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88" r:id="rId17"/>
    <p:sldId id="281" r:id="rId18"/>
    <p:sldId id="274" r:id="rId19"/>
    <p:sldId id="278" r:id="rId20"/>
    <p:sldId id="279" r:id="rId21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3">
          <p15:clr>
            <a:srgbClr val="A4A3A4"/>
          </p15:clr>
        </p15:guide>
        <p15:guide id="2" pos="37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646"/>
    <a:srgbClr val="FEFCF2"/>
    <a:srgbClr val="F9EBCF"/>
    <a:srgbClr val="005120"/>
    <a:srgbClr val="5B9516"/>
    <a:srgbClr val="01682D"/>
    <a:srgbClr val="026833"/>
    <a:srgbClr val="2F8055"/>
    <a:srgbClr val="DA251C"/>
    <a:srgbClr val="1175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41"/>
    <p:restoredTop sz="94558"/>
  </p:normalViewPr>
  <p:slideViewPr>
    <p:cSldViewPr snapToGrid="0" showGuides="1">
      <p:cViewPr varScale="1">
        <p:scale>
          <a:sx n="108" d="100"/>
          <a:sy n="108" d="100"/>
        </p:scale>
        <p:origin x="948" y="108"/>
      </p:cViewPr>
      <p:guideLst>
        <p:guide orient="horz" pos="2323"/>
        <p:guide pos="37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06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07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1048708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1048709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10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宋体" panose="02010600030101010101" pitchFamily="2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5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651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CFE39-E4F3-4BD9-A16E-9B3A0A705C4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2150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t>15</a:t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2150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t>16</a:t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2150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t>17</a:t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337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t>18</a:t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358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t>19</a:t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358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t>20</a:t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58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58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矩形 6"/>
          <p:cNvSpPr>
            <a:spLocks noChangeArrowheads="1"/>
          </p:cNvSpPr>
          <p:nvPr/>
        </p:nvSpPr>
        <p:spPr bwMode="auto">
          <a:xfrm>
            <a:off x="0" y="6704013"/>
            <a:ext cx="12190413" cy="153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98" name="矩形 7"/>
          <p:cNvSpPr>
            <a:spLocks noChangeArrowheads="1"/>
          </p:cNvSpPr>
          <p:nvPr/>
        </p:nvSpPr>
        <p:spPr bwMode="auto">
          <a:xfrm>
            <a:off x="11704638" y="6505575"/>
            <a:ext cx="436563" cy="27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99" name="TextBox 8"/>
          <p:cNvSpPr txBox="1"/>
          <p:nvPr/>
        </p:nvSpPr>
        <p:spPr>
          <a:xfrm>
            <a:off x="11726863" y="6505575"/>
            <a:ext cx="400050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fld id="{9A0DB2DC-4C9A-4742-B13C-FB6460FD3503}" type="slidenum">
              <a:rPr lang="zh-CN" altLang="en-US" sz="1300" dirty="0">
                <a:solidFill>
                  <a:srgbClr val="F8F8F8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‹#›</a:t>
            </a:fld>
            <a:endParaRPr lang="zh-CN" altLang="en-US" sz="1300" dirty="0">
              <a:solidFill>
                <a:srgbClr val="F8F8F8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700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701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8702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03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04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numCol="1" rtlCol="0" anchor="ctr" anchorCtr="0" compatLnSpc="1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0880C882-A448-4391-8676-F5947BC890DB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2020/9/4</a:t>
            </a:fld>
            <a:endParaRPr lang="zh-CN" altLang="en-US" strike="noStrike" noProof="1"/>
          </a:p>
        </p:txBody>
      </p:sp>
      <p:sp>
        <p:nvSpPr>
          <p:cNvPr id="104863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numCol="1" rtlCol="0" anchor="ctr" anchorCtr="0" compatLnSpc="1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04863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numCol="1" rtlCol="0" anchor="ctr" anchorCtr="0" compatLnSpc="1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019DB73F-1E62-4448-A8B4-8FF89C1E1911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 advClick="0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228600"/>
            <a:r>
              <a:rPr lang="zh-CN" altLang="en-US" dirty="0"/>
              <a:t>单击此处编辑母版文本样式</a:t>
            </a:r>
            <a:endParaRPr lang="zh-CN" altLang="zh-CN" dirty="0"/>
          </a:p>
          <a:p>
            <a:pPr lvl="1" indent="-228600"/>
            <a:r>
              <a:rPr lang="zh-CN" altLang="en-US" dirty="0"/>
              <a:t>第二级</a:t>
            </a:r>
            <a:endParaRPr lang="zh-CN" altLang="zh-CN" dirty="0"/>
          </a:p>
          <a:p>
            <a:pPr lvl="2" indent="-228600"/>
            <a:r>
              <a:rPr lang="zh-CN" altLang="en-US" dirty="0"/>
              <a:t>第三级</a:t>
            </a:r>
            <a:endParaRPr lang="zh-CN" altLang="zh-CN" dirty="0"/>
          </a:p>
          <a:p>
            <a:pPr lvl="3" indent="-228600"/>
            <a:r>
              <a:rPr lang="zh-CN" altLang="en-US" dirty="0"/>
              <a:t>第四级</a:t>
            </a:r>
            <a:endParaRPr lang="zh-CN" altLang="zh-CN" dirty="0"/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104857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57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58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slow" advClick="0" advTm="3000">
    <p:wip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宋体" panose="02010600030101010101" pitchFamily="2" charset="-122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cs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cs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cs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cs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文本框 9"/>
          <p:cNvSpPr txBox="1"/>
          <p:nvPr/>
        </p:nvSpPr>
        <p:spPr>
          <a:xfrm>
            <a:off x="7316154" y="364490"/>
            <a:ext cx="1413509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方正正大黑简体" charset="0"/>
                <a:ea typeface="宋体" panose="02010600030101010101" pitchFamily="2" charset="-122"/>
              </a:rPr>
              <a:t>2</a:t>
            </a:r>
            <a:r>
              <a:rPr lang="en-US" altLang="zh-CN" sz="3200" b="1" dirty="0">
                <a:solidFill>
                  <a:schemeClr val="accent2"/>
                </a:solidFill>
                <a:latin typeface="方正正大黑简体" charset="0"/>
                <a:ea typeface="宋体" panose="02010600030101010101" pitchFamily="2" charset="-122"/>
              </a:rPr>
              <a:t>02</a:t>
            </a:r>
            <a:r>
              <a:rPr lang="en-US" altLang="zh-CN" sz="3200" b="1" dirty="0">
                <a:solidFill>
                  <a:srgbClr val="00B050"/>
                </a:solidFill>
                <a:latin typeface="方正正大黑简体" charset="0"/>
                <a:ea typeface="宋体" panose="02010600030101010101" pitchFamily="2" charset="-122"/>
              </a:rPr>
              <a:t>0</a:t>
            </a:r>
            <a:endParaRPr lang="en-US" altLang="zh-CN" sz="3200" b="1" dirty="0">
              <a:solidFill>
                <a:srgbClr val="00B050"/>
              </a:solidFill>
              <a:latin typeface="方正正大黑简体" charset="0"/>
              <a:ea typeface="方正正大黑简体" charset="0"/>
            </a:endParaRPr>
          </a:p>
        </p:txBody>
      </p:sp>
      <p:grpSp>
        <p:nvGrpSpPr>
          <p:cNvPr id="19" name="组合 8"/>
          <p:cNvGrpSpPr/>
          <p:nvPr/>
        </p:nvGrpSpPr>
        <p:grpSpPr>
          <a:xfrm>
            <a:off x="0" y="0"/>
            <a:ext cx="3625850" cy="2897188"/>
            <a:chOff x="0" y="-2"/>
            <a:chExt cx="4823439" cy="3501288"/>
          </a:xfrm>
        </p:grpSpPr>
        <p:sp>
          <p:nvSpPr>
            <p:cNvPr id="1048585" name="等腰三角形 3"/>
            <p:cNvSpPr/>
            <p:nvPr/>
          </p:nvSpPr>
          <p:spPr>
            <a:xfrm rot="5400000">
              <a:off x="-95087" y="95085"/>
              <a:ext cx="1378763" cy="118858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00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48586" name="等腰三角形 24"/>
            <p:cNvSpPr/>
            <p:nvPr/>
          </p:nvSpPr>
          <p:spPr>
            <a:xfrm rot="16200000">
              <a:off x="-95087" y="802589"/>
              <a:ext cx="1378763" cy="1188589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00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48587" name="等腰三角形 25"/>
            <p:cNvSpPr/>
            <p:nvPr/>
          </p:nvSpPr>
          <p:spPr>
            <a:xfrm rot="5400000">
              <a:off x="-95087" y="1510096"/>
              <a:ext cx="1378763" cy="1188589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00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48588" name="等腰三角形 26"/>
            <p:cNvSpPr/>
            <p:nvPr/>
          </p:nvSpPr>
          <p:spPr>
            <a:xfrm rot="16200000">
              <a:off x="1117295" y="95087"/>
              <a:ext cx="1378763" cy="1188589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00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48589" name="等腰三角形 27"/>
            <p:cNvSpPr/>
            <p:nvPr/>
          </p:nvSpPr>
          <p:spPr>
            <a:xfrm rot="5400000">
              <a:off x="1110005" y="802589"/>
              <a:ext cx="1378763" cy="11885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00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48590" name="等腰三角形 28"/>
            <p:cNvSpPr/>
            <p:nvPr/>
          </p:nvSpPr>
          <p:spPr>
            <a:xfrm rot="16200000">
              <a:off x="1111737" y="1510098"/>
              <a:ext cx="1378763" cy="1188589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00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48591" name="等腰三角形 29"/>
            <p:cNvSpPr/>
            <p:nvPr/>
          </p:nvSpPr>
          <p:spPr>
            <a:xfrm rot="5400000">
              <a:off x="2334665" y="95085"/>
              <a:ext cx="1378763" cy="1188589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00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48592" name="等腰三角形 30"/>
            <p:cNvSpPr/>
            <p:nvPr/>
          </p:nvSpPr>
          <p:spPr>
            <a:xfrm rot="5400000">
              <a:off x="1110242" y="2217607"/>
              <a:ext cx="1378763" cy="1188589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00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48593" name="等腰三角形 31"/>
            <p:cNvSpPr/>
            <p:nvPr/>
          </p:nvSpPr>
          <p:spPr>
            <a:xfrm rot="16200000">
              <a:off x="2334665" y="802588"/>
              <a:ext cx="1378763" cy="1188589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00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48594" name="等腰三角形 32"/>
            <p:cNvSpPr/>
            <p:nvPr/>
          </p:nvSpPr>
          <p:spPr>
            <a:xfrm rot="5400000">
              <a:off x="3539760" y="802588"/>
              <a:ext cx="1378763" cy="1188589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00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2097152" name="图片 41" descr="/Users/shawshank/Desktop/未命名文件夹/教育的力量白底.png教育的力量白底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75395" y="266065"/>
            <a:ext cx="2689225" cy="6819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595" name="文本框 10"/>
          <p:cNvSpPr txBox="1"/>
          <p:nvPr/>
        </p:nvSpPr>
        <p:spPr>
          <a:xfrm>
            <a:off x="1942465" y="1842135"/>
            <a:ext cx="8458835" cy="43008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zh-CN" altLang="en-US" sz="4800" b="1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智慧树网</a:t>
            </a:r>
          </a:p>
          <a:p>
            <a:pPr algn="ctr">
              <a:lnSpc>
                <a:spcPct val="120000"/>
              </a:lnSpc>
            </a:pPr>
            <a:r>
              <a:rPr lang="zh-CN" altLang="en-US" sz="4800" b="1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学生登录学习手册</a:t>
            </a:r>
          </a:p>
          <a:p>
            <a:pPr algn="r">
              <a:lnSpc>
                <a:spcPct val="120000"/>
              </a:lnSpc>
            </a:pPr>
            <a:r>
              <a:rPr lang="en-US" altLang="zh-CN" sz="2400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---</a:t>
            </a:r>
            <a:r>
              <a:rPr lang="zh-CN" altLang="en-US" sz="2400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【知到</a:t>
            </a:r>
            <a:r>
              <a:rPr lang="en-US" altLang="zh-CN" sz="2400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</a:t>
            </a:r>
            <a:r>
              <a:rPr lang="zh-CN" altLang="en-US" sz="2400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】</a:t>
            </a:r>
          </a:p>
          <a:p>
            <a:pPr algn="r">
              <a:lnSpc>
                <a:spcPct val="120000"/>
              </a:lnSpc>
            </a:pPr>
            <a:r>
              <a:rPr lang="en-US" altLang="zh-CN" sz="2400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---www.zhihuishu.com</a:t>
            </a:r>
          </a:p>
          <a:p>
            <a:pPr algn="r"/>
            <a:endParaRPr lang="en-US" altLang="zh-CN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algn="r"/>
            <a:r>
              <a:rPr lang="en-US" altLang="zh-CN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请使用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下列浏览器：</a:t>
            </a:r>
            <a:endParaRPr lang="en-US" altLang="zh-CN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r"/>
            <a:r>
              <a:rPr lang="en-US" altLang="zh-CN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谷歌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，</a:t>
            </a:r>
            <a:r>
              <a:rPr lang="en-US" altLang="zh-CN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QQ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，火狐，</a:t>
            </a:r>
            <a:r>
              <a:rPr lang="en-US" altLang="zh-CN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360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浏览器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</a:pPr>
            <a:endParaRPr lang="en-US" altLang="zh-CN" sz="2400" dirty="0"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 advTm="3000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图片 12" descr="C:\Users\Administrator\Desktop\77788899.jpg777888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215" y="267335"/>
            <a:ext cx="3556635" cy="6322695"/>
          </a:xfrm>
          <a:prstGeom prst="rect">
            <a:avLst/>
          </a:prstGeom>
          <a:ln w="57150">
            <a:solidFill>
              <a:schemeClr val="bg2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48665" name="文本框 1"/>
          <p:cNvSpPr txBox="1"/>
          <p:nvPr/>
        </p:nvSpPr>
        <p:spPr>
          <a:xfrm>
            <a:off x="185420" y="1533525"/>
            <a:ext cx="3634105" cy="43383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已经注册过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app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的</a:t>
            </a:r>
            <a:b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</a:b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【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老用户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】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点击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【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手机号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】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登录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输入手机号码和密码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可以直接进入【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课程确认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】，如忘记密码请点击【忘记密码】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0" hangingPunct="0"/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48666" name="TextBox 31"/>
          <p:cNvSpPr txBox="1"/>
          <p:nvPr/>
        </p:nvSpPr>
        <p:spPr>
          <a:xfrm>
            <a:off x="854075" y="611505"/>
            <a:ext cx="2745105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700" b="1" dirty="0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老用户登录流程</a:t>
            </a:r>
          </a:p>
          <a:p>
            <a:endParaRPr lang="zh-CN" altLang="en-US" sz="2700" b="1" dirty="0">
              <a:solidFill>
                <a:srgbClr val="D53D2A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48667" name="Freeform 5"/>
          <p:cNvSpPr>
            <a:spLocks noEditPoints="1"/>
          </p:cNvSpPr>
          <p:nvPr/>
        </p:nvSpPr>
        <p:spPr>
          <a:xfrm>
            <a:off x="360363" y="611188"/>
            <a:ext cx="493712" cy="49212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rgbClr val="D44231"/>
          </a:solidFill>
          <a:ln w="9525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3145753" name="直接连接符 8"/>
          <p:cNvCxnSpPr/>
          <p:nvPr/>
        </p:nvCxnSpPr>
        <p:spPr>
          <a:xfrm>
            <a:off x="600075" y="1098550"/>
            <a:ext cx="2905125" cy="6350"/>
          </a:xfrm>
          <a:prstGeom prst="line">
            <a:avLst/>
          </a:prstGeom>
          <a:ln w="6350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97174" name="图片 9" descr="QQ截图201706151819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6735" y="274320"/>
            <a:ext cx="3772535" cy="6337935"/>
          </a:xfrm>
          <a:prstGeom prst="rect">
            <a:avLst/>
          </a:prstGeom>
          <a:ln w="57150">
            <a:solidFill>
              <a:schemeClr val="bg2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48668" name="矩形 11"/>
          <p:cNvSpPr/>
          <p:nvPr/>
        </p:nvSpPr>
        <p:spPr>
          <a:xfrm>
            <a:off x="4387215" y="2185035"/>
            <a:ext cx="3556635" cy="2242185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48669" name="矩形 12"/>
          <p:cNvSpPr/>
          <p:nvPr/>
        </p:nvSpPr>
        <p:spPr>
          <a:xfrm>
            <a:off x="9074150" y="4606290"/>
            <a:ext cx="1957705" cy="61595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48670" name="AutoShape 9" descr="\\"/>
          <p:cNvSpPr>
            <a:spLocks noChangeAspect="1"/>
          </p:cNvSpPr>
          <p:nvPr/>
        </p:nvSpPr>
        <p:spPr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48671" name="矩形 11"/>
          <p:cNvSpPr/>
          <p:nvPr/>
        </p:nvSpPr>
        <p:spPr>
          <a:xfrm>
            <a:off x="5111115" y="3389630"/>
            <a:ext cx="1047115" cy="3143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eaLnBrk="0" hangingPunct="0"/>
            <a:endParaRPr lang="en-US" altLang="zh-CN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Freeform 5"/>
          <p:cNvSpPr>
            <a:spLocks noEditPoints="1"/>
          </p:cNvSpPr>
          <p:nvPr/>
        </p:nvSpPr>
        <p:spPr>
          <a:xfrm>
            <a:off x="360363" y="611188"/>
            <a:ext cx="493712" cy="49212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rgbClr val="D44231"/>
          </a:solidFill>
          <a:ln w="9525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3145754" name="直接连接符 8"/>
          <p:cNvCxnSpPr/>
          <p:nvPr/>
        </p:nvCxnSpPr>
        <p:spPr>
          <a:xfrm flipV="1">
            <a:off x="600075" y="1089660"/>
            <a:ext cx="1945005" cy="8890"/>
          </a:xfrm>
          <a:prstGeom prst="line">
            <a:avLst/>
          </a:prstGeom>
          <a:ln w="6350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8673" name="TextBox 31"/>
          <p:cNvSpPr txBox="1"/>
          <p:nvPr/>
        </p:nvSpPr>
        <p:spPr>
          <a:xfrm>
            <a:off x="854075" y="611505"/>
            <a:ext cx="3054350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700" b="1" dirty="0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登陆问题处理</a:t>
            </a:r>
          </a:p>
        </p:txBody>
      </p:sp>
      <p:sp>
        <p:nvSpPr>
          <p:cNvPr id="1048674" name="文本框 1"/>
          <p:cNvSpPr txBox="1"/>
          <p:nvPr/>
        </p:nvSpPr>
        <p:spPr>
          <a:xfrm>
            <a:off x="464820" y="1385570"/>
            <a:ext cx="3493135" cy="51695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b="1" dirty="0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1.</a:t>
            </a:r>
            <a:r>
              <a:rPr lang="zh-CN" altLang="en-US" sz="2000" b="1" dirty="0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显示密码错误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 dirty="0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点击忘记密码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 dirty="0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重置密码</a:t>
            </a:r>
          </a:p>
          <a:p>
            <a:pPr algn="l">
              <a:lnSpc>
                <a:spcPct val="150000"/>
              </a:lnSpc>
            </a:pPr>
            <a:endParaRPr lang="zh-CN" altLang="en-US" sz="2000" b="1" dirty="0">
              <a:solidFill>
                <a:srgbClr val="D53D2A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000" b="1" dirty="0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2.</a:t>
            </a:r>
            <a:r>
              <a:rPr lang="zh-CN" altLang="en-US" sz="2000" b="1" dirty="0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手机号被注册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 dirty="0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拨打客服注销手机号，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 dirty="0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如客服无法注销，请联系助教</a:t>
            </a:r>
          </a:p>
          <a:p>
            <a:pPr algn="l">
              <a:lnSpc>
                <a:spcPct val="150000"/>
              </a:lnSpc>
            </a:pPr>
            <a:endParaRPr lang="zh-CN" altLang="en-US" sz="2000" b="1" dirty="0">
              <a:solidFill>
                <a:srgbClr val="D53D2A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000" b="1" dirty="0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3.</a:t>
            </a:r>
            <a:r>
              <a:rPr lang="zh-CN" altLang="en-US" sz="2000" b="1" dirty="0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旧手机号码已经弃用，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 dirty="0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打客服更改注销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 dirty="0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如客服无法注销，请联系助教</a:t>
            </a:r>
            <a:endParaRPr lang="en-US" altLang="zh-CN" sz="2000" b="1" dirty="0">
              <a:solidFill>
                <a:srgbClr val="D53D2A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097175" name="图片 12" descr="C:\Users\Administrator\Desktop\77788899.jpg777888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555" y="240665"/>
            <a:ext cx="3556635" cy="6349365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48675" name="矩形 12"/>
          <p:cNvSpPr/>
          <p:nvPr/>
        </p:nvSpPr>
        <p:spPr>
          <a:xfrm>
            <a:off x="5943600" y="5260975"/>
            <a:ext cx="753745" cy="464185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2097176" name="图片 3" descr="C:\Users\Administrator\Desktop\QQ图片20171023015437.pngQQ图片201710230154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190" y="227965"/>
            <a:ext cx="3585845" cy="6374130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cxnSp>
        <p:nvCxnSpPr>
          <p:cNvPr id="3145755" name="直接箭头连接符 10"/>
          <p:cNvCxnSpPr/>
          <p:nvPr/>
        </p:nvCxnSpPr>
        <p:spPr>
          <a:xfrm>
            <a:off x="2190115" y="2112010"/>
            <a:ext cx="3789680" cy="31756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3145756" name="直接箭头连接符 2"/>
          <p:cNvCxnSpPr/>
          <p:nvPr/>
        </p:nvCxnSpPr>
        <p:spPr>
          <a:xfrm flipV="1">
            <a:off x="10005060" y="1249680"/>
            <a:ext cx="819150" cy="164147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048676" name="文本框 4"/>
          <p:cNvSpPr txBox="1"/>
          <p:nvPr/>
        </p:nvSpPr>
        <p:spPr>
          <a:xfrm>
            <a:off x="9502775" y="2880360"/>
            <a:ext cx="1705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点击在线客服</a:t>
            </a:r>
          </a:p>
        </p:txBody>
      </p:sp>
    </p:spTree>
  </p:cSld>
  <p:clrMapOvr>
    <a:masterClrMapping/>
  </p:clrMapOvr>
  <p:transition spd="slow" advClick="0" advTm="3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文本框 2"/>
          <p:cNvSpPr txBox="1"/>
          <p:nvPr/>
        </p:nvSpPr>
        <p:spPr>
          <a:xfrm>
            <a:off x="600074" y="1424305"/>
            <a:ext cx="4078252" cy="2369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1.</a:t>
            </a:r>
            <a:r>
              <a:rPr lang="zh-CN" altLang="en-US" sz="2400" b="1" dirty="0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学号注册错误</a:t>
            </a:r>
          </a:p>
          <a:p>
            <a:pPr algn="l"/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请检查自己注册用的【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学号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】是否正确</a:t>
            </a:r>
          </a:p>
          <a:p>
            <a:pPr algn="l"/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如果</a:t>
            </a:r>
            <a:r>
              <a:rPr lang="zh-CN" altLang="en-US" sz="2000" b="1" dirty="0">
                <a:solidFill>
                  <a:srgbClr val="DA251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学号注册错误，姓名注册错误</a:t>
            </a:r>
          </a:p>
          <a:p>
            <a:pPr algn="l"/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请按照下面格式（带格式填写）</a:t>
            </a:r>
          </a:p>
          <a:p>
            <a:pPr algn="l"/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在知到</a:t>
            </a: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app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中联系在线客服。</a:t>
            </a:r>
          </a:p>
        </p:txBody>
      </p:sp>
      <p:sp>
        <p:nvSpPr>
          <p:cNvPr id="1048678" name="Freeform 5"/>
          <p:cNvSpPr>
            <a:spLocks noEditPoints="1"/>
          </p:cNvSpPr>
          <p:nvPr/>
        </p:nvSpPr>
        <p:spPr>
          <a:xfrm>
            <a:off x="360363" y="611188"/>
            <a:ext cx="493712" cy="49212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rgbClr val="D44231"/>
          </a:solidFill>
          <a:ln w="9525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3145757" name="直接连接符 8"/>
          <p:cNvCxnSpPr/>
          <p:nvPr/>
        </p:nvCxnSpPr>
        <p:spPr>
          <a:xfrm flipV="1">
            <a:off x="600075" y="1089660"/>
            <a:ext cx="1945005" cy="8890"/>
          </a:xfrm>
          <a:prstGeom prst="line">
            <a:avLst/>
          </a:prstGeom>
          <a:ln w="6350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8679" name="TextBox 31"/>
          <p:cNvSpPr txBox="1"/>
          <p:nvPr/>
        </p:nvSpPr>
        <p:spPr>
          <a:xfrm>
            <a:off x="854075" y="611505"/>
            <a:ext cx="2424430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700" b="1" dirty="0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无课程问题</a:t>
            </a:r>
          </a:p>
        </p:txBody>
      </p:sp>
      <p:sp>
        <p:nvSpPr>
          <p:cNvPr id="1048680" name="文本框 1"/>
          <p:cNvSpPr txBox="1"/>
          <p:nvPr/>
        </p:nvSpPr>
        <p:spPr>
          <a:xfrm>
            <a:off x="607219" y="4115177"/>
            <a:ext cx="2527318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00000"/>
              </a:lnSpc>
            </a:pP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反馈问题的格式如下：</a:t>
            </a:r>
            <a:endParaRPr lang="en-US" altLang="zh-CN" sz="2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00000"/>
              </a:lnSpc>
            </a:pP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问题:具体描述问题</a:t>
            </a:r>
          </a:p>
          <a:p>
            <a:pPr>
              <a:lnSpc>
                <a:spcPct val="100000"/>
              </a:lnSpc>
            </a:pP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学校:西安交通大学</a:t>
            </a:r>
          </a:p>
          <a:p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学号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: ***</a:t>
            </a:r>
          </a:p>
          <a:p>
            <a:pPr>
              <a:lnSpc>
                <a:spcPct val="100000"/>
              </a:lnSpc>
            </a:pP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姓名: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***</a:t>
            </a:r>
          </a:p>
          <a:p>
            <a:pPr>
              <a:lnSpc>
                <a:spcPct val="100000"/>
              </a:lnSpc>
            </a:pP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电话: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***</a:t>
            </a:r>
            <a:endParaRPr lang="en-US" altLang="zh-CN" sz="20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97177" name="图片 9" descr="6541539325035_.pic_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155" y="397510"/>
            <a:ext cx="3673475" cy="6316345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48681" name="矩形 11"/>
          <p:cNvSpPr/>
          <p:nvPr/>
        </p:nvSpPr>
        <p:spPr>
          <a:xfrm>
            <a:off x="5177155" y="2683510"/>
            <a:ext cx="3673475" cy="77978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48682" name="矩形 11"/>
          <p:cNvSpPr/>
          <p:nvPr/>
        </p:nvSpPr>
        <p:spPr>
          <a:xfrm>
            <a:off x="8398060" y="631736"/>
            <a:ext cx="397776" cy="39878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48683" name="文本框 11"/>
          <p:cNvSpPr txBox="1"/>
          <p:nvPr/>
        </p:nvSpPr>
        <p:spPr>
          <a:xfrm>
            <a:off x="5818505" y="586740"/>
            <a:ext cx="119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/>
              <a:t>软件设置</a:t>
            </a:r>
          </a:p>
        </p:txBody>
      </p:sp>
      <p:sp>
        <p:nvSpPr>
          <p:cNvPr id="1048684" name="文本框 12"/>
          <p:cNvSpPr txBox="1"/>
          <p:nvPr/>
        </p:nvSpPr>
        <p:spPr>
          <a:xfrm>
            <a:off x="7948295" y="847090"/>
            <a:ext cx="563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/>
              <a:t>扫一扫</a:t>
            </a:r>
          </a:p>
        </p:txBody>
      </p:sp>
      <p:cxnSp>
        <p:nvCxnSpPr>
          <p:cNvPr id="3145758" name="直接箭头连接符 14"/>
          <p:cNvCxnSpPr/>
          <p:nvPr/>
        </p:nvCxnSpPr>
        <p:spPr>
          <a:xfrm flipH="1">
            <a:off x="6490335" y="2712720"/>
            <a:ext cx="3160395" cy="50355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048685" name="文本框 15"/>
          <p:cNvSpPr txBox="1"/>
          <p:nvPr/>
        </p:nvSpPr>
        <p:spPr>
          <a:xfrm>
            <a:off x="9020175" y="2223135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认真核对学号</a:t>
            </a:r>
          </a:p>
        </p:txBody>
      </p:sp>
      <p:sp>
        <p:nvSpPr>
          <p:cNvPr id="1048686" name="矩形 11"/>
          <p:cNvSpPr/>
          <p:nvPr/>
        </p:nvSpPr>
        <p:spPr>
          <a:xfrm>
            <a:off x="6490335" y="1677670"/>
            <a:ext cx="1047115" cy="314325"/>
          </a:xfrm>
          <a:prstGeom prst="rect">
            <a:avLst/>
          </a:prstGeom>
          <a:solidFill>
            <a:srgbClr val="FEFCF2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eaLnBrk="0" hangingPunct="0"/>
            <a:endParaRPr lang="en-US" altLang="zh-CN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87" name="文本框 17"/>
          <p:cNvSpPr txBox="1"/>
          <p:nvPr/>
        </p:nvSpPr>
        <p:spPr>
          <a:xfrm>
            <a:off x="9443085" y="600938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在线客服入口</a:t>
            </a:r>
          </a:p>
        </p:txBody>
      </p:sp>
      <p:cxnSp>
        <p:nvCxnSpPr>
          <p:cNvPr id="3145759" name="直接箭头连接符 14"/>
          <p:cNvCxnSpPr>
            <a:stCxn id="1048687" idx="1"/>
          </p:cNvCxnSpPr>
          <p:nvPr/>
        </p:nvCxnSpPr>
        <p:spPr>
          <a:xfrm flipH="1" flipV="1">
            <a:off x="8664335" y="796823"/>
            <a:ext cx="778750" cy="3494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</p:spTree>
  </p:cSld>
  <p:clrMapOvr>
    <a:masterClrMapping/>
  </p:clrMapOvr>
  <p:transition spd="slow" advClick="0" advTm="300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文本框 2"/>
          <p:cNvSpPr txBox="1"/>
          <p:nvPr/>
        </p:nvSpPr>
        <p:spPr>
          <a:xfrm>
            <a:off x="360680" y="1098550"/>
            <a:ext cx="3625850" cy="55137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：未按照规定，未使用学号登录，直接使用了手机号注册导致没有课程的同学</a:t>
            </a:r>
          </a:p>
          <a:p>
            <a:pPr algn="l">
              <a:lnSpc>
                <a:spcPct val="17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解决方法：</a:t>
            </a:r>
          </a:p>
          <a:p>
            <a:pPr algn="l">
              <a:lnSpc>
                <a:spcPct val="170000"/>
              </a:lnSpc>
            </a:pP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1.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点击在校大学生身份认证模块</a:t>
            </a:r>
            <a:r>
              <a:rPr lang="zh-CN" altLang="en-US" sz="2000" b="1" dirty="0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【去认证】</a:t>
            </a:r>
          </a:p>
          <a:p>
            <a:pPr algn="l">
              <a:lnSpc>
                <a:spcPct val="90000"/>
              </a:lnSpc>
            </a:pPr>
            <a:endParaRPr lang="en-US" altLang="zh-CN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10000"/>
              </a:lnSpc>
            </a:pP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2.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输入学校全称搜索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输入</a:t>
            </a:r>
          </a:p>
          <a:p>
            <a:pPr algn="l">
              <a:lnSpc>
                <a:spcPct val="110000"/>
              </a:lnSpc>
            </a:pPr>
            <a:r>
              <a:rPr lang="zh-CN" altLang="en-US" sz="2000" b="1" dirty="0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【学号】【真实姓名】</a:t>
            </a:r>
          </a:p>
          <a:p>
            <a:pPr algn="l">
              <a:lnSpc>
                <a:spcPct val="110000"/>
              </a:lnSpc>
            </a:pPr>
            <a:r>
              <a:rPr lang="zh-CN" altLang="en-US" sz="2000" b="1" dirty="0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【学院】【入学年份】</a:t>
            </a:r>
          </a:p>
          <a:p>
            <a:pPr algn="l">
              <a:lnSpc>
                <a:spcPct val="11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完成身份认证</a:t>
            </a:r>
            <a:endParaRPr lang="en-US" altLang="zh-CN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1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10000"/>
              </a:lnSpc>
            </a:pPr>
            <a:r>
              <a:rPr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注：务必注册正确的信息</a:t>
            </a:r>
          </a:p>
        </p:txBody>
      </p:sp>
      <p:sp>
        <p:nvSpPr>
          <p:cNvPr id="1048689" name="Freeform 5"/>
          <p:cNvSpPr>
            <a:spLocks noEditPoints="1"/>
          </p:cNvSpPr>
          <p:nvPr/>
        </p:nvSpPr>
        <p:spPr>
          <a:xfrm>
            <a:off x="360363" y="430213"/>
            <a:ext cx="493712" cy="49212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rgbClr val="D44231"/>
          </a:solidFill>
          <a:ln w="9525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3145760" name="直接连接符 8"/>
          <p:cNvCxnSpPr/>
          <p:nvPr/>
        </p:nvCxnSpPr>
        <p:spPr>
          <a:xfrm flipV="1">
            <a:off x="600075" y="908685"/>
            <a:ext cx="1945005" cy="8890"/>
          </a:xfrm>
          <a:prstGeom prst="line">
            <a:avLst/>
          </a:prstGeom>
          <a:ln w="6350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8690" name="TextBox 31"/>
          <p:cNvSpPr txBox="1"/>
          <p:nvPr/>
        </p:nvSpPr>
        <p:spPr>
          <a:xfrm>
            <a:off x="854075" y="430530"/>
            <a:ext cx="2270125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700" b="1" dirty="0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无课程问题</a:t>
            </a:r>
          </a:p>
        </p:txBody>
      </p:sp>
      <p:pic>
        <p:nvPicPr>
          <p:cNvPr id="2097178" name="图片 4" descr="C:\Users\Administrator\Desktop\微信图片_20171110225816.jpg微信图片_201711102258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455" y="196850"/>
            <a:ext cx="3587115" cy="6378575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48691" name="矩形 11"/>
          <p:cNvSpPr/>
          <p:nvPr/>
        </p:nvSpPr>
        <p:spPr>
          <a:xfrm>
            <a:off x="8212455" y="437515"/>
            <a:ext cx="3587750" cy="809625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48692" name="矩形 11"/>
          <p:cNvSpPr/>
          <p:nvPr/>
        </p:nvSpPr>
        <p:spPr>
          <a:xfrm>
            <a:off x="6754495" y="887095"/>
            <a:ext cx="814070" cy="641985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3145761" name="直接箭头连接符 9"/>
          <p:cNvCxnSpPr/>
          <p:nvPr/>
        </p:nvCxnSpPr>
        <p:spPr>
          <a:xfrm flipV="1">
            <a:off x="6754495" y="1380490"/>
            <a:ext cx="335280" cy="74676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3145762" name="直接箭头连接符 10"/>
          <p:cNvCxnSpPr/>
          <p:nvPr/>
        </p:nvCxnSpPr>
        <p:spPr>
          <a:xfrm flipH="1" flipV="1">
            <a:off x="10645775" y="1098550"/>
            <a:ext cx="174625" cy="9588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048693" name="文本框 11"/>
          <p:cNvSpPr txBox="1"/>
          <p:nvPr/>
        </p:nvSpPr>
        <p:spPr>
          <a:xfrm>
            <a:off x="10024745" y="2127250"/>
            <a:ext cx="1645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DA251C"/>
                </a:solidFill>
              </a:rPr>
              <a:t>输入法中搜索</a:t>
            </a:r>
          </a:p>
        </p:txBody>
      </p:sp>
      <p:sp>
        <p:nvSpPr>
          <p:cNvPr id="1048694" name="文本框 12"/>
          <p:cNvSpPr txBox="1"/>
          <p:nvPr/>
        </p:nvSpPr>
        <p:spPr>
          <a:xfrm>
            <a:off x="5702935" y="1920240"/>
            <a:ext cx="10515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DA251C"/>
                </a:solidFill>
              </a:rPr>
              <a:t>去认证</a:t>
            </a:r>
          </a:p>
        </p:txBody>
      </p:sp>
      <p:pic>
        <p:nvPicPr>
          <p:cNvPr id="2097179" name="图片 1" descr="WechatIMG6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050" y="320675"/>
            <a:ext cx="3517265" cy="6254750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cxnSp>
        <p:nvCxnSpPr>
          <p:cNvPr id="3145763" name="直接箭头连接符 5"/>
          <p:cNvCxnSpPr/>
          <p:nvPr/>
        </p:nvCxnSpPr>
        <p:spPr>
          <a:xfrm flipV="1">
            <a:off x="1629410" y="2980055"/>
            <a:ext cx="3202305" cy="12928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048695" name="矩形 11"/>
          <p:cNvSpPr/>
          <p:nvPr/>
        </p:nvSpPr>
        <p:spPr>
          <a:xfrm>
            <a:off x="5572125" y="1103630"/>
            <a:ext cx="1047115" cy="314325"/>
          </a:xfrm>
          <a:prstGeom prst="rect">
            <a:avLst/>
          </a:prstGeom>
          <a:solidFill>
            <a:srgbClr val="FEFCF2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eaLnBrk="0" hangingPunct="0"/>
            <a:endParaRPr lang="en-US" altLang="zh-CN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文本框 3"/>
          <p:cNvSpPr txBox="1"/>
          <p:nvPr/>
        </p:nvSpPr>
        <p:spPr>
          <a:xfrm>
            <a:off x="144780" y="501015"/>
            <a:ext cx="5382895" cy="19020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b="1" dirty="0">
                <a:solidFill>
                  <a:srgbClr val="2F8055"/>
                </a:solidFill>
                <a:sym typeface="+mn-ea"/>
              </a:rPr>
              <a:t>出现问题第一时间在知到</a:t>
            </a:r>
            <a:r>
              <a:rPr lang="en-US" altLang="zh-CN" sz="2800" b="1" dirty="0">
                <a:solidFill>
                  <a:srgbClr val="2F8055"/>
                </a:solidFill>
                <a:sym typeface="+mn-ea"/>
              </a:rPr>
              <a:t>app</a:t>
            </a: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solidFill>
                  <a:srgbClr val="2F8055"/>
                </a:solidFill>
                <a:sym typeface="+mn-ea"/>
              </a:rPr>
              <a:t>中联系在线客服（转人工）</a:t>
            </a:r>
          </a:p>
          <a:p>
            <a:pPr>
              <a:lnSpc>
                <a:spcPct val="140000"/>
              </a:lnSpc>
            </a:pPr>
            <a:r>
              <a:rPr lang="zh-CN" altLang="en-US" sz="2800" b="1" smtClean="0">
                <a:solidFill>
                  <a:srgbClr val="2F8055"/>
                </a:solidFill>
                <a:sym typeface="+mn-ea"/>
              </a:rPr>
              <a:t>服</a:t>
            </a:r>
            <a:r>
              <a:rPr lang="zh-CN" altLang="en-US" sz="2800" b="1" dirty="0">
                <a:solidFill>
                  <a:srgbClr val="2F8055"/>
                </a:solidFill>
                <a:sym typeface="+mn-ea"/>
              </a:rPr>
              <a:t>务时间 :  8:30-</a:t>
            </a:r>
            <a:r>
              <a:rPr lang="en-US" altLang="zh-CN" sz="2800" b="1" dirty="0">
                <a:solidFill>
                  <a:srgbClr val="2F8055"/>
                </a:solidFill>
                <a:sym typeface="+mn-ea"/>
              </a:rPr>
              <a:t>18</a:t>
            </a:r>
            <a:r>
              <a:rPr lang="zh-CN" altLang="en-US" sz="2800" b="1" dirty="0">
                <a:solidFill>
                  <a:srgbClr val="2F8055"/>
                </a:solidFill>
                <a:sym typeface="+mn-ea"/>
              </a:rPr>
              <a:t>:</a:t>
            </a:r>
            <a:r>
              <a:rPr lang="en-US" altLang="zh-CN" sz="2800" b="1" dirty="0">
                <a:solidFill>
                  <a:srgbClr val="2F8055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2F8055"/>
                </a:solidFill>
                <a:sym typeface="+mn-ea"/>
              </a:rPr>
              <a:t>0</a:t>
            </a:r>
          </a:p>
        </p:txBody>
      </p:sp>
      <p:pic>
        <p:nvPicPr>
          <p:cNvPr id="2" name="图片 1" descr="17101566897787_.pic_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170" y="501015"/>
            <a:ext cx="2801620" cy="5810885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图片 2" descr="17091566897762_.pic_h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7920" y="523240"/>
            <a:ext cx="2780030" cy="5766435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3000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31"/>
          <p:cNvSpPr txBox="1"/>
          <p:nvPr/>
        </p:nvSpPr>
        <p:spPr>
          <a:xfrm>
            <a:off x="3625850" y="2312035"/>
            <a:ext cx="6056630" cy="2907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800" b="1" dirty="0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电脑端学习方式</a:t>
            </a:r>
          </a:p>
          <a:p>
            <a:r>
              <a:rPr lang="en-US" altLang="zh-CN" sz="27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                  www.zhihuishu.com</a:t>
            </a:r>
          </a:p>
          <a:p>
            <a:endParaRPr lang="zh-CN" altLang="en-US" sz="2700" b="1" dirty="0">
              <a:solidFill>
                <a:srgbClr val="D53D2A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r"/>
            <a:r>
              <a:rPr lang="en-US" altLang="zh-CN" sz="27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请使用</a:t>
            </a:r>
            <a:r>
              <a:rPr lang="zh-CN" altLang="en-US" sz="27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下列浏览器：</a:t>
            </a:r>
            <a:endParaRPr lang="en-US" altLang="zh-CN" sz="27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r"/>
            <a:r>
              <a:rPr lang="en-US" altLang="zh-CN" sz="27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谷歌</a:t>
            </a:r>
            <a:r>
              <a:rPr lang="zh-CN" altLang="en-US" sz="27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，</a:t>
            </a:r>
            <a:r>
              <a:rPr lang="en-US" altLang="zh-CN" sz="27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QQ</a:t>
            </a:r>
            <a:r>
              <a:rPr lang="zh-CN" altLang="en-US" sz="27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，火狐，</a:t>
            </a:r>
            <a:r>
              <a:rPr lang="en-US" altLang="zh-CN" sz="27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360</a:t>
            </a:r>
            <a:r>
              <a:rPr lang="zh-CN" altLang="en-US" sz="27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浏览器</a:t>
            </a:r>
            <a:endParaRPr lang="zh-CN" altLang="en-US" sz="27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endParaRPr lang="zh-CN" altLang="en-US" sz="2700" b="1" dirty="0">
              <a:solidFill>
                <a:srgbClr val="D53D2A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097154" name="图片 5" descr="/Users/shawshank/Desktop/未命名文件夹/教育的力量白底.png教育的力量白底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611360" y="263525"/>
            <a:ext cx="2406650" cy="610235"/>
          </a:xfrm>
          <a:prstGeom prst="rect">
            <a:avLst/>
          </a:prstGeom>
        </p:spPr>
      </p:pic>
      <p:grpSp>
        <p:nvGrpSpPr>
          <p:cNvPr id="19" name="组合 8"/>
          <p:cNvGrpSpPr/>
          <p:nvPr/>
        </p:nvGrpSpPr>
        <p:grpSpPr>
          <a:xfrm>
            <a:off x="0" y="0"/>
            <a:ext cx="3625850" cy="2897188"/>
            <a:chOff x="0" y="-2"/>
            <a:chExt cx="4823439" cy="3501288"/>
          </a:xfrm>
        </p:grpSpPr>
        <p:sp>
          <p:nvSpPr>
            <p:cNvPr id="1048585" name="等腰三角形 3"/>
            <p:cNvSpPr/>
            <p:nvPr/>
          </p:nvSpPr>
          <p:spPr>
            <a:xfrm rot="5400000">
              <a:off x="-95087" y="95085"/>
              <a:ext cx="1378763" cy="118858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00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48586" name="等腰三角形 24"/>
            <p:cNvSpPr/>
            <p:nvPr/>
          </p:nvSpPr>
          <p:spPr>
            <a:xfrm rot="16200000">
              <a:off x="-95087" y="802589"/>
              <a:ext cx="1378763" cy="1188589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00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48587" name="等腰三角形 25"/>
            <p:cNvSpPr/>
            <p:nvPr/>
          </p:nvSpPr>
          <p:spPr>
            <a:xfrm rot="5400000">
              <a:off x="-95087" y="1510096"/>
              <a:ext cx="1378763" cy="1188589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00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48588" name="等腰三角形 26"/>
            <p:cNvSpPr/>
            <p:nvPr/>
          </p:nvSpPr>
          <p:spPr>
            <a:xfrm rot="16200000">
              <a:off x="1117295" y="95087"/>
              <a:ext cx="1378763" cy="1188589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00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48589" name="等腰三角形 27"/>
            <p:cNvSpPr/>
            <p:nvPr/>
          </p:nvSpPr>
          <p:spPr>
            <a:xfrm rot="5400000">
              <a:off x="1110005" y="802589"/>
              <a:ext cx="1378763" cy="11885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00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48590" name="等腰三角形 28"/>
            <p:cNvSpPr/>
            <p:nvPr/>
          </p:nvSpPr>
          <p:spPr>
            <a:xfrm rot="16200000">
              <a:off x="1111737" y="1510098"/>
              <a:ext cx="1378763" cy="1188589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00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48591" name="等腰三角形 29"/>
            <p:cNvSpPr/>
            <p:nvPr/>
          </p:nvSpPr>
          <p:spPr>
            <a:xfrm rot="5400000">
              <a:off x="2334665" y="95085"/>
              <a:ext cx="1378763" cy="1188589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00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48592" name="等腰三角形 30"/>
            <p:cNvSpPr/>
            <p:nvPr/>
          </p:nvSpPr>
          <p:spPr>
            <a:xfrm rot="5400000">
              <a:off x="1110242" y="2217607"/>
              <a:ext cx="1378763" cy="1188589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00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48593" name="等腰三角形 31"/>
            <p:cNvSpPr/>
            <p:nvPr/>
          </p:nvSpPr>
          <p:spPr>
            <a:xfrm rot="16200000">
              <a:off x="2334665" y="802588"/>
              <a:ext cx="1378763" cy="1188589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00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48594" name="等腰三角形 32"/>
            <p:cNvSpPr/>
            <p:nvPr/>
          </p:nvSpPr>
          <p:spPr>
            <a:xfrm rot="5400000">
              <a:off x="3539760" y="802588"/>
              <a:ext cx="1378763" cy="1188589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00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31"/>
          <p:cNvSpPr txBox="1"/>
          <p:nvPr/>
        </p:nvSpPr>
        <p:spPr>
          <a:xfrm>
            <a:off x="949325" y="297815"/>
            <a:ext cx="10052050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700" b="1" dirty="0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网页端：登录智慧树官网：</a:t>
            </a:r>
            <a:r>
              <a:rPr lang="en-US" altLang="zh-CN" sz="27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www.zhihuishu.com</a:t>
            </a:r>
            <a:endParaRPr lang="zh-CN" altLang="en-US" sz="2700" b="1" dirty="0">
              <a:solidFill>
                <a:srgbClr val="D53D2A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484" name="Freeform 5"/>
          <p:cNvSpPr>
            <a:spLocks noEditPoints="1"/>
          </p:cNvSpPr>
          <p:nvPr/>
        </p:nvSpPr>
        <p:spPr>
          <a:xfrm>
            <a:off x="354013" y="312103"/>
            <a:ext cx="492125" cy="49212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rgbClr val="D44231"/>
          </a:solidFill>
          <a:ln w="9525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20485" name="直接连接符 8"/>
          <p:cNvCxnSpPr/>
          <p:nvPr/>
        </p:nvCxnSpPr>
        <p:spPr>
          <a:xfrm flipV="1">
            <a:off x="846138" y="796290"/>
            <a:ext cx="3489325" cy="7938"/>
          </a:xfrm>
          <a:prstGeom prst="line">
            <a:avLst/>
          </a:prstGeom>
          <a:ln w="6350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矩形 14"/>
          <p:cNvSpPr/>
          <p:nvPr/>
        </p:nvSpPr>
        <p:spPr>
          <a:xfrm>
            <a:off x="9848850" y="1030605"/>
            <a:ext cx="535305" cy="31369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325" y="1030605"/>
            <a:ext cx="10546080" cy="5446395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48675" name="矩形 12"/>
          <p:cNvSpPr/>
          <p:nvPr/>
        </p:nvSpPr>
        <p:spPr>
          <a:xfrm>
            <a:off x="10341610" y="1309370"/>
            <a:ext cx="437515" cy="27305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微信截图_202001131244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9770" y="1626870"/>
            <a:ext cx="3171825" cy="4907280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cxnSp>
        <p:nvCxnSpPr>
          <p:cNvPr id="3145763" name="直接箭头连接符 5"/>
          <p:cNvCxnSpPr/>
          <p:nvPr/>
        </p:nvCxnSpPr>
        <p:spPr>
          <a:xfrm flipV="1">
            <a:off x="9410065" y="1529715"/>
            <a:ext cx="1015365" cy="21856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4" name="文本框 3"/>
          <p:cNvSpPr txBox="1"/>
          <p:nvPr/>
        </p:nvSpPr>
        <p:spPr>
          <a:xfrm>
            <a:off x="8726170" y="3554730"/>
            <a:ext cx="12014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rgbClr val="C000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点击登陆</a:t>
            </a: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31"/>
          <p:cNvSpPr txBox="1"/>
          <p:nvPr/>
        </p:nvSpPr>
        <p:spPr>
          <a:xfrm>
            <a:off x="949325" y="312420"/>
            <a:ext cx="10052050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700" b="1" dirty="0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登</a:t>
            </a:r>
            <a:r>
              <a:rPr lang="zh-CN" altLang="en-US" sz="2700" b="1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录</a:t>
            </a:r>
            <a:r>
              <a:rPr lang="zh-CN" altLang="en-US" sz="2700" b="1" smtClean="0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后在共享课列表下选择课程学习</a:t>
            </a:r>
            <a:endParaRPr lang="zh-CN" altLang="en-US" sz="2700" b="1" dirty="0">
              <a:solidFill>
                <a:srgbClr val="D53D2A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484" name="Freeform 5"/>
          <p:cNvSpPr>
            <a:spLocks noEditPoints="1"/>
          </p:cNvSpPr>
          <p:nvPr/>
        </p:nvSpPr>
        <p:spPr>
          <a:xfrm>
            <a:off x="354013" y="312103"/>
            <a:ext cx="492125" cy="49212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rgbClr val="D44231"/>
          </a:solidFill>
          <a:ln w="9525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20485" name="直接连接符 8"/>
          <p:cNvCxnSpPr/>
          <p:nvPr/>
        </p:nvCxnSpPr>
        <p:spPr>
          <a:xfrm flipV="1">
            <a:off x="846138" y="796290"/>
            <a:ext cx="3489325" cy="7938"/>
          </a:xfrm>
          <a:prstGeom prst="line">
            <a:avLst/>
          </a:prstGeom>
          <a:ln w="6350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38" y="1204818"/>
            <a:ext cx="10528300" cy="5050293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7" name="矩形 12"/>
          <p:cNvSpPr/>
          <p:nvPr/>
        </p:nvSpPr>
        <p:spPr>
          <a:xfrm>
            <a:off x="3224395" y="4811697"/>
            <a:ext cx="4170704" cy="91440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0075" y="5637213"/>
            <a:ext cx="2441694" cy="338554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 anchor="t">
            <a:spAutoFit/>
          </a:bodyPr>
          <a:lstStyle/>
          <a:p>
            <a:pPr eaLnBrk="0" hangingPunct="0"/>
            <a:r>
              <a:rPr lang="zh-CN" altLang="en-US" sz="16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注意学分课和翻转课区别</a:t>
            </a:r>
            <a:endParaRPr lang="zh-CN" altLang="en-US" sz="1600"/>
          </a:p>
        </p:txBody>
      </p:sp>
      <p:cxnSp>
        <p:nvCxnSpPr>
          <p:cNvPr id="8" name="直接箭头连接符 7"/>
          <p:cNvCxnSpPr>
            <a:endCxn id="7" idx="1"/>
          </p:cNvCxnSpPr>
          <p:nvPr/>
        </p:nvCxnSpPr>
        <p:spPr>
          <a:xfrm flipV="1">
            <a:off x="2494625" y="5268897"/>
            <a:ext cx="729770" cy="368316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35" y="1163955"/>
            <a:ext cx="11179310" cy="5362575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TextBox 31"/>
          <p:cNvSpPr txBox="1"/>
          <p:nvPr/>
        </p:nvSpPr>
        <p:spPr>
          <a:xfrm>
            <a:off x="949325" y="193675"/>
            <a:ext cx="10052050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700" b="1" dirty="0">
                <a:solidFill>
                  <a:srgbClr val="D53D2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查看课程视频目录</a:t>
            </a:r>
          </a:p>
        </p:txBody>
      </p:sp>
      <p:sp>
        <p:nvSpPr>
          <p:cNvPr id="4" name="Freeform 5"/>
          <p:cNvSpPr>
            <a:spLocks noEditPoints="1"/>
          </p:cNvSpPr>
          <p:nvPr/>
        </p:nvSpPr>
        <p:spPr>
          <a:xfrm>
            <a:off x="354013" y="250508"/>
            <a:ext cx="492125" cy="49212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rgbClr val="D44231"/>
          </a:solidFill>
          <a:ln w="9525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5" name="直接连接符 8"/>
          <p:cNvCxnSpPr/>
          <p:nvPr/>
        </p:nvCxnSpPr>
        <p:spPr>
          <a:xfrm flipV="1">
            <a:off x="846138" y="734695"/>
            <a:ext cx="3489325" cy="7938"/>
          </a:xfrm>
          <a:prstGeom prst="line">
            <a:avLst/>
          </a:prstGeom>
          <a:ln w="6350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矩形 11"/>
          <p:cNvSpPr/>
          <p:nvPr/>
        </p:nvSpPr>
        <p:spPr>
          <a:xfrm>
            <a:off x="9005440" y="26054"/>
            <a:ext cx="2899515" cy="941032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eaLnBrk="0" hangingPunct="0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温馨提示：</a:t>
            </a:r>
          </a:p>
          <a:p>
            <a:pPr eaLnBrk="0" hangingPunct="0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作业考试、课程论坛、见面课、学习分析、课程资料、成绩等相关信息查询。详见名字下方功能菜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单</a:t>
            </a:r>
            <a:r>
              <a:rPr lang="zh-CN" altLang="en-US" sz="1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栏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10315852" y="974522"/>
            <a:ext cx="310719" cy="729991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821" name="直接连接符 8"/>
          <p:cNvCxnSpPr/>
          <p:nvPr/>
        </p:nvCxnSpPr>
        <p:spPr>
          <a:xfrm>
            <a:off x="495300" y="820420"/>
            <a:ext cx="2784475" cy="5080"/>
          </a:xfrm>
          <a:prstGeom prst="line">
            <a:avLst/>
          </a:prstGeom>
          <a:ln w="6350" cap="flat" cmpd="sng">
            <a:solidFill>
              <a:srgbClr val="6CB15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TextBox 31"/>
          <p:cNvSpPr txBox="1"/>
          <p:nvPr/>
        </p:nvSpPr>
        <p:spPr>
          <a:xfrm>
            <a:off x="949325" y="311785"/>
            <a:ext cx="10052050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700" b="1" dirty="0">
                <a:solidFill>
                  <a:srgbClr val="D53D2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在线客服</a:t>
            </a:r>
          </a:p>
        </p:txBody>
      </p:sp>
      <p:sp>
        <p:nvSpPr>
          <p:cNvPr id="9" name="Freeform 5"/>
          <p:cNvSpPr>
            <a:spLocks noEditPoints="1"/>
          </p:cNvSpPr>
          <p:nvPr/>
        </p:nvSpPr>
        <p:spPr>
          <a:xfrm>
            <a:off x="354013" y="349568"/>
            <a:ext cx="492125" cy="49212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rgbClr val="D44231"/>
          </a:solidFill>
          <a:ln w="9525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10" name="直接连接符 8"/>
          <p:cNvCxnSpPr/>
          <p:nvPr/>
        </p:nvCxnSpPr>
        <p:spPr>
          <a:xfrm flipV="1">
            <a:off x="846138" y="833755"/>
            <a:ext cx="3489325" cy="7938"/>
          </a:xfrm>
          <a:prstGeom prst="line">
            <a:avLst/>
          </a:prstGeom>
          <a:ln w="6350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10" y="1298575"/>
            <a:ext cx="10584180" cy="5252085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文本框 1"/>
          <p:cNvSpPr txBox="1"/>
          <p:nvPr/>
        </p:nvSpPr>
        <p:spPr>
          <a:xfrm>
            <a:off x="600075" y="1400175"/>
            <a:ext cx="5074920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2700" b="1" dirty="0">
                <a:solidFill>
                  <a:srgbClr val="D53D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</a:t>
            </a:r>
            <a:r>
              <a:rPr lang="en-US" altLang="zh-CN" sz="2700" b="1" dirty="0">
                <a:solidFill>
                  <a:srgbClr val="D53D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700" b="1" dirty="0">
                <a:solidFill>
                  <a:srgbClr val="D53D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端登录学习流程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97" name="TextBox 31"/>
          <p:cNvSpPr txBox="1"/>
          <p:nvPr/>
        </p:nvSpPr>
        <p:spPr>
          <a:xfrm>
            <a:off x="854075" y="611188"/>
            <a:ext cx="5013325" cy="506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700" b="1" dirty="0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下载【知到】</a:t>
            </a:r>
            <a:r>
              <a:rPr lang="en-US" altLang="zh-CN" sz="2700" b="1" dirty="0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app</a:t>
            </a:r>
          </a:p>
        </p:txBody>
      </p:sp>
      <p:sp>
        <p:nvSpPr>
          <p:cNvPr id="1048598" name="Freeform 5"/>
          <p:cNvSpPr>
            <a:spLocks noEditPoints="1"/>
          </p:cNvSpPr>
          <p:nvPr/>
        </p:nvSpPr>
        <p:spPr>
          <a:xfrm>
            <a:off x="360363" y="611188"/>
            <a:ext cx="493712" cy="49212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rgbClr val="D44231"/>
          </a:solidFill>
          <a:ln w="9525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3145728" name="直接连接符 8"/>
          <p:cNvCxnSpPr/>
          <p:nvPr/>
        </p:nvCxnSpPr>
        <p:spPr>
          <a:xfrm>
            <a:off x="600075" y="1098550"/>
            <a:ext cx="4013200" cy="0"/>
          </a:xfrm>
          <a:prstGeom prst="line">
            <a:avLst/>
          </a:prstGeom>
          <a:ln w="6350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97153" name="图片 2" descr="微信图片_20171023231805"/>
          <p:cNvPicPr>
            <a:picLocks noChangeAspect="1"/>
          </p:cNvPicPr>
          <p:nvPr/>
        </p:nvPicPr>
        <p:blipFill>
          <a:blip r:embed="rId2"/>
          <a:srcRect t="3824" r="34087" b="8537"/>
          <a:stretch>
            <a:fillRect/>
          </a:stretch>
        </p:blipFill>
        <p:spPr>
          <a:xfrm>
            <a:off x="600075" y="2292350"/>
            <a:ext cx="4523105" cy="1091565"/>
          </a:xfrm>
          <a:prstGeom prst="rect">
            <a:avLst/>
          </a:prstGeom>
        </p:spPr>
      </p:pic>
      <p:sp>
        <p:nvSpPr>
          <p:cNvPr id="1048599" name="文本框 3"/>
          <p:cNvSpPr txBox="1"/>
          <p:nvPr/>
        </p:nvSpPr>
        <p:spPr>
          <a:xfrm>
            <a:off x="599440" y="3818255"/>
            <a:ext cx="4828540" cy="1580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安卓系统手机：</a:t>
            </a:r>
            <a:r>
              <a:rPr lang="zh-CN" altLang="en-US" sz="2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在商店搜索【知到】下载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       或</a:t>
            </a: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扫描二维码下载</a:t>
            </a: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</a:t>
            </a:r>
          </a:p>
          <a:p>
            <a:pPr eaLnBrk="0" hangingPunct="0">
              <a:lnSpc>
                <a:spcPct val="120000"/>
              </a:lnSpc>
            </a:pPr>
            <a:endParaRPr lang="en-US" altLang="zh-CN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eaLnBrk="0" hangingPunct="0"/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IOS</a:t>
            </a: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苹果手机：在商店搜索【知到】下载</a:t>
            </a:r>
          </a:p>
        </p:txBody>
      </p:sp>
      <p:pic>
        <p:nvPicPr>
          <p:cNvPr id="2097154" name="图片 5" descr="/Users/shawshank/Desktop/未命名文件夹/教育的力量白底.png教育的力量白底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611360" y="263525"/>
            <a:ext cx="2406650" cy="6102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761" y="2086877"/>
            <a:ext cx="4833519" cy="2132435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821" name="直接连接符 8"/>
          <p:cNvCxnSpPr/>
          <p:nvPr/>
        </p:nvCxnSpPr>
        <p:spPr>
          <a:xfrm>
            <a:off x="495300" y="534670"/>
            <a:ext cx="2784475" cy="5080"/>
          </a:xfrm>
          <a:prstGeom prst="line">
            <a:avLst/>
          </a:prstGeom>
          <a:ln w="6350" cap="flat" cmpd="sng">
            <a:solidFill>
              <a:srgbClr val="6CB15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TextBox 31"/>
          <p:cNvSpPr txBox="1"/>
          <p:nvPr/>
        </p:nvSpPr>
        <p:spPr>
          <a:xfrm>
            <a:off x="949325" y="64135"/>
            <a:ext cx="10052050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700" b="1" dirty="0">
                <a:solidFill>
                  <a:srgbClr val="D53D2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问题处理</a:t>
            </a:r>
          </a:p>
        </p:txBody>
      </p:sp>
      <p:sp>
        <p:nvSpPr>
          <p:cNvPr id="9" name="Freeform 5"/>
          <p:cNvSpPr>
            <a:spLocks noEditPoints="1"/>
          </p:cNvSpPr>
          <p:nvPr/>
        </p:nvSpPr>
        <p:spPr>
          <a:xfrm>
            <a:off x="354013" y="63818"/>
            <a:ext cx="492125" cy="49212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rgbClr val="D44231"/>
          </a:solidFill>
          <a:ln w="9525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10" name="直接连接符 8"/>
          <p:cNvCxnSpPr/>
          <p:nvPr/>
        </p:nvCxnSpPr>
        <p:spPr>
          <a:xfrm flipV="1">
            <a:off x="846138" y="548005"/>
            <a:ext cx="3489325" cy="7938"/>
          </a:xfrm>
          <a:prstGeom prst="line">
            <a:avLst/>
          </a:prstGeom>
          <a:ln w="6350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8030" y="704850"/>
            <a:ext cx="3571875" cy="5448300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48696" name="文本框 3"/>
          <p:cNvSpPr txBox="1"/>
          <p:nvPr/>
        </p:nvSpPr>
        <p:spPr>
          <a:xfrm>
            <a:off x="495300" y="1110615"/>
            <a:ext cx="5382895" cy="431502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b="1" dirty="0">
                <a:solidFill>
                  <a:srgbClr val="2F8055"/>
                </a:solidFill>
                <a:sym typeface="+mn-ea"/>
              </a:rPr>
              <a:t>出现问题第一时间在知到</a:t>
            </a:r>
            <a:r>
              <a:rPr lang="en-US" altLang="zh-CN" sz="2800" b="1" dirty="0">
                <a:solidFill>
                  <a:srgbClr val="2F8055"/>
                </a:solidFill>
                <a:sym typeface="+mn-ea"/>
              </a:rPr>
              <a:t>app</a:t>
            </a: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solidFill>
                  <a:srgbClr val="2F8055"/>
                </a:solidFill>
                <a:sym typeface="+mn-ea"/>
              </a:rPr>
              <a:t>中联系在线客服（转人工）</a:t>
            </a:r>
          </a:p>
          <a:p>
            <a:pPr>
              <a:lnSpc>
                <a:spcPct val="140000"/>
              </a:lnSpc>
            </a:pPr>
            <a:r>
              <a:rPr lang="zh-CN" altLang="en-US" sz="2800" b="1" smtClean="0">
                <a:solidFill>
                  <a:srgbClr val="2F8055"/>
                </a:solidFill>
                <a:sym typeface="+mn-ea"/>
              </a:rPr>
              <a:t>服</a:t>
            </a:r>
            <a:r>
              <a:rPr lang="zh-CN" altLang="en-US" sz="2800" b="1" dirty="0">
                <a:solidFill>
                  <a:srgbClr val="2F8055"/>
                </a:solidFill>
                <a:sym typeface="+mn-ea"/>
              </a:rPr>
              <a:t>务时间 :  8:30-</a:t>
            </a:r>
            <a:r>
              <a:rPr lang="en-US" altLang="zh-CN" sz="2800" b="1" dirty="0">
                <a:solidFill>
                  <a:srgbClr val="2F8055"/>
                </a:solidFill>
                <a:sym typeface="+mn-ea"/>
              </a:rPr>
              <a:t>18</a:t>
            </a:r>
            <a:r>
              <a:rPr lang="zh-CN" altLang="en-US" sz="2800" b="1" dirty="0">
                <a:solidFill>
                  <a:srgbClr val="2F8055"/>
                </a:solidFill>
                <a:sym typeface="+mn-ea"/>
              </a:rPr>
              <a:t>:</a:t>
            </a:r>
            <a:r>
              <a:rPr lang="en-US" altLang="zh-CN" sz="2800" b="1" dirty="0">
                <a:solidFill>
                  <a:srgbClr val="2F8055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2F8055"/>
                </a:solidFill>
                <a:sym typeface="+mn-ea"/>
              </a:rPr>
              <a:t>0</a:t>
            </a:r>
          </a:p>
          <a:p>
            <a:pPr>
              <a:lnSpc>
                <a:spcPct val="140000"/>
              </a:lnSpc>
            </a:pPr>
            <a:endParaRPr lang="zh-CN" altLang="en-US" sz="2800" b="1" dirty="0">
              <a:solidFill>
                <a:srgbClr val="2F8055"/>
              </a:solidFill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solidFill>
                  <a:srgbClr val="2F8055"/>
                </a:solidFill>
                <a:sym typeface="+mn-ea"/>
              </a:rPr>
              <a:t>因官网改版中，请直接点击联系在线客服输入问题，拨打客服电话将存在无人接听可能。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文本框 1"/>
          <p:cNvSpPr txBox="1"/>
          <p:nvPr/>
        </p:nvSpPr>
        <p:spPr>
          <a:xfrm>
            <a:off x="274320" y="850265"/>
            <a:ext cx="4273550" cy="57238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第一步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: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打开知到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APP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1)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点击右下角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【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我的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】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2)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点击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【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学号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】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3)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输入【</a:t>
            </a:r>
            <a:r>
              <a:rPr lang="zh-CN" alt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学校全称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】</a:t>
            </a:r>
            <a:endParaRPr lang="zh-CN" altLang="en-US" sz="24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点击搜寻，在【输入法】</a:t>
            </a:r>
            <a:endParaRPr lang="zh-CN" altLang="en-US" sz="24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中有【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搜索按钮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】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4)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填写自己的【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学号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】</a:t>
            </a:r>
            <a:endParaRPr lang="en-US" altLang="zh-CN" sz="24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5)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初始密码：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123456</a:t>
            </a:r>
            <a:endParaRPr lang="en-US" altLang="zh-CN" sz="24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6)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点击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【</a:t>
            </a:r>
            <a:r>
              <a:rPr lang="zh-CN" alt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登录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】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注意：</a:t>
            </a:r>
            <a:r>
              <a:rPr lang="zh-CN" altLang="en-US" sz="18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首次登陆请务必选择学号登陆</a:t>
            </a:r>
          </a:p>
        </p:txBody>
      </p:sp>
      <p:sp>
        <p:nvSpPr>
          <p:cNvPr id="1048601" name="TextBox 31"/>
          <p:cNvSpPr txBox="1"/>
          <p:nvPr/>
        </p:nvSpPr>
        <p:spPr>
          <a:xfrm>
            <a:off x="914400" y="327660"/>
            <a:ext cx="2658110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700" b="1" dirty="0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登陆确认流程</a:t>
            </a:r>
          </a:p>
        </p:txBody>
      </p:sp>
      <p:sp>
        <p:nvSpPr>
          <p:cNvPr id="1048602" name="Freeform 5"/>
          <p:cNvSpPr>
            <a:spLocks noEditPoints="1"/>
          </p:cNvSpPr>
          <p:nvPr/>
        </p:nvSpPr>
        <p:spPr>
          <a:xfrm>
            <a:off x="360363" y="357823"/>
            <a:ext cx="493712" cy="49212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rgbClr val="D44231"/>
          </a:solidFill>
          <a:ln w="9525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3145729" name="直接连接符 8"/>
          <p:cNvCxnSpPr/>
          <p:nvPr/>
        </p:nvCxnSpPr>
        <p:spPr>
          <a:xfrm>
            <a:off x="600075" y="845185"/>
            <a:ext cx="2630805" cy="2540"/>
          </a:xfrm>
          <a:prstGeom prst="line">
            <a:avLst/>
          </a:prstGeom>
          <a:ln w="6350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97156" name="图片 1" descr="WechatIMG6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595" y="217170"/>
            <a:ext cx="3602355" cy="6406515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97157" name="图片 6" descr="WechatIMG6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255" y="212725"/>
            <a:ext cx="3636645" cy="6466205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48603" name="矩形 25"/>
          <p:cNvSpPr/>
          <p:nvPr/>
        </p:nvSpPr>
        <p:spPr bwMode="auto">
          <a:xfrm>
            <a:off x="8280400" y="416560"/>
            <a:ext cx="3638550" cy="898525"/>
          </a:xfrm>
          <a:prstGeom prst="rect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04" name="矩形 15"/>
          <p:cNvSpPr/>
          <p:nvPr/>
        </p:nvSpPr>
        <p:spPr>
          <a:xfrm>
            <a:off x="4352290" y="2164080"/>
            <a:ext cx="3658235" cy="2338070"/>
          </a:xfrm>
          <a:prstGeom prst="rect">
            <a:avLst/>
          </a:prstGeom>
          <a:noFill/>
          <a:ln w="508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48605" name="矩形 14"/>
          <p:cNvSpPr/>
          <p:nvPr/>
        </p:nvSpPr>
        <p:spPr>
          <a:xfrm>
            <a:off x="6510020" y="2305050"/>
            <a:ext cx="1034415" cy="455295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3145730" name="直接箭头连接符 10"/>
          <p:cNvCxnSpPr/>
          <p:nvPr/>
        </p:nvCxnSpPr>
        <p:spPr>
          <a:xfrm>
            <a:off x="2363470" y="2510155"/>
            <a:ext cx="4286885" cy="3048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048606" name="文本框 7"/>
          <p:cNvSpPr txBox="1"/>
          <p:nvPr/>
        </p:nvSpPr>
        <p:spPr>
          <a:xfrm>
            <a:off x="4547870" y="3946525"/>
            <a:ext cx="2087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初始密码：</a:t>
            </a:r>
            <a:r>
              <a:rPr lang="en-US" altLang="zh-CN">
                <a:solidFill>
                  <a:srgbClr val="FF0000"/>
                </a:solidFill>
              </a:rPr>
              <a:t>123456</a:t>
            </a:r>
          </a:p>
        </p:txBody>
      </p:sp>
      <p:sp>
        <p:nvSpPr>
          <p:cNvPr id="1048607" name="矩形 14"/>
          <p:cNvSpPr/>
          <p:nvPr/>
        </p:nvSpPr>
        <p:spPr>
          <a:xfrm>
            <a:off x="11298555" y="6047105"/>
            <a:ext cx="609600" cy="554355"/>
          </a:xfrm>
          <a:prstGeom prst="rect">
            <a:avLst/>
          </a:prstGeom>
          <a:noFill/>
          <a:ln w="857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3145731" name="直接箭头连接符 11"/>
          <p:cNvCxnSpPr/>
          <p:nvPr/>
        </p:nvCxnSpPr>
        <p:spPr>
          <a:xfrm>
            <a:off x="2827020" y="4205605"/>
            <a:ext cx="8362950" cy="214439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</p:spTree>
  </p:cSld>
  <p:clrMapOvr>
    <a:masterClrMapping/>
  </p:clrMapOvr>
  <p:transition spd="slow" advClick="0" advTm="3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文本框 1"/>
          <p:cNvSpPr txBox="1"/>
          <p:nvPr/>
        </p:nvSpPr>
        <p:spPr>
          <a:xfrm>
            <a:off x="203835" y="977265"/>
            <a:ext cx="3877945" cy="4892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7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第二步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: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匹配信息</a:t>
            </a:r>
          </a:p>
          <a:p>
            <a:pPr eaLnBrk="0" hangingPunct="0">
              <a:lnSpc>
                <a:spcPct val="17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跳转至【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匹配信息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】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界面</a:t>
            </a:r>
            <a:endParaRPr lang="en-US" altLang="zh-CN" sz="24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0" hangingPunct="0">
              <a:lnSpc>
                <a:spcPct val="17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1.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输入【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姓氏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】并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【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确认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】</a:t>
            </a:r>
          </a:p>
          <a:p>
            <a:pPr eaLnBrk="0" hangingPunct="0">
              <a:lnSpc>
                <a:spcPct val="17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2.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跳转至匹配手机号界面</a:t>
            </a:r>
          </a:p>
          <a:p>
            <a:pPr eaLnBrk="0" hangingPunct="0">
              <a:lnSpc>
                <a:spcPct val="17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【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输入手机号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】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并</a:t>
            </a:r>
          </a:p>
          <a:p>
            <a:pPr eaLnBrk="0" hangingPunct="0">
              <a:lnSpc>
                <a:spcPct val="17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【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获取验证码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】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0" hangingPunct="0">
              <a:lnSpc>
                <a:spcPct val="17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3.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点击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【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下一步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】</a:t>
            </a:r>
          </a:p>
          <a:p>
            <a:pPr eaLnBrk="0" hangingPunct="0">
              <a:lnSpc>
                <a:spcPct val="150000"/>
              </a:lnSpc>
            </a:pPr>
            <a:endParaRPr lang="en-US" altLang="zh-CN" sz="24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097158" name="图片 13" descr="QQ截图201706151818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780" y="217170"/>
            <a:ext cx="3756660" cy="6437630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97159" name="图片 14" descr="QQ截图201706151818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4675" y="217170"/>
            <a:ext cx="3746500" cy="6395720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48609" name="矩形 15"/>
          <p:cNvSpPr/>
          <p:nvPr/>
        </p:nvSpPr>
        <p:spPr>
          <a:xfrm>
            <a:off x="4491990" y="1808480"/>
            <a:ext cx="2976880" cy="2992755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48610" name="矩形 16"/>
          <p:cNvSpPr/>
          <p:nvPr/>
        </p:nvSpPr>
        <p:spPr>
          <a:xfrm>
            <a:off x="8206105" y="2313940"/>
            <a:ext cx="3735705" cy="2366645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3145732" name="直接箭头连接符 10"/>
          <p:cNvCxnSpPr/>
          <p:nvPr/>
        </p:nvCxnSpPr>
        <p:spPr>
          <a:xfrm>
            <a:off x="3733800" y="2833370"/>
            <a:ext cx="1974215" cy="26416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048611" name="TextBox 31"/>
          <p:cNvSpPr txBox="1"/>
          <p:nvPr/>
        </p:nvSpPr>
        <p:spPr>
          <a:xfrm>
            <a:off x="914400" y="327660"/>
            <a:ext cx="2658110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700" b="1" dirty="0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登陆确认流程</a:t>
            </a:r>
          </a:p>
        </p:txBody>
      </p:sp>
      <p:sp>
        <p:nvSpPr>
          <p:cNvPr id="1048612" name="Freeform 5"/>
          <p:cNvSpPr>
            <a:spLocks noEditPoints="1"/>
          </p:cNvSpPr>
          <p:nvPr/>
        </p:nvSpPr>
        <p:spPr>
          <a:xfrm>
            <a:off x="360363" y="357823"/>
            <a:ext cx="493712" cy="49212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rgbClr val="D44231"/>
          </a:solidFill>
          <a:ln w="9525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3145733" name="直接连接符 8"/>
          <p:cNvCxnSpPr/>
          <p:nvPr/>
        </p:nvCxnSpPr>
        <p:spPr>
          <a:xfrm>
            <a:off x="600075" y="845185"/>
            <a:ext cx="2630805" cy="2540"/>
          </a:xfrm>
          <a:prstGeom prst="line">
            <a:avLst/>
          </a:prstGeom>
          <a:ln w="6350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 advClick="0" advTm="3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文本框 1"/>
          <p:cNvSpPr txBox="1"/>
          <p:nvPr/>
        </p:nvSpPr>
        <p:spPr>
          <a:xfrm>
            <a:off x="147320" y="942340"/>
            <a:ext cx="3535680" cy="516365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6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第三步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:</a:t>
            </a:r>
          </a:p>
          <a:p>
            <a:pPr eaLnBrk="0" hangingPunct="0">
              <a:lnSpc>
                <a:spcPct val="16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修改初始密码并确认课程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0" hangingPunct="0">
              <a:lnSpc>
                <a:spcPct val="16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输入【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新密码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】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点击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确定</a:t>
            </a:r>
            <a:endParaRPr lang="en-US" altLang="zh-CN" sz="24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0" hangingPunct="0">
              <a:lnSpc>
                <a:spcPct val="16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跳转到【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课程确认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】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界面，无误点击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确认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】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此步骤非常重要，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请勿在确认课程前退出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否则将导致没有课程。</a:t>
            </a: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0" hangingPunct="0">
              <a:lnSpc>
                <a:spcPct val="16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0" hangingPunct="0">
              <a:lnSpc>
                <a:spcPct val="160000"/>
              </a:lnSpc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</a:rPr>
              <a:t>注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</a:rPr>
              <a:t>如不小心退出，请登录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</a:rPr>
              <a:t>www.zhihuishu.com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</a:rPr>
              <a:t>重新确认课程</a:t>
            </a:r>
            <a:endParaRPr lang="zh-CN" altLang="en-US" sz="24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097160" name="图片 7" descr="QQ截图201706151818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15900"/>
            <a:ext cx="3750945" cy="6426200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97161" name="图片 9" descr="QQ截图201706151819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550" y="215900"/>
            <a:ext cx="3813810" cy="6448425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48614" name="矩形 11"/>
          <p:cNvSpPr/>
          <p:nvPr/>
        </p:nvSpPr>
        <p:spPr>
          <a:xfrm>
            <a:off x="4038600" y="2346325"/>
            <a:ext cx="3751580" cy="2411095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48615" name="矩形 12"/>
          <p:cNvSpPr/>
          <p:nvPr/>
        </p:nvSpPr>
        <p:spPr>
          <a:xfrm>
            <a:off x="9058275" y="4542790"/>
            <a:ext cx="1864995" cy="757555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48616" name="TextBox 31"/>
          <p:cNvSpPr txBox="1"/>
          <p:nvPr/>
        </p:nvSpPr>
        <p:spPr>
          <a:xfrm>
            <a:off x="914400" y="327660"/>
            <a:ext cx="2658110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700" b="1" dirty="0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登陆确认流程</a:t>
            </a:r>
          </a:p>
        </p:txBody>
      </p:sp>
      <p:sp>
        <p:nvSpPr>
          <p:cNvPr id="1048617" name="Freeform 5"/>
          <p:cNvSpPr>
            <a:spLocks noEditPoints="1"/>
          </p:cNvSpPr>
          <p:nvPr/>
        </p:nvSpPr>
        <p:spPr>
          <a:xfrm>
            <a:off x="360363" y="357823"/>
            <a:ext cx="493712" cy="49212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rgbClr val="D44231"/>
          </a:solidFill>
          <a:ln w="9525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3145734" name="直接连接符 8"/>
          <p:cNvCxnSpPr/>
          <p:nvPr/>
        </p:nvCxnSpPr>
        <p:spPr>
          <a:xfrm>
            <a:off x="600075" y="845185"/>
            <a:ext cx="2630805" cy="2540"/>
          </a:xfrm>
          <a:prstGeom prst="line">
            <a:avLst/>
          </a:prstGeom>
          <a:ln w="6350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 advClick="0" advTm="3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图片 9" descr="WechatIMG11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250" y="172085"/>
            <a:ext cx="3140075" cy="6529705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97163" name="图片 8" descr="WechatIMG11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740" y="161925"/>
            <a:ext cx="3434080" cy="6551930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48618" name="文本框 1"/>
          <p:cNvSpPr txBox="1"/>
          <p:nvPr/>
        </p:nvSpPr>
        <p:spPr>
          <a:xfrm>
            <a:off x="360680" y="1030605"/>
            <a:ext cx="3530600" cy="5113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0" hangingPunct="0">
              <a:lnSpc>
                <a:spcPct val="160000"/>
              </a:lnSpc>
            </a:pP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1.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点击【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学习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】</a:t>
            </a:r>
          </a:p>
          <a:p>
            <a:pPr eaLnBrk="0" hangingPunct="0">
              <a:lnSpc>
                <a:spcPct val="16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  课程有【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学分课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】标识认证</a:t>
            </a:r>
            <a:endParaRPr lang="en-US" altLang="zh-CN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eaLnBrk="0" hangingPunct="0">
              <a:lnSpc>
                <a:spcPct val="160000"/>
              </a:lnSpc>
            </a:pP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2.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进入学习【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教程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】界面点开课程视频就可以开始学习啦</a:t>
            </a:r>
          </a:p>
          <a:p>
            <a:pPr eaLnBrk="0" hangingPunct="0">
              <a:lnSpc>
                <a:spcPct val="160000"/>
              </a:lnSpc>
            </a:pP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3.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学习过的章节会在前面有</a:t>
            </a:r>
          </a:p>
          <a:p>
            <a:pPr eaLnBrk="0" hangingPunct="0">
              <a:lnSpc>
                <a:spcPct val="16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【</a:t>
            </a:r>
            <a:r>
              <a:rPr lang="zh-CN" altLang="en-US" sz="20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绿色对勾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】</a:t>
            </a:r>
          </a:p>
          <a:p>
            <a:pPr eaLnBrk="0" hangingPunct="0">
              <a:lnSpc>
                <a:spcPct val="160000"/>
              </a:lnSpc>
            </a:pP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eaLnBrk="0" hangingPunct="0">
              <a:lnSpc>
                <a:spcPct val="16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缓存后观看，等待联网将会更新进度</a:t>
            </a:r>
            <a:endParaRPr lang="zh-CN" altLang="en-US" sz="16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eaLnBrk="0" hangingPunct="0">
              <a:lnSpc>
                <a:spcPct val="160000"/>
              </a:lnSpc>
            </a:pPr>
            <a:r>
              <a: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注：自行在【发现】中搜索添加的课程属于无效学习，将不会计入学分课成绩。</a:t>
            </a:r>
          </a:p>
        </p:txBody>
      </p:sp>
      <p:sp>
        <p:nvSpPr>
          <p:cNvPr id="1048619" name="TextBox 31"/>
          <p:cNvSpPr txBox="1"/>
          <p:nvPr/>
        </p:nvSpPr>
        <p:spPr>
          <a:xfrm>
            <a:off x="854075" y="454660"/>
            <a:ext cx="2311400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700" b="1" dirty="0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学习流程</a:t>
            </a:r>
          </a:p>
        </p:txBody>
      </p:sp>
      <p:sp>
        <p:nvSpPr>
          <p:cNvPr id="1048620" name="Freeform 5"/>
          <p:cNvSpPr>
            <a:spLocks noEditPoints="1"/>
          </p:cNvSpPr>
          <p:nvPr/>
        </p:nvSpPr>
        <p:spPr>
          <a:xfrm>
            <a:off x="360363" y="454343"/>
            <a:ext cx="493712" cy="49212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rgbClr val="D44231"/>
          </a:solidFill>
          <a:ln w="9525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3145735" name="直接连接符 8"/>
          <p:cNvCxnSpPr/>
          <p:nvPr/>
        </p:nvCxnSpPr>
        <p:spPr>
          <a:xfrm flipV="1">
            <a:off x="600075" y="946150"/>
            <a:ext cx="2856230" cy="635"/>
          </a:xfrm>
          <a:prstGeom prst="line">
            <a:avLst/>
          </a:prstGeom>
          <a:ln w="6350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8621" name="矩形 12"/>
          <p:cNvSpPr/>
          <p:nvPr/>
        </p:nvSpPr>
        <p:spPr>
          <a:xfrm>
            <a:off x="8506460" y="2516505"/>
            <a:ext cx="706120" cy="36830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48622" name="矩形 12"/>
          <p:cNvSpPr/>
          <p:nvPr/>
        </p:nvSpPr>
        <p:spPr>
          <a:xfrm>
            <a:off x="8390255" y="3472180"/>
            <a:ext cx="3100705" cy="448945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48623" name="矩形 12"/>
          <p:cNvSpPr/>
          <p:nvPr/>
        </p:nvSpPr>
        <p:spPr>
          <a:xfrm>
            <a:off x="10576560" y="6252845"/>
            <a:ext cx="975360" cy="448945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48624" name="矩形 12"/>
          <p:cNvSpPr/>
          <p:nvPr/>
        </p:nvSpPr>
        <p:spPr>
          <a:xfrm>
            <a:off x="8384540" y="3483610"/>
            <a:ext cx="397510" cy="422275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48625" name="矩形 12"/>
          <p:cNvSpPr/>
          <p:nvPr/>
        </p:nvSpPr>
        <p:spPr>
          <a:xfrm>
            <a:off x="4396105" y="3191510"/>
            <a:ext cx="3167380" cy="198882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48626" name="矩形 12"/>
          <p:cNvSpPr/>
          <p:nvPr/>
        </p:nvSpPr>
        <p:spPr>
          <a:xfrm>
            <a:off x="5269865" y="6263005"/>
            <a:ext cx="553085" cy="473075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48627" name="矩形 12"/>
          <p:cNvSpPr/>
          <p:nvPr/>
        </p:nvSpPr>
        <p:spPr>
          <a:xfrm>
            <a:off x="4490085" y="4152265"/>
            <a:ext cx="433070" cy="249555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3145736" name="直接箭头连接符 19"/>
          <p:cNvCxnSpPr>
            <a:endCxn id="1048621" idx="1"/>
          </p:cNvCxnSpPr>
          <p:nvPr/>
        </p:nvCxnSpPr>
        <p:spPr>
          <a:xfrm>
            <a:off x="2573020" y="2439035"/>
            <a:ext cx="5933440" cy="2616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3145737" name="直接箭头连接符 22"/>
          <p:cNvCxnSpPr/>
          <p:nvPr/>
        </p:nvCxnSpPr>
        <p:spPr>
          <a:xfrm>
            <a:off x="2499995" y="2017395"/>
            <a:ext cx="2045335" cy="21348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048628" name="文本框 2"/>
          <p:cNvSpPr txBox="1"/>
          <p:nvPr/>
        </p:nvSpPr>
        <p:spPr>
          <a:xfrm>
            <a:off x="9538335" y="592074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点击缓存</a:t>
            </a:r>
          </a:p>
        </p:txBody>
      </p:sp>
      <p:cxnSp>
        <p:nvCxnSpPr>
          <p:cNvPr id="3145738" name="直接箭头连接符 3"/>
          <p:cNvCxnSpPr/>
          <p:nvPr/>
        </p:nvCxnSpPr>
        <p:spPr>
          <a:xfrm>
            <a:off x="10438130" y="6252845"/>
            <a:ext cx="330200" cy="15684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</p:spTree>
  </p:cSld>
  <p:clrMapOvr>
    <a:masterClrMapping/>
  </p:clrMapOvr>
  <p:transition spd="slow" advClick="0" advTm="3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矩形 7"/>
          <p:cNvSpPr/>
          <p:nvPr/>
        </p:nvSpPr>
        <p:spPr>
          <a:xfrm>
            <a:off x="3851275" y="194310"/>
            <a:ext cx="3759200" cy="6468745"/>
          </a:xfrm>
          <a:prstGeom prst="rect">
            <a:avLst/>
          </a:prstGeom>
          <a:solidFill>
            <a:schemeClr val="bg1">
              <a:alpha val="0"/>
            </a:schemeClr>
          </a:solidFill>
          <a:ln w="1047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eaLnBrk="0" hangingPunct="0"/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164" name="图片 4" descr="WechatIMG11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360" y="1060450"/>
            <a:ext cx="3618230" cy="4008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2097165" name="图片 2" descr="WechatIMG6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6565" y="194945"/>
            <a:ext cx="3637280" cy="6468110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48630" name="文本框 1"/>
          <p:cNvSpPr txBox="1"/>
          <p:nvPr/>
        </p:nvSpPr>
        <p:spPr>
          <a:xfrm>
            <a:off x="266700" y="959485"/>
            <a:ext cx="3189605" cy="555761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0" hangingPunct="0">
              <a:lnSpc>
                <a:spcPct val="160000"/>
              </a:lnSpc>
            </a:pP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4.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【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见面课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】的两种模式</a:t>
            </a:r>
            <a:b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</a:br>
            <a:r>
              <a:rPr lang="zh-CN" altLang="en-US" sz="18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统一参加模式：</a:t>
            </a:r>
            <a:r>
              <a: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需要现场签到得分或者管理老师给分。</a:t>
            </a:r>
          </a:p>
          <a:p>
            <a:pPr eaLnBrk="0" hangingPunct="0">
              <a:lnSpc>
                <a:spcPct val="160000"/>
              </a:lnSpc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学生如需请假，请在电脑端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www.zhihuishu.com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登陆后在【见面课】中点击请假</a:t>
            </a:r>
            <a:endParaRPr lang="zh-CN" altLang="en-US" sz="16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eaLnBrk="0" hangingPunct="0">
              <a:lnSpc>
                <a:spcPct val="160000"/>
              </a:lnSpc>
            </a:pPr>
            <a:r>
              <a:rPr lang="zh-CN" altLang="en-US" sz="18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自行观看模式：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看直播或者考试前看回看都可以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。</a:t>
            </a:r>
            <a:r>
              <a: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需要观看见面课视频进度的</a:t>
            </a:r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80%</a:t>
            </a:r>
            <a:r>
              <a: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以上，方可以取得分数</a:t>
            </a:r>
          </a:p>
          <a:p>
            <a:pPr eaLnBrk="0" hangingPunct="0">
              <a:lnSpc>
                <a:spcPct val="160000"/>
              </a:lnSpc>
            </a:pP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5.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【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问答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】</a:t>
            </a:r>
          </a:p>
          <a:p>
            <a:pPr eaLnBrk="0" hangingPunct="0">
              <a:lnSpc>
                <a:spcPct val="16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快和全国选课小伙伴互动，互动问答会计入学习行为分数哦</a:t>
            </a:r>
          </a:p>
        </p:txBody>
      </p:sp>
      <p:sp>
        <p:nvSpPr>
          <p:cNvPr id="1048631" name="矩形 12"/>
          <p:cNvSpPr/>
          <p:nvPr/>
        </p:nvSpPr>
        <p:spPr>
          <a:xfrm>
            <a:off x="10744200" y="6210300"/>
            <a:ext cx="975360" cy="448945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48632" name="矩形 12"/>
          <p:cNvSpPr/>
          <p:nvPr/>
        </p:nvSpPr>
        <p:spPr>
          <a:xfrm>
            <a:off x="10789920" y="2573655"/>
            <a:ext cx="706120" cy="448945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48633" name="矩形 12"/>
          <p:cNvSpPr/>
          <p:nvPr/>
        </p:nvSpPr>
        <p:spPr>
          <a:xfrm>
            <a:off x="5342890" y="1060450"/>
            <a:ext cx="706120" cy="448945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48634" name="TextBox 31"/>
          <p:cNvSpPr txBox="1"/>
          <p:nvPr/>
        </p:nvSpPr>
        <p:spPr>
          <a:xfrm>
            <a:off x="854075" y="454660"/>
            <a:ext cx="2311400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700" b="1" dirty="0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见面课及问答</a:t>
            </a:r>
          </a:p>
        </p:txBody>
      </p:sp>
      <p:sp>
        <p:nvSpPr>
          <p:cNvPr id="1048635" name="Freeform 5"/>
          <p:cNvSpPr>
            <a:spLocks noEditPoints="1"/>
          </p:cNvSpPr>
          <p:nvPr/>
        </p:nvSpPr>
        <p:spPr>
          <a:xfrm>
            <a:off x="360363" y="454343"/>
            <a:ext cx="493712" cy="49212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rgbClr val="D44231"/>
          </a:solidFill>
          <a:ln w="9525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3145739" name="直接连接符 8"/>
          <p:cNvCxnSpPr/>
          <p:nvPr/>
        </p:nvCxnSpPr>
        <p:spPr>
          <a:xfrm flipV="1">
            <a:off x="600075" y="946150"/>
            <a:ext cx="2856230" cy="635"/>
          </a:xfrm>
          <a:prstGeom prst="line">
            <a:avLst/>
          </a:prstGeom>
          <a:ln w="6350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97166" name="图片 8" descr="WechatIMG11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6995" y="4989195"/>
            <a:ext cx="3613785" cy="1670050"/>
          </a:xfrm>
          <a:prstGeom prst="rect">
            <a:avLst/>
          </a:prstGeom>
        </p:spPr>
      </p:pic>
      <p:sp>
        <p:nvSpPr>
          <p:cNvPr id="1048636" name="矩形 12"/>
          <p:cNvSpPr/>
          <p:nvPr/>
        </p:nvSpPr>
        <p:spPr>
          <a:xfrm>
            <a:off x="4003040" y="1617980"/>
            <a:ext cx="3410585" cy="3261995"/>
          </a:xfrm>
          <a:prstGeom prst="rect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3145740" name="直接箭头连接符 22"/>
          <p:cNvCxnSpPr/>
          <p:nvPr/>
        </p:nvCxnSpPr>
        <p:spPr>
          <a:xfrm>
            <a:off x="2625090" y="2138680"/>
            <a:ext cx="1353185" cy="76898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3145741" name="直接箭头连接符 14"/>
          <p:cNvCxnSpPr/>
          <p:nvPr/>
        </p:nvCxnSpPr>
        <p:spPr>
          <a:xfrm>
            <a:off x="1988820" y="4225925"/>
            <a:ext cx="3157855" cy="18281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</p:spTree>
  </p:cSld>
  <p:clrMapOvr>
    <a:masterClrMapping/>
  </p:clrMapOvr>
  <p:transition spd="slow" advClick="0" advTm="3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图片 5" descr="WechatIMG11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225" y="267970"/>
            <a:ext cx="3061970" cy="6363970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48640" name="TextBox 31"/>
          <p:cNvSpPr txBox="1"/>
          <p:nvPr/>
        </p:nvSpPr>
        <p:spPr>
          <a:xfrm>
            <a:off x="506730" y="1302385"/>
            <a:ext cx="2575560" cy="26022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作业考试包含：</a:t>
            </a: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1.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章节测试</a:t>
            </a: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2.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期末考试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期末考试如意外交卷，请迅速联系助教老师</a:t>
            </a:r>
            <a:endParaRPr lang="zh-CN" altLang="en-US" sz="18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48641" name="矩形 12"/>
          <p:cNvSpPr/>
          <p:nvPr/>
        </p:nvSpPr>
        <p:spPr>
          <a:xfrm>
            <a:off x="4537075" y="4799330"/>
            <a:ext cx="2653665" cy="339725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2097168" name="图片 4" descr="Screenshot_20180106-1637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6575" y="253365"/>
            <a:ext cx="3577590" cy="6361430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48642" name="矩形 12"/>
          <p:cNvSpPr/>
          <p:nvPr/>
        </p:nvSpPr>
        <p:spPr>
          <a:xfrm>
            <a:off x="9015095" y="497205"/>
            <a:ext cx="1955165" cy="351155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48643" name="矩形 12"/>
          <p:cNvSpPr/>
          <p:nvPr/>
        </p:nvSpPr>
        <p:spPr>
          <a:xfrm>
            <a:off x="8190865" y="4618990"/>
            <a:ext cx="3508375" cy="851535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48644" name="矩形 12"/>
          <p:cNvSpPr/>
          <p:nvPr/>
        </p:nvSpPr>
        <p:spPr>
          <a:xfrm>
            <a:off x="8225155" y="962025"/>
            <a:ext cx="3508375" cy="824865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48645" name="矩形 12"/>
          <p:cNvSpPr/>
          <p:nvPr/>
        </p:nvSpPr>
        <p:spPr>
          <a:xfrm>
            <a:off x="5039360" y="5320665"/>
            <a:ext cx="1680845" cy="8064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eaLnBrk="0" hangingPunct="0"/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45742" name="直接箭头连接符 10"/>
          <p:cNvCxnSpPr>
            <a:endCxn id="1048641" idx="1"/>
          </p:cNvCxnSpPr>
          <p:nvPr/>
        </p:nvCxnSpPr>
        <p:spPr>
          <a:xfrm>
            <a:off x="2266315" y="2120900"/>
            <a:ext cx="2270760" cy="284861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048646" name="文本框 13"/>
          <p:cNvSpPr txBox="1"/>
          <p:nvPr/>
        </p:nvSpPr>
        <p:spPr>
          <a:xfrm>
            <a:off x="360680" y="4154805"/>
            <a:ext cx="3211195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注：期末考试开始，学习截止，学习将不再计入进度，不再计入分数。</a:t>
            </a:r>
          </a:p>
        </p:txBody>
      </p:sp>
      <p:sp>
        <p:nvSpPr>
          <p:cNvPr id="1048647" name="TextBox 31"/>
          <p:cNvSpPr txBox="1"/>
          <p:nvPr/>
        </p:nvSpPr>
        <p:spPr>
          <a:xfrm>
            <a:off x="854075" y="454660"/>
            <a:ext cx="2311400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700" b="1" dirty="0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作业及考试</a:t>
            </a:r>
          </a:p>
        </p:txBody>
      </p:sp>
      <p:sp>
        <p:nvSpPr>
          <p:cNvPr id="1048648" name="Freeform 5"/>
          <p:cNvSpPr>
            <a:spLocks noEditPoints="1"/>
          </p:cNvSpPr>
          <p:nvPr/>
        </p:nvSpPr>
        <p:spPr>
          <a:xfrm>
            <a:off x="360363" y="454343"/>
            <a:ext cx="493712" cy="49212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rgbClr val="D44231"/>
          </a:solidFill>
          <a:ln w="9525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3145743" name="直接连接符 8"/>
          <p:cNvCxnSpPr/>
          <p:nvPr/>
        </p:nvCxnSpPr>
        <p:spPr>
          <a:xfrm flipV="1">
            <a:off x="600075" y="946150"/>
            <a:ext cx="2856230" cy="635"/>
          </a:xfrm>
          <a:prstGeom prst="line">
            <a:avLst/>
          </a:prstGeom>
          <a:ln w="6350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图片 4" descr="WechatIMG11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570" y="205740"/>
            <a:ext cx="3101340" cy="6445885"/>
          </a:xfrm>
          <a:prstGeom prst="rect">
            <a:avLst/>
          </a:prstGeom>
          <a:ln w="57150">
            <a:solidFill>
              <a:schemeClr val="bg2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97170" name="图片 5" descr="WechatIMG11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255" y="276225"/>
            <a:ext cx="3067050" cy="6374765"/>
          </a:xfrm>
          <a:prstGeom prst="rect">
            <a:avLst/>
          </a:prstGeom>
          <a:ln w="57150">
            <a:solidFill>
              <a:schemeClr val="bg2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48652" name="TextBox 31"/>
          <p:cNvSpPr txBox="1"/>
          <p:nvPr/>
        </p:nvSpPr>
        <p:spPr>
          <a:xfrm>
            <a:off x="509270" y="1236980"/>
            <a:ext cx="3359150" cy="36986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solidFill>
                  <a:srgbClr val="DA251C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成绩分析模块</a:t>
            </a:r>
          </a:p>
          <a:p>
            <a:pPr>
              <a:lnSpc>
                <a:spcPct val="140000"/>
              </a:lnSpc>
            </a:pPr>
            <a:r>
              <a:rPr lang="zh-CN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平时分：占比及成绩</a:t>
            </a:r>
          </a:p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 章节测试：</a:t>
            </a:r>
            <a:r>
              <a:rPr lang="zh-CN" altLang="en-US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占比及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成绩</a:t>
            </a:r>
          </a:p>
          <a:p>
            <a:pPr>
              <a:lnSpc>
                <a:spcPct val="140000"/>
              </a:lnSpc>
            </a:pPr>
            <a:r>
              <a:rPr lang="zh-CN" altLang="en-US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 见面课：占比及成绩</a:t>
            </a:r>
            <a:endParaRPr lang="zh-CN" alt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 期末考试：</a:t>
            </a:r>
            <a:r>
              <a:rPr lang="zh-CN" altLang="en-US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占比及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成绩</a:t>
            </a:r>
            <a:endParaRPr lang="zh-CN" altLang="en-US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   </a:t>
            </a:r>
          </a:p>
          <a:p>
            <a:pPr>
              <a:lnSpc>
                <a:spcPct val="140000"/>
              </a:lnSpc>
            </a:pPr>
            <a:r>
              <a:rPr lang="zh-CN" altLang="en-US" sz="1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zh-CN" altLang="en-US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   </a:t>
            </a:r>
            <a:endParaRPr lang="zh-CN" altLang="en-US" sz="1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1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  </a:t>
            </a:r>
            <a:r>
              <a:rPr lang="zh-CN" altLang="en-US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  忘记考试时间在此处查看</a:t>
            </a:r>
          </a:p>
          <a:p>
            <a:pPr>
              <a:lnSpc>
                <a:spcPct val="140000"/>
              </a:lnSpc>
            </a:pPr>
            <a:r>
              <a:rPr lang="zh-CN" altLang="en-US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请在考试前完成学习和测试题</a:t>
            </a:r>
          </a:p>
        </p:txBody>
      </p:sp>
      <p:sp>
        <p:nvSpPr>
          <p:cNvPr id="1048653" name="矩形 12"/>
          <p:cNvSpPr/>
          <p:nvPr/>
        </p:nvSpPr>
        <p:spPr>
          <a:xfrm>
            <a:off x="4523740" y="4459605"/>
            <a:ext cx="2874645" cy="332105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48654" name="矩形 12"/>
          <p:cNvSpPr/>
          <p:nvPr/>
        </p:nvSpPr>
        <p:spPr>
          <a:xfrm>
            <a:off x="8910320" y="472440"/>
            <a:ext cx="1955165" cy="39370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48655" name="矩形 12"/>
          <p:cNvSpPr/>
          <p:nvPr/>
        </p:nvSpPr>
        <p:spPr>
          <a:xfrm>
            <a:off x="8387080" y="4791710"/>
            <a:ext cx="2853690" cy="501015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48656" name="矩形 12"/>
          <p:cNvSpPr/>
          <p:nvPr/>
        </p:nvSpPr>
        <p:spPr>
          <a:xfrm>
            <a:off x="8375015" y="946150"/>
            <a:ext cx="2854325" cy="64008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3145744" name="直接箭头连接符 1"/>
          <p:cNvCxnSpPr/>
          <p:nvPr/>
        </p:nvCxnSpPr>
        <p:spPr>
          <a:xfrm>
            <a:off x="2509284" y="1586230"/>
            <a:ext cx="2140186" cy="28543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3145745" name="直接箭头连接符 3"/>
          <p:cNvCxnSpPr/>
          <p:nvPr/>
        </p:nvCxnSpPr>
        <p:spPr>
          <a:xfrm flipV="1">
            <a:off x="7355840" y="3688715"/>
            <a:ext cx="1562100" cy="7747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048657" name="TextBox 31"/>
          <p:cNvSpPr txBox="1"/>
          <p:nvPr/>
        </p:nvSpPr>
        <p:spPr>
          <a:xfrm>
            <a:off x="854075" y="454660"/>
            <a:ext cx="2311400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700" b="1" dirty="0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成绩分析查询</a:t>
            </a:r>
          </a:p>
        </p:txBody>
      </p:sp>
      <p:sp>
        <p:nvSpPr>
          <p:cNvPr id="1048658" name="Freeform 5"/>
          <p:cNvSpPr>
            <a:spLocks noEditPoints="1"/>
          </p:cNvSpPr>
          <p:nvPr/>
        </p:nvSpPr>
        <p:spPr>
          <a:xfrm>
            <a:off x="360363" y="454343"/>
            <a:ext cx="493712" cy="49212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rgbClr val="D44231"/>
          </a:solidFill>
          <a:ln w="9525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3145746" name="直接连接符 8"/>
          <p:cNvCxnSpPr/>
          <p:nvPr/>
        </p:nvCxnSpPr>
        <p:spPr>
          <a:xfrm flipV="1">
            <a:off x="600075" y="946150"/>
            <a:ext cx="2856230" cy="635"/>
          </a:xfrm>
          <a:prstGeom prst="line">
            <a:avLst/>
          </a:prstGeom>
          <a:ln w="6350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 advClick="0" advTm="3000">
    <p:wipe/>
  </p:transition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 cap="flat" cmpd="sng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anchor="t"/>
      <a:lstStyle>
        <a:defPPr eaLnBrk="0" hangingPunct="0">
          <a:defRPr lang="zh-CN" altLang="en-US" sz="2800" b="1" dirty="0">
            <a:solidFill>
              <a:srgbClr val="FF0000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1308</Words>
  <Application>Microsoft Office PowerPoint</Application>
  <PresentationFormat>宽屏</PresentationFormat>
  <Paragraphs>150</Paragraphs>
  <Slides>20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方正正大黑简体</vt:lpstr>
      <vt:lpstr>思源黑体 CN Heavy</vt:lpstr>
      <vt:lpstr>宋体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8</cp:revision>
  <dcterms:created xsi:type="dcterms:W3CDTF">2019-08-31T07:28:00Z</dcterms:created>
  <dcterms:modified xsi:type="dcterms:W3CDTF">2020-09-04T13:44:24Z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