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2"/>
  </p:handoutMasterIdLst>
  <p:sldIdLst>
    <p:sldId id="318" r:id="rId3"/>
    <p:sldId id="510" r:id="rId5"/>
    <p:sldId id="452" r:id="rId6"/>
    <p:sldId id="463" r:id="rId7"/>
    <p:sldId id="473" r:id="rId8"/>
    <p:sldId id="502" r:id="rId9"/>
    <p:sldId id="482" r:id="rId10"/>
    <p:sldId id="488" r:id="rId11"/>
    <p:sldId id="505" r:id="rId12"/>
    <p:sldId id="504" r:id="rId13"/>
    <p:sldId id="507" r:id="rId14"/>
    <p:sldId id="585" r:id="rId15"/>
    <p:sldId id="506" r:id="rId16"/>
    <p:sldId id="513" r:id="rId17"/>
    <p:sldId id="515" r:id="rId18"/>
    <p:sldId id="545" r:id="rId19"/>
    <p:sldId id="563" r:id="rId20"/>
    <p:sldId id="521" r:id="rId21"/>
    <p:sldId id="590" r:id="rId22"/>
    <p:sldId id="524" r:id="rId23"/>
    <p:sldId id="525" r:id="rId24"/>
    <p:sldId id="526" r:id="rId25"/>
    <p:sldId id="527" r:id="rId26"/>
    <p:sldId id="528" r:id="rId27"/>
    <p:sldId id="529" r:id="rId28"/>
    <p:sldId id="530" r:id="rId29"/>
    <p:sldId id="532" r:id="rId30"/>
    <p:sldId id="533" r:id="rId31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EC101"/>
    <a:srgbClr val="FFC000"/>
    <a:srgbClr val="01C1FF"/>
    <a:srgbClr val="020107"/>
    <a:srgbClr val="0987EB"/>
    <a:srgbClr val="FD9303"/>
    <a:srgbClr val="F9F9FA"/>
    <a:srgbClr val="484C5A"/>
    <a:srgbClr val="2028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4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6" Type="http://schemas.openxmlformats.org/officeDocument/2006/relationships/tags" Target="tags/tag53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FEEBD-40B6-488C-A8CA-BFCDFA65EF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A7212-17FA-43AA-85E3-2B6D037860C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6BB6E-E7BA-4A70-904F-7DAF486B23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000"/>
    </mc:Choice>
    <mc:Fallback>
      <p:transition spd="slow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000"/>
    </mc:Choice>
    <mc:Fallback>
      <p:transition spd="slow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000"/>
    </mc:Choice>
    <mc:Fallback>
      <p:transition spd="slow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D26EB0D8-D049-4A31-8F2D-814DBCEBC8C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A77D73C6-6C2F-48CB-8888-B8D11C5DB61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000"/>
    </mc:Choice>
    <mc:Fallback>
      <p:transition spd="slow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688B6E5A-FC71-4ABB-95F4-065188AE9C2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9D54DFC5-C639-4E22-997A-80748E5D93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000"/>
    </mc:Choice>
    <mc:Fallback>
      <p:transition spd="slow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1.pn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spd="slow" p14:dur="3000" advTm="5000"/>
    </mc:Choice>
    <mc:Fallback>
      <p:transition spd="slow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3.png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4.png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5.png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5.png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image" Target="../media/image36.png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8.png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4.png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8.png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658620" y="2134553"/>
            <a:ext cx="8764905" cy="2893695"/>
            <a:chOff x="2612" y="3103"/>
            <a:chExt cx="13803" cy="4557"/>
          </a:xfrm>
        </p:grpSpPr>
        <p:sp>
          <p:nvSpPr>
            <p:cNvPr id="74" name="_3"/>
            <p:cNvSpPr/>
            <p:nvPr/>
          </p:nvSpPr>
          <p:spPr>
            <a:xfrm>
              <a:off x="2612" y="4254"/>
              <a:ext cx="13803" cy="1452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尔雅网络通识课学习指南</a:t>
              </a:r>
              <a:endParaRPr lang="zh-CN" altLang="en-US" sz="5400" b="1" spc="1400" dirty="0"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598" y="3103"/>
              <a:ext cx="8004" cy="11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5000"/>
                </a:lnSpc>
                <a:spcAft>
                  <a:spcPts val="600"/>
                </a:spcAft>
              </a:pPr>
              <a:endParaRPr lang="zh-CN" altLang="en-US" sz="2000" cap="all" dirty="0">
                <a:ln w="0"/>
                <a:solidFill>
                  <a:schemeClr val="bg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1549" y="6794"/>
              <a:ext cx="4734" cy="866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_3"/>
            <p:cNvSpPr/>
            <p:nvPr/>
          </p:nvSpPr>
          <p:spPr>
            <a:xfrm>
              <a:off x="11788" y="6853"/>
              <a:ext cx="4256" cy="790"/>
            </a:xfrm>
            <a:prstGeom prst="rect">
              <a:avLst/>
            </a:prstGeom>
            <a:effectLst/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en-US" altLang="zh-CN" sz="2665" b="1" dirty="0">
                  <a:solidFill>
                    <a:srgbClr val="01C1FF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lang="zh-CN" altLang="zh-CN" sz="2665" b="1" dirty="0">
                  <a:solidFill>
                    <a:srgbClr val="01C1FF"/>
                  </a:solidFill>
                  <a:latin typeface="微软雅黑" panose="020B0503020204020204" charset="-122"/>
                  <a:ea typeface="微软雅黑" panose="020B0503020204020204" charset="-122"/>
                </a:rPr>
                <a:t>陕西 教务</a:t>
              </a:r>
              <a:endPara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3" name="图片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467" y="254544"/>
            <a:ext cx="2030965" cy="806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MH_Other_1"/>
          <p:cNvSpPr txBox="1">
            <a:spLocks noChangeArrowheads="1"/>
          </p:cNvSpPr>
          <p:nvPr/>
        </p:nvSpPr>
        <p:spPr bwMode="auto">
          <a:xfrm>
            <a:off x="820373" y="2971799"/>
            <a:ext cx="516731" cy="721519"/>
          </a:xfrm>
          <a:prstGeom prst="rect">
            <a:avLst/>
          </a:prstGeom>
          <a:solidFill>
            <a:srgbClr val="82DE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100000"/>
              </a:lnSpc>
              <a:buSzTx/>
              <a:buFontTx/>
              <a:buNone/>
            </a:pPr>
            <a:r>
              <a:rPr kumimoji="0" lang="en-US" altLang="zh-CN" sz="4950" b="1">
                <a:solidFill>
                  <a:srgbClr val="FEFFFF"/>
                </a:solidFill>
                <a:ea typeface="微软雅黑" panose="020B0503020204020204" charset="-122"/>
                <a:sym typeface="Arial" panose="020B0604020202020204" pitchFamily="34" charset="0"/>
              </a:rPr>
              <a:t>1</a:t>
            </a:r>
            <a:endParaRPr kumimoji="0" lang="zh-CN" altLang="en-US" sz="4950" b="1">
              <a:solidFill>
                <a:srgbClr val="FE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3" name="MH_SubTitle_1"/>
          <p:cNvSpPr>
            <a:spLocks noChangeArrowheads="1"/>
          </p:cNvSpPr>
          <p:nvPr/>
        </p:nvSpPr>
        <p:spPr bwMode="auto">
          <a:xfrm>
            <a:off x="1489505" y="2842022"/>
            <a:ext cx="2858184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ts val="2300"/>
              </a:lnSpc>
              <a:buSzTx/>
              <a:buFontTx/>
              <a:buNone/>
            </a:pPr>
            <a:r>
              <a:rPr kumimoji="0" lang="zh-CN" altLang="en-US" sz="1350" b="1" dirty="0">
                <a:solidFill>
                  <a:srgbClr val="FFC000"/>
                </a:solidFill>
                <a:ea typeface="微软雅黑" panose="020B0503020204020204" charset="-122"/>
                <a:sym typeface="Arial" panose="020B0604020202020204" pitchFamily="34" charset="0"/>
              </a:rPr>
              <a:t>章节测验一旦提交就无法更改，请提交前一定要确认试题是否是全部完成</a:t>
            </a:r>
            <a:endParaRPr kumimoji="0" lang="zh-CN" altLang="en-US" sz="1350" b="1" dirty="0">
              <a:solidFill>
                <a:srgbClr val="FFC000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4" name="MH_Other_3"/>
          <p:cNvSpPr txBox="1">
            <a:spLocks noChangeArrowheads="1"/>
          </p:cNvSpPr>
          <p:nvPr/>
        </p:nvSpPr>
        <p:spPr bwMode="auto">
          <a:xfrm>
            <a:off x="820373" y="4006991"/>
            <a:ext cx="516731" cy="719791"/>
          </a:xfrm>
          <a:prstGeom prst="rect">
            <a:avLst/>
          </a:prstGeom>
          <a:solidFill>
            <a:srgbClr val="02A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100000"/>
              </a:lnSpc>
              <a:buSzTx/>
              <a:buFontTx/>
              <a:buNone/>
            </a:pPr>
            <a:r>
              <a:rPr kumimoji="0" lang="en-US" altLang="zh-CN" sz="4950" b="1">
                <a:solidFill>
                  <a:srgbClr val="FEFFFF"/>
                </a:solidFill>
                <a:ea typeface="微软雅黑" panose="020B0503020204020204" charset="-122"/>
                <a:sym typeface="Arial" panose="020B0604020202020204" pitchFamily="34" charset="0"/>
              </a:rPr>
              <a:t>2</a:t>
            </a:r>
            <a:endParaRPr kumimoji="0" lang="zh-CN" altLang="en-US" sz="4950" b="1">
              <a:solidFill>
                <a:srgbClr val="FE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5" name="MH_SubTitle_2"/>
          <p:cNvSpPr>
            <a:spLocks noChangeArrowheads="1"/>
          </p:cNvSpPr>
          <p:nvPr/>
        </p:nvSpPr>
        <p:spPr bwMode="auto">
          <a:xfrm>
            <a:off x="1489505" y="3877866"/>
            <a:ext cx="2858184" cy="991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ts val="2300"/>
              </a:lnSpc>
              <a:buSzTx/>
              <a:buFontTx/>
              <a:buNone/>
            </a:pPr>
            <a:r>
              <a:rPr kumimoji="0" lang="zh-CN" altLang="en-US" sz="1350" b="1" dirty="0">
                <a:solidFill>
                  <a:srgbClr val="FFC000"/>
                </a:solidFill>
                <a:ea typeface="微软雅黑" panose="020B0503020204020204" charset="-122"/>
                <a:sym typeface="Arial" panose="020B0604020202020204" pitchFamily="34" charset="0"/>
              </a:rPr>
              <a:t>保存章节测验只是保存当前完成的选项，不是提交作业，如果只保存不提交的话，是没有作业成绩的</a:t>
            </a:r>
            <a:endParaRPr kumimoji="0" lang="zh-CN" altLang="en-US" sz="1350" b="1" dirty="0">
              <a:solidFill>
                <a:srgbClr val="FFC000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6" name="MH_Other_5"/>
          <p:cNvSpPr txBox="1">
            <a:spLocks noChangeArrowheads="1"/>
          </p:cNvSpPr>
          <p:nvPr/>
        </p:nvSpPr>
        <p:spPr bwMode="auto">
          <a:xfrm>
            <a:off x="820373" y="5041970"/>
            <a:ext cx="516731" cy="720655"/>
          </a:xfrm>
          <a:prstGeom prst="rect">
            <a:avLst/>
          </a:prstGeom>
          <a:solidFill>
            <a:srgbClr val="A362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100000"/>
              </a:lnSpc>
              <a:buSzTx/>
              <a:buFontTx/>
              <a:buNone/>
            </a:pPr>
            <a:r>
              <a:rPr kumimoji="0" lang="en-US" altLang="zh-CN" sz="4950" b="1">
                <a:solidFill>
                  <a:srgbClr val="FEFFFF"/>
                </a:solidFill>
                <a:ea typeface="微软雅黑" panose="020B0503020204020204" charset="-122"/>
                <a:sym typeface="Arial" panose="020B0604020202020204" pitchFamily="34" charset="0"/>
              </a:rPr>
              <a:t>3</a:t>
            </a:r>
            <a:endParaRPr kumimoji="0" lang="zh-CN" altLang="en-US" sz="4950" b="1">
              <a:solidFill>
                <a:srgbClr val="FE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MH_SubTitle_3"/>
          <p:cNvSpPr>
            <a:spLocks noChangeArrowheads="1"/>
          </p:cNvSpPr>
          <p:nvPr/>
        </p:nvSpPr>
        <p:spPr bwMode="auto">
          <a:xfrm>
            <a:off x="1489505" y="4912519"/>
            <a:ext cx="2858184" cy="99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ts val="2300"/>
              </a:lnSpc>
              <a:buSzTx/>
              <a:buFontTx/>
              <a:buNone/>
            </a:pPr>
            <a:r>
              <a:rPr kumimoji="0" lang="zh-CN" altLang="en-US" sz="1350" b="1" dirty="0">
                <a:solidFill>
                  <a:srgbClr val="FFC000"/>
                </a:solidFill>
                <a:ea typeface="微软雅黑" panose="020B0503020204020204" charset="-122"/>
                <a:sym typeface="Arial" panose="020B0604020202020204" pitchFamily="34" charset="0"/>
              </a:rPr>
              <a:t>作业提交不成功的话，建议先换谷歌浏览器和网络环境好的地方尝试</a:t>
            </a:r>
            <a:r>
              <a:rPr kumimoji="0" lang="zh-CN" altLang="en-US" sz="1350" b="1" dirty="0" smtClean="0">
                <a:solidFill>
                  <a:srgbClr val="FFC000"/>
                </a:solidFill>
                <a:ea typeface="微软雅黑" panose="020B0503020204020204" charset="-122"/>
                <a:sym typeface="Arial" panose="020B0604020202020204" pitchFamily="34" charset="0"/>
              </a:rPr>
              <a:t>提交</a:t>
            </a:r>
            <a:endParaRPr kumimoji="0" lang="zh-CN" altLang="en-US" sz="1350" b="1" dirty="0">
              <a:solidFill>
                <a:srgbClr val="FFC000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30569" y="2222466"/>
            <a:ext cx="191690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</a:rPr>
              <a:t>注意</a:t>
            </a:r>
            <a:endParaRPr lang="zh-CN" altLang="en-US" sz="3000" b="1" dirty="0">
              <a:solidFill>
                <a:srgbClr val="FF0000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85682" y="97155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测验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05485" y="1473200"/>
            <a:ext cx="5596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</a:rPr>
              <a:t>开始答题</a:t>
            </a:r>
            <a:r>
              <a:rPr lang="en-US" altLang="zh-CN" sz="2400" b="1">
                <a:solidFill>
                  <a:schemeClr val="bg1"/>
                </a:solidFill>
              </a:rPr>
              <a:t>--</a:t>
            </a:r>
            <a:r>
              <a:rPr lang="zh-CN" altLang="en-US" sz="2400" b="1">
                <a:solidFill>
                  <a:schemeClr val="bg1"/>
                </a:solidFill>
              </a:rPr>
              <a:t>提交作业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805" y="859790"/>
            <a:ext cx="5055235" cy="587184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6735868" y="4205393"/>
            <a:ext cx="4147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点击确定</a:t>
            </a:r>
            <a:endParaRPr lang="zh-CN" altLang="en-US" sz="2400"/>
          </a:p>
        </p:txBody>
      </p:sp>
      <p:sp>
        <p:nvSpPr>
          <p:cNvPr id="15" name="文本框 14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443432" y="821055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考试</a:t>
            </a:r>
            <a:endParaRPr lang="zh-CN" altLang="en-US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670175" y="1473200"/>
            <a:ext cx="6043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266700" algn="l"/>
            <a:r>
              <a:rPr 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需符合考试时间及考试条件方能才加考试。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5" y="2117725"/>
            <a:ext cx="10868025" cy="401955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5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6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52" name="MH_Other_2"/>
          <p:cNvSpPr>
            <a:spLocks noChangeArrowheads="1"/>
          </p:cNvSpPr>
          <p:nvPr/>
        </p:nvSpPr>
        <p:spPr bwMode="auto">
          <a:xfrm>
            <a:off x="1887537" y="3592419"/>
            <a:ext cx="245083" cy="241915"/>
          </a:xfrm>
          <a:prstGeom prst="rtTriangle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80000"/>
              </a:lnSpc>
              <a:buSzTx/>
              <a:buFontTx/>
              <a:buNone/>
            </a:pPr>
            <a:endParaRPr kumimoji="0" lang="zh-CN" altLang="en-US" b="1">
              <a:solidFill>
                <a:srgbClr val="FF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3" name="MH_SubTitle_1"/>
          <p:cNvSpPr>
            <a:spLocks noChangeArrowheads="1"/>
          </p:cNvSpPr>
          <p:nvPr/>
        </p:nvSpPr>
        <p:spPr bwMode="auto">
          <a:xfrm>
            <a:off x="1092199" y="2565401"/>
            <a:ext cx="2161703" cy="3136900"/>
          </a:xfrm>
          <a:prstGeom prst="rect">
            <a:avLst/>
          </a:prstGeom>
          <a:solidFill>
            <a:srgbClr val="FEFFFF"/>
          </a:solidFill>
          <a:ln w="3175" cmpd="sng">
            <a:solidFill>
              <a:srgbClr val="FEC306"/>
            </a:solidFill>
            <a:miter lim="800000"/>
          </a:ln>
          <a:effectLst/>
        </p:spPr>
        <p:txBody>
          <a:bodyPr lIns="72000" tIns="144000" rIns="72000" bIns="0"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120000"/>
              </a:lnSpc>
              <a:buSzTx/>
              <a:buFontTx/>
              <a:buNone/>
            </a:pPr>
            <a:r>
              <a:rPr kumimoji="0" lang="zh-CN" altLang="en-US" b="1">
                <a:solidFill>
                  <a:srgbClr val="E98E0D"/>
                </a:solidFill>
                <a:ea typeface="微软雅黑" panose="020B0503020204020204" charset="-122"/>
                <a:sym typeface="Arial" panose="020B0604020202020204" pitchFamily="34" charset="0"/>
              </a:rPr>
              <a:t>考试有限制时间，点击考试后在右上角会有提示</a:t>
            </a:r>
            <a:r>
              <a:rPr kumimoji="0" lang="en-US" altLang="zh-CN" b="1">
                <a:solidFill>
                  <a:srgbClr val="E98E0D"/>
                </a:solidFill>
                <a:ea typeface="微软雅黑" panose="020B0503020204020204" charset="-122"/>
                <a:sym typeface="Arial" panose="020B0604020202020204" pitchFamily="34" charset="0"/>
              </a:rPr>
              <a:t> </a:t>
            </a:r>
            <a:endParaRPr kumimoji="0" lang="zh-CN" altLang="en-US" b="1">
              <a:solidFill>
                <a:srgbClr val="E98E0D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4" name="MH_Other_3"/>
          <p:cNvSpPr>
            <a:spLocks noChangeArrowheads="1"/>
          </p:cNvSpPr>
          <p:nvPr/>
        </p:nvSpPr>
        <p:spPr bwMode="auto">
          <a:xfrm>
            <a:off x="1048688" y="1975131"/>
            <a:ext cx="1059948" cy="865880"/>
          </a:xfrm>
          <a:custGeom>
            <a:avLst/>
            <a:gdLst>
              <a:gd name="T0" fmla="*/ 0 w 466725"/>
              <a:gd name="T1" fmla="*/ 0 h 533401"/>
              <a:gd name="T2" fmla="*/ 495887 w 466725"/>
              <a:gd name="T3" fmla="*/ 0 h 533401"/>
              <a:gd name="T4" fmla="*/ 495887 w 466725"/>
              <a:gd name="T5" fmla="*/ 316398 h 533401"/>
              <a:gd name="T6" fmla="*/ 247943 w 466725"/>
              <a:gd name="T7" fmla="*/ 562486 h 533401"/>
              <a:gd name="T8" fmla="*/ 247945 w 466725"/>
              <a:gd name="T9" fmla="*/ 562485 h 533401"/>
              <a:gd name="T10" fmla="*/ 0 w 466725"/>
              <a:gd name="T11" fmla="*/ 316397 h 53340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66725"/>
              <a:gd name="T19" fmla="*/ 0 h 533401"/>
              <a:gd name="T20" fmla="*/ 466725 w 466725"/>
              <a:gd name="T21" fmla="*/ 533401 h 53340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66725" h="533401">
                <a:moveTo>
                  <a:pt x="0" y="0"/>
                </a:moveTo>
                <a:lnTo>
                  <a:pt x="466725" y="0"/>
                </a:lnTo>
                <a:lnTo>
                  <a:pt x="466725" y="300038"/>
                </a:lnTo>
                <a:cubicBezTo>
                  <a:pt x="466725" y="428921"/>
                  <a:pt x="362245" y="533401"/>
                  <a:pt x="233362" y="533401"/>
                </a:cubicBezTo>
                <a:lnTo>
                  <a:pt x="233363" y="533400"/>
                </a:lnTo>
                <a:cubicBezTo>
                  <a:pt x="104480" y="533400"/>
                  <a:pt x="0" y="428920"/>
                  <a:pt x="0" y="300037"/>
                </a:cubicBezTo>
                <a:lnTo>
                  <a:pt x="0" y="0"/>
                </a:lnTo>
                <a:close/>
              </a:path>
            </a:pathLst>
          </a:custGeom>
          <a:solidFill>
            <a:srgbClr val="F5BB01"/>
          </a:solidFill>
          <a:ln>
            <a:noFill/>
          </a:ln>
          <a:effectLst/>
        </p:spPr>
        <p:txBody>
          <a:bodyPr anchor="ctr"/>
          <a:lstStyle/>
          <a:p>
            <a:pPr indent="1905" algn="ctr" defTabSz="1007745" hangingPunct="1">
              <a:lnSpc>
                <a:spcPct val="100000"/>
              </a:lnSpc>
              <a:buSzTx/>
              <a:buFontTx/>
              <a:buNone/>
              <a:defRPr/>
            </a:pPr>
            <a:r>
              <a:rPr lang="en-US" sz="4000" b="1">
                <a:solidFill>
                  <a:srgbClr val="FEFFFF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A</a:t>
            </a:r>
            <a:endParaRPr lang="zh-CN" altLang="en-US" sz="4000" b="1">
              <a:solidFill>
                <a:srgbClr val="FEFFFF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5" name="MH_Other_5"/>
          <p:cNvSpPr>
            <a:spLocks noChangeArrowheads="1"/>
          </p:cNvSpPr>
          <p:nvPr/>
        </p:nvSpPr>
        <p:spPr bwMode="auto">
          <a:xfrm>
            <a:off x="4533107" y="3592419"/>
            <a:ext cx="245083" cy="241915"/>
          </a:xfrm>
          <a:prstGeom prst="rtTriangle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80000"/>
              </a:lnSpc>
              <a:buSzTx/>
              <a:buFontTx/>
              <a:buNone/>
            </a:pPr>
            <a:endParaRPr kumimoji="0" lang="zh-CN" altLang="en-US" b="1">
              <a:solidFill>
                <a:srgbClr val="FF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6" name="MH_SubTitle_2"/>
          <p:cNvSpPr>
            <a:spLocks noChangeArrowheads="1"/>
          </p:cNvSpPr>
          <p:nvPr/>
        </p:nvSpPr>
        <p:spPr bwMode="auto">
          <a:xfrm>
            <a:off x="3921919" y="2565401"/>
            <a:ext cx="2000867" cy="3136900"/>
          </a:xfrm>
          <a:prstGeom prst="rect">
            <a:avLst/>
          </a:prstGeom>
          <a:solidFill>
            <a:srgbClr val="FEFFFF"/>
          </a:solidFill>
          <a:ln w="3175" cmpd="sng">
            <a:solidFill>
              <a:srgbClr val="60A7FE"/>
            </a:solidFill>
            <a:miter lim="800000"/>
          </a:ln>
          <a:effectLst/>
        </p:spPr>
        <p:txBody>
          <a:bodyPr lIns="72000" tIns="144000" rIns="72000" bIns="0"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120000"/>
              </a:lnSpc>
              <a:buSzTx/>
              <a:buFontTx/>
              <a:buNone/>
            </a:pPr>
            <a:r>
              <a:rPr kumimoji="0" lang="zh-CN" altLang="en-US" b="1">
                <a:solidFill>
                  <a:srgbClr val="5FA7FE"/>
                </a:solidFill>
                <a:ea typeface="微软雅黑" panose="020B0503020204020204" charset="-122"/>
                <a:sym typeface="Arial" panose="020B0604020202020204" pitchFamily="34" charset="0"/>
              </a:rPr>
              <a:t>一旦进入考试，无论是否停留在考试页面，考试倒计时将不停歇进行，直至计时结束</a:t>
            </a:r>
            <a:r>
              <a:rPr kumimoji="0" lang="en-US" altLang="zh-CN" b="1">
                <a:solidFill>
                  <a:srgbClr val="5FA7FE"/>
                </a:solidFill>
                <a:ea typeface="微软雅黑" panose="020B0503020204020204" charset="-122"/>
                <a:sym typeface="Arial" panose="020B0604020202020204" pitchFamily="34" charset="0"/>
              </a:rPr>
              <a:t> </a:t>
            </a:r>
            <a:endParaRPr kumimoji="0" lang="zh-CN" altLang="en-US" b="1">
              <a:solidFill>
                <a:srgbClr val="5FA7FE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7" name="MH_Other_6"/>
          <p:cNvSpPr>
            <a:spLocks noChangeArrowheads="1"/>
          </p:cNvSpPr>
          <p:nvPr/>
        </p:nvSpPr>
        <p:spPr bwMode="auto">
          <a:xfrm>
            <a:off x="3892935" y="1975131"/>
            <a:ext cx="1063160" cy="865880"/>
          </a:xfrm>
          <a:custGeom>
            <a:avLst/>
            <a:gdLst>
              <a:gd name="T0" fmla="*/ 0 w 466725"/>
              <a:gd name="T1" fmla="*/ 0 h 533401"/>
              <a:gd name="T2" fmla="*/ 495887 w 466725"/>
              <a:gd name="T3" fmla="*/ 0 h 533401"/>
              <a:gd name="T4" fmla="*/ 495887 w 466725"/>
              <a:gd name="T5" fmla="*/ 316398 h 533401"/>
              <a:gd name="T6" fmla="*/ 247943 w 466725"/>
              <a:gd name="T7" fmla="*/ 562486 h 533401"/>
              <a:gd name="T8" fmla="*/ 247945 w 466725"/>
              <a:gd name="T9" fmla="*/ 562485 h 533401"/>
              <a:gd name="T10" fmla="*/ 0 w 466725"/>
              <a:gd name="T11" fmla="*/ 316397 h 53340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66725"/>
              <a:gd name="T19" fmla="*/ 0 h 533401"/>
              <a:gd name="T20" fmla="*/ 466725 w 466725"/>
              <a:gd name="T21" fmla="*/ 533401 h 53340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66725" h="533401">
                <a:moveTo>
                  <a:pt x="0" y="0"/>
                </a:moveTo>
                <a:lnTo>
                  <a:pt x="466725" y="0"/>
                </a:lnTo>
                <a:lnTo>
                  <a:pt x="466725" y="300038"/>
                </a:lnTo>
                <a:cubicBezTo>
                  <a:pt x="466725" y="428921"/>
                  <a:pt x="362245" y="533401"/>
                  <a:pt x="233362" y="533401"/>
                </a:cubicBezTo>
                <a:lnTo>
                  <a:pt x="233363" y="533400"/>
                </a:lnTo>
                <a:cubicBezTo>
                  <a:pt x="104480" y="533400"/>
                  <a:pt x="0" y="428920"/>
                  <a:pt x="0" y="300037"/>
                </a:cubicBezTo>
                <a:lnTo>
                  <a:pt x="0" y="0"/>
                </a:lnTo>
                <a:close/>
              </a:path>
            </a:pathLst>
          </a:custGeom>
          <a:solidFill>
            <a:srgbClr val="5FA7FE"/>
          </a:solidFill>
          <a:ln>
            <a:noFill/>
          </a:ln>
          <a:effectLst/>
        </p:spPr>
        <p:txBody>
          <a:bodyPr anchor="ctr"/>
          <a:lstStyle/>
          <a:p>
            <a:pPr indent="1905" algn="ctr" defTabSz="1007745" hangingPunct="1">
              <a:lnSpc>
                <a:spcPct val="100000"/>
              </a:lnSpc>
              <a:buSzTx/>
              <a:buFontTx/>
              <a:buNone/>
              <a:defRPr/>
            </a:pPr>
            <a:r>
              <a:rPr lang="en-US" sz="4000" b="1">
                <a:solidFill>
                  <a:srgbClr val="FEFFFF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B</a:t>
            </a:r>
            <a:endParaRPr lang="zh-CN" altLang="en-US" sz="4000" b="1">
              <a:solidFill>
                <a:srgbClr val="FEFFFF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8" name="MH_Other_7"/>
          <p:cNvSpPr>
            <a:spLocks noChangeArrowheads="1"/>
          </p:cNvSpPr>
          <p:nvPr/>
        </p:nvSpPr>
        <p:spPr bwMode="auto">
          <a:xfrm rot="16200000">
            <a:off x="7434187" y="3909627"/>
            <a:ext cx="2896984" cy="683551"/>
          </a:xfrm>
          <a:prstGeom prst="parallelogram">
            <a:avLst>
              <a:gd name="adj" fmla="val 156791"/>
            </a:avLst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80000"/>
              </a:lnSpc>
              <a:buSzTx/>
              <a:buFontTx/>
              <a:buNone/>
            </a:pPr>
            <a:endParaRPr kumimoji="0" lang="zh-CN" altLang="en-US" b="1">
              <a:solidFill>
                <a:srgbClr val="FF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9" name="MH_Other_8"/>
          <p:cNvSpPr>
            <a:spLocks noChangeArrowheads="1"/>
          </p:cNvSpPr>
          <p:nvPr/>
        </p:nvSpPr>
        <p:spPr bwMode="auto">
          <a:xfrm>
            <a:off x="7173912" y="3592419"/>
            <a:ext cx="245083" cy="241915"/>
          </a:xfrm>
          <a:prstGeom prst="rtTriangle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80000"/>
              </a:lnSpc>
              <a:buSzTx/>
              <a:buFontTx/>
              <a:buNone/>
            </a:pPr>
            <a:endParaRPr kumimoji="0" lang="zh-CN" altLang="en-US" b="1">
              <a:solidFill>
                <a:srgbClr val="FF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0" name="MH_SubTitle_3"/>
          <p:cNvSpPr>
            <a:spLocks noChangeArrowheads="1"/>
          </p:cNvSpPr>
          <p:nvPr/>
        </p:nvSpPr>
        <p:spPr bwMode="auto">
          <a:xfrm>
            <a:off x="6564312" y="2565401"/>
            <a:ext cx="1993207" cy="3136900"/>
          </a:xfrm>
          <a:prstGeom prst="rect">
            <a:avLst/>
          </a:prstGeom>
          <a:solidFill>
            <a:srgbClr val="FEFFFF"/>
          </a:solidFill>
          <a:ln w="3175" cmpd="sng">
            <a:solidFill>
              <a:srgbClr val="71CC36"/>
            </a:solidFill>
            <a:miter lim="800000"/>
          </a:ln>
          <a:effectLst/>
        </p:spPr>
        <p:txBody>
          <a:bodyPr lIns="72000" tIns="144000" rIns="72000" bIns="0"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120000"/>
              </a:lnSpc>
              <a:buSzTx/>
              <a:buFontTx/>
              <a:buNone/>
            </a:pPr>
            <a:r>
              <a:rPr kumimoji="0" lang="zh-CN" altLang="en-US" b="1">
                <a:solidFill>
                  <a:schemeClr val="tx1"/>
                </a:solidFill>
                <a:ea typeface="微软雅黑" panose="020B0503020204020204" charset="-122"/>
                <a:sym typeface="Arial" panose="020B0604020202020204" pitchFamily="34" charset="0"/>
              </a:rPr>
              <a:t>一定要注意考试时间，错过考试时间按0分处理</a:t>
            </a:r>
            <a:r>
              <a:rPr kumimoji="0" lang="en-US" altLang="zh-CN" b="1">
                <a:solidFill>
                  <a:schemeClr val="tx1"/>
                </a:solidFill>
                <a:ea typeface="微软雅黑" panose="020B0503020204020204" charset="-122"/>
                <a:sym typeface="Arial" panose="020B0604020202020204" pitchFamily="34" charset="0"/>
              </a:rPr>
              <a:t> </a:t>
            </a:r>
            <a:endParaRPr kumimoji="0" lang="en-US" altLang="zh-CN" b="1">
              <a:solidFill>
                <a:schemeClr val="tx1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MH_Other_9"/>
          <p:cNvSpPr>
            <a:spLocks noChangeArrowheads="1"/>
          </p:cNvSpPr>
          <p:nvPr/>
        </p:nvSpPr>
        <p:spPr bwMode="auto">
          <a:xfrm>
            <a:off x="6561983" y="1975131"/>
            <a:ext cx="1056736" cy="865880"/>
          </a:xfrm>
          <a:custGeom>
            <a:avLst/>
            <a:gdLst>
              <a:gd name="T0" fmla="*/ 0 w 466725"/>
              <a:gd name="T1" fmla="*/ 0 h 533401"/>
              <a:gd name="T2" fmla="*/ 490943 w 466725"/>
              <a:gd name="T3" fmla="*/ 0 h 533401"/>
              <a:gd name="T4" fmla="*/ 490943 w 466725"/>
              <a:gd name="T5" fmla="*/ 316398 h 533401"/>
              <a:gd name="T6" fmla="*/ 245471 w 466725"/>
              <a:gd name="T7" fmla="*/ 562486 h 533401"/>
              <a:gd name="T8" fmla="*/ 245473 w 466725"/>
              <a:gd name="T9" fmla="*/ 562485 h 533401"/>
              <a:gd name="T10" fmla="*/ 0 w 466725"/>
              <a:gd name="T11" fmla="*/ 316397 h 53340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66725"/>
              <a:gd name="T19" fmla="*/ 0 h 533401"/>
              <a:gd name="T20" fmla="*/ 466725 w 466725"/>
              <a:gd name="T21" fmla="*/ 533401 h 53340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66725" h="533401">
                <a:moveTo>
                  <a:pt x="0" y="0"/>
                </a:moveTo>
                <a:lnTo>
                  <a:pt x="466725" y="0"/>
                </a:lnTo>
                <a:lnTo>
                  <a:pt x="466725" y="300038"/>
                </a:lnTo>
                <a:cubicBezTo>
                  <a:pt x="466725" y="428921"/>
                  <a:pt x="362245" y="533401"/>
                  <a:pt x="233362" y="533401"/>
                </a:cubicBezTo>
                <a:lnTo>
                  <a:pt x="233363" y="533400"/>
                </a:lnTo>
                <a:cubicBezTo>
                  <a:pt x="104480" y="533400"/>
                  <a:pt x="0" y="428920"/>
                  <a:pt x="0" y="300037"/>
                </a:cubicBezTo>
                <a:lnTo>
                  <a:pt x="0" y="0"/>
                </a:lnTo>
                <a:close/>
              </a:path>
            </a:pathLst>
          </a:custGeom>
          <a:solidFill>
            <a:srgbClr val="72CC36"/>
          </a:solidFill>
          <a:ln>
            <a:noFill/>
          </a:ln>
          <a:effectLst/>
        </p:spPr>
        <p:txBody>
          <a:bodyPr anchor="ctr"/>
          <a:lstStyle/>
          <a:p>
            <a:pPr indent="1905" algn="ctr" defTabSz="1007745" hangingPunct="1">
              <a:lnSpc>
                <a:spcPct val="100000"/>
              </a:lnSpc>
              <a:buSzTx/>
              <a:buFontTx/>
              <a:buNone/>
              <a:defRPr/>
            </a:pPr>
            <a:r>
              <a:rPr lang="en-US" sz="4000" b="1">
                <a:solidFill>
                  <a:srgbClr val="FEFFFF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C</a:t>
            </a:r>
            <a:endParaRPr lang="zh-CN" altLang="en-US" sz="4000" b="1">
              <a:solidFill>
                <a:srgbClr val="FEFFFF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2" name="MH_Other_10"/>
          <p:cNvSpPr>
            <a:spLocks noChangeArrowheads="1"/>
          </p:cNvSpPr>
          <p:nvPr/>
        </p:nvSpPr>
        <p:spPr bwMode="auto">
          <a:xfrm>
            <a:off x="9827037" y="3592419"/>
            <a:ext cx="245083" cy="241915"/>
          </a:xfrm>
          <a:prstGeom prst="rtTriangle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80000"/>
              </a:lnSpc>
              <a:buSzTx/>
              <a:buFontTx/>
              <a:buNone/>
            </a:pPr>
            <a:endParaRPr kumimoji="0" lang="zh-CN" altLang="en-US" b="1">
              <a:solidFill>
                <a:srgbClr val="FF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3" name="MH_SubTitle_4"/>
          <p:cNvSpPr>
            <a:spLocks noChangeArrowheads="1"/>
          </p:cNvSpPr>
          <p:nvPr/>
        </p:nvSpPr>
        <p:spPr bwMode="auto">
          <a:xfrm>
            <a:off x="9215851" y="2565401"/>
            <a:ext cx="1985551" cy="3136900"/>
          </a:xfrm>
          <a:prstGeom prst="rect">
            <a:avLst/>
          </a:prstGeom>
          <a:solidFill>
            <a:srgbClr val="FEFFFF"/>
          </a:solidFill>
          <a:ln w="3175" cmpd="sng">
            <a:solidFill>
              <a:srgbClr val="E85D46"/>
            </a:solidFill>
            <a:miter lim="800000"/>
          </a:ln>
          <a:effectLst/>
        </p:spPr>
        <p:txBody>
          <a:bodyPr lIns="72000" tIns="144000" rIns="72000" bIns="0"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120000"/>
              </a:lnSpc>
              <a:buSzTx/>
              <a:buFontTx/>
              <a:buNone/>
            </a:pPr>
            <a:r>
              <a:rPr kumimoji="0" lang="zh-CN" altLang="en-US" b="1" dirty="0">
                <a:solidFill>
                  <a:srgbClr val="E85C45"/>
                </a:solidFill>
                <a:ea typeface="微软雅黑" panose="020B0503020204020204" charset="-122"/>
                <a:sym typeface="Arial" panose="020B0604020202020204" pitchFamily="34" charset="0"/>
              </a:rPr>
              <a:t>在时间结束之前，一定要提交考试，保存不提交时没有成绩的</a:t>
            </a:r>
            <a:endParaRPr kumimoji="0" lang="zh-CN" altLang="en-US" b="1" dirty="0">
              <a:solidFill>
                <a:srgbClr val="E85C45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4" name="MH_Other_11"/>
          <p:cNvSpPr>
            <a:spLocks noChangeArrowheads="1"/>
          </p:cNvSpPr>
          <p:nvPr/>
        </p:nvSpPr>
        <p:spPr bwMode="auto">
          <a:xfrm>
            <a:off x="9212023" y="1975131"/>
            <a:ext cx="1059948" cy="865880"/>
          </a:xfrm>
          <a:custGeom>
            <a:avLst/>
            <a:gdLst>
              <a:gd name="T0" fmla="*/ 0 w 466725"/>
              <a:gd name="T1" fmla="*/ 0 h 533401"/>
              <a:gd name="T2" fmla="*/ 495887 w 466725"/>
              <a:gd name="T3" fmla="*/ 0 h 533401"/>
              <a:gd name="T4" fmla="*/ 495887 w 466725"/>
              <a:gd name="T5" fmla="*/ 316398 h 533401"/>
              <a:gd name="T6" fmla="*/ 247943 w 466725"/>
              <a:gd name="T7" fmla="*/ 562486 h 533401"/>
              <a:gd name="T8" fmla="*/ 247945 w 466725"/>
              <a:gd name="T9" fmla="*/ 562485 h 533401"/>
              <a:gd name="T10" fmla="*/ 0 w 466725"/>
              <a:gd name="T11" fmla="*/ 316397 h 53340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66725"/>
              <a:gd name="T19" fmla="*/ 0 h 533401"/>
              <a:gd name="T20" fmla="*/ 466725 w 466725"/>
              <a:gd name="T21" fmla="*/ 533401 h 53340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66725" h="533401">
                <a:moveTo>
                  <a:pt x="0" y="0"/>
                </a:moveTo>
                <a:lnTo>
                  <a:pt x="466725" y="0"/>
                </a:lnTo>
                <a:lnTo>
                  <a:pt x="466725" y="300038"/>
                </a:lnTo>
                <a:cubicBezTo>
                  <a:pt x="466725" y="428921"/>
                  <a:pt x="362245" y="533401"/>
                  <a:pt x="233362" y="533401"/>
                </a:cubicBezTo>
                <a:lnTo>
                  <a:pt x="233363" y="533400"/>
                </a:lnTo>
                <a:cubicBezTo>
                  <a:pt x="104480" y="533400"/>
                  <a:pt x="0" y="428920"/>
                  <a:pt x="0" y="300037"/>
                </a:cubicBezTo>
                <a:lnTo>
                  <a:pt x="0" y="0"/>
                </a:lnTo>
                <a:close/>
              </a:path>
            </a:pathLst>
          </a:custGeom>
          <a:solidFill>
            <a:srgbClr val="E85C45"/>
          </a:solidFill>
          <a:ln>
            <a:noFill/>
          </a:ln>
          <a:effectLst/>
        </p:spPr>
        <p:txBody>
          <a:bodyPr anchor="ctr"/>
          <a:lstStyle/>
          <a:p>
            <a:pPr indent="1905" algn="ctr" defTabSz="1007745" hangingPunct="1">
              <a:lnSpc>
                <a:spcPct val="100000"/>
              </a:lnSpc>
              <a:buSzTx/>
              <a:buFontTx/>
              <a:buNone/>
              <a:defRPr/>
            </a:pPr>
            <a:r>
              <a:rPr lang="en-US" sz="4000" b="1">
                <a:solidFill>
                  <a:srgbClr val="FEFFFF"/>
                </a:solidFill>
                <a:latin typeface="Arial" panose="020B0604020202020204" pitchFamily="34" charset="0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D</a:t>
            </a:r>
            <a:endParaRPr lang="zh-CN" altLang="en-US" sz="4000" b="1">
              <a:solidFill>
                <a:srgbClr val="FEFFFF"/>
              </a:solidFill>
              <a:latin typeface="Arial" panose="020B0604020202020204" pitchFamily="34" charset="0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5" name="MH_Other_7"/>
          <p:cNvSpPr>
            <a:spLocks noChangeArrowheads="1"/>
          </p:cNvSpPr>
          <p:nvPr/>
        </p:nvSpPr>
        <p:spPr bwMode="auto">
          <a:xfrm rot="16200000">
            <a:off x="4783277" y="3929881"/>
            <a:ext cx="2896984" cy="683549"/>
          </a:xfrm>
          <a:prstGeom prst="parallelogram">
            <a:avLst>
              <a:gd name="adj" fmla="val 156791"/>
            </a:avLst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80000"/>
              </a:lnSpc>
              <a:buSzTx/>
              <a:buFontTx/>
              <a:buNone/>
            </a:pPr>
            <a:endParaRPr kumimoji="0" lang="zh-CN" altLang="en-US" b="1">
              <a:solidFill>
                <a:srgbClr val="FF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6" name="MH_Other_7"/>
          <p:cNvSpPr>
            <a:spLocks noChangeArrowheads="1"/>
          </p:cNvSpPr>
          <p:nvPr/>
        </p:nvSpPr>
        <p:spPr bwMode="auto">
          <a:xfrm rot="16200000">
            <a:off x="2136871" y="3931928"/>
            <a:ext cx="2896984" cy="683549"/>
          </a:xfrm>
          <a:prstGeom prst="parallelogram">
            <a:avLst>
              <a:gd name="adj" fmla="val 156791"/>
            </a:avLst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1905"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100774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07745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hangingPunct="1">
              <a:lnSpc>
                <a:spcPct val="80000"/>
              </a:lnSpc>
              <a:buSzTx/>
              <a:buFontTx/>
              <a:buNone/>
            </a:pPr>
            <a:endParaRPr kumimoji="0" lang="zh-CN" altLang="en-US" b="1">
              <a:solidFill>
                <a:srgbClr val="FFFFFF"/>
              </a:solidFill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4375" y="1087120"/>
            <a:ext cx="291719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</a:rPr>
              <a:t>考试</a:t>
            </a:r>
            <a:r>
              <a:rPr lang="zh-CN" altLang="en-US" sz="3000" b="1" dirty="0">
                <a:solidFill>
                  <a:srgbClr val="FF0000"/>
                </a:solidFill>
              </a:rPr>
              <a:t>中注意事项</a:t>
            </a:r>
            <a:endParaRPr lang="zh-CN" altLang="en-US" sz="3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65100" y="779780"/>
            <a:ext cx="1186180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如果同学们在学习过程中遇到视频加载失败、任务点无法解锁等问题，可以在</a:t>
            </a:r>
            <a:r>
              <a:rPr 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首页</a:t>
            </a:r>
            <a:r>
              <a:rPr 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右下角点击</a:t>
            </a:r>
            <a:r>
              <a:rPr 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在线客服</a:t>
            </a:r>
            <a:r>
              <a:rPr 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，联系在线客服进行解决。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8820" y="1732915"/>
            <a:ext cx="8214995" cy="507428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336040" y="2089785"/>
            <a:ext cx="9939020" cy="23069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zh-CN" altLang="zh-CN" sz="4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微软雅黑 Light" panose="020B0502040204020203" pitchFamily="34" charset="-122"/>
              </a:rPr>
              <a:t>学习方式二：</a:t>
            </a:r>
            <a:endParaRPr lang="zh-CN" altLang="zh-CN" sz="48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微软雅黑 Light" panose="020B0502040204020203" pitchFamily="34" charset="-122"/>
            </a:endParaRPr>
          </a:p>
          <a:p>
            <a:pPr algn="ctr">
              <a:lnSpc>
                <a:spcPct val="100000"/>
              </a:lnSpc>
              <a:buClrTx/>
              <a:buSzTx/>
              <a:buFontTx/>
            </a:pPr>
            <a:endParaRPr lang="zh-CN" altLang="zh-CN" sz="48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微软雅黑 Light" panose="020B0502040204020203" pitchFamily="34" charset="-122"/>
            </a:endParaRPr>
          </a:p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zh-CN" altLang="zh-CN" sz="4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微软雅黑 Light" panose="020B0502040204020203" pitchFamily="34" charset="-122"/>
              </a:rPr>
              <a:t>使用手机端学习尔雅课程</a:t>
            </a:r>
            <a:endParaRPr lang="zh-CN" altLang="zh-CN" sz="48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微软雅黑 Light" panose="020B0502040204020203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1524000" y="1245235"/>
            <a:ext cx="82016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                    </a:t>
            </a:r>
            <a:r>
              <a:rPr 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在手机应用商店搜索下载学习通。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/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05273" y="75988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1、下载学习通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1935" y="577850"/>
            <a:ext cx="4744085" cy="6450330"/>
          </a:xfrm>
          <a:prstGeom prst="rect">
            <a:avLst/>
          </a:prstGeom>
        </p:spPr>
      </p:pic>
      <p:pic>
        <p:nvPicPr>
          <p:cNvPr id="6" name="图片 5" descr="C:\Users\xs\Desktop\超星学习通二维码.png超星学习通二维码"/>
          <p:cNvPicPr>
            <a:picLocks noChangeAspect="1"/>
          </p:cNvPicPr>
          <p:nvPr/>
        </p:nvPicPr>
        <p:blipFill rotWithShape="1">
          <a:blip r:embed="rId5"/>
          <a:srcRect l="-3477" t="1542" r="-2855" b="1298"/>
          <a:stretch>
            <a:fillRect/>
          </a:stretch>
        </p:blipFill>
        <p:spPr>
          <a:xfrm>
            <a:off x="4491974" y="2104565"/>
            <a:ext cx="3690125" cy="328011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181975" y="1759585"/>
            <a:ext cx="347027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1C1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①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1C1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Appstore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1C1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或安卓应用市场搜索下载“学习通”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1C1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1C1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② 微信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1C1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扫描二维码下载安装学习通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1C1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APP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1C1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14587" y="7620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2、登录学习通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18770" y="851535"/>
            <a:ext cx="249555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首次登录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6590" y="1467485"/>
            <a:ext cx="2745105" cy="488124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pic>
        <p:nvPicPr>
          <p:cNvPr id="6" name="图片 5" descr="微信图片_201908271052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2995" y="1448435"/>
            <a:ext cx="2766060" cy="491871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16" name="文本框 15"/>
          <p:cNvSpPr txBox="1"/>
          <p:nvPr/>
        </p:nvSpPr>
        <p:spPr>
          <a:xfrm>
            <a:off x="1759585" y="2677160"/>
            <a:ext cx="613410" cy="230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35000">
                      <a:schemeClr val="tx1">
                        <a:lumMod val="95000"/>
                        <a:lumOff val="5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18900000" scaled="0"/>
                </a:gra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zh-CN" altLang="en-US" sz="2400" dirty="0">
                <a:solidFill>
                  <a:schemeClr val="bg1"/>
                </a:solidFill>
                <a:latin typeface="+mn-ea"/>
                <a:sym typeface="微软雅黑 Light" panose="020B0502040204020203" pitchFamily="34" charset="-122"/>
              </a:rPr>
              <a:t>进入登录界面</a:t>
            </a:r>
            <a:endParaRPr lang="zh-CN" altLang="en-US" sz="2400" dirty="0">
              <a:solidFill>
                <a:schemeClr val="bg1"/>
              </a:solidFill>
              <a:latin typeface="+mn-ea"/>
              <a:sym typeface="微软雅黑 Light" panose="020B0502040204020203" pitchFamily="34" charset="-122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2460625" y="4025265"/>
            <a:ext cx="671830" cy="224155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6031230" y="2677160"/>
            <a:ext cx="613410" cy="193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35000">
                      <a:schemeClr val="tx1">
                        <a:lumMod val="95000"/>
                        <a:lumOff val="5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18900000" scaled="0"/>
                </a:gra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zh-CN" altLang="en-US" sz="2400" dirty="0">
                <a:solidFill>
                  <a:schemeClr val="bg1"/>
                </a:solidFill>
                <a:latin typeface="+mn-ea"/>
                <a:sym typeface="微软雅黑 Light" panose="020B0502040204020203" pitchFamily="34" charset="-122"/>
              </a:rPr>
              <a:t>新用户注册</a:t>
            </a:r>
            <a:endParaRPr lang="zh-CN" altLang="en-US" sz="2400" dirty="0">
              <a:solidFill>
                <a:schemeClr val="bg1"/>
              </a:solidFill>
              <a:latin typeface="+mn-ea"/>
              <a:sym typeface="微软雅黑 Light" panose="020B0502040204020203" pitchFamily="34" charset="-122"/>
            </a:endParaRPr>
          </a:p>
        </p:txBody>
      </p:sp>
      <p:cxnSp>
        <p:nvCxnSpPr>
          <p:cNvPr id="23" name="直接箭头连接符 22"/>
          <p:cNvCxnSpPr/>
          <p:nvPr/>
        </p:nvCxnSpPr>
        <p:spPr>
          <a:xfrm flipV="1">
            <a:off x="8134350" y="2818765"/>
            <a:ext cx="311785" cy="136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V="1">
            <a:off x="8134350" y="3248660"/>
            <a:ext cx="311785" cy="136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 flipV="1">
            <a:off x="8134350" y="3641090"/>
            <a:ext cx="311785" cy="136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8446135" y="2733040"/>
            <a:ext cx="1305560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35000">
                      <a:schemeClr val="tx1">
                        <a:lumMod val="95000"/>
                        <a:lumOff val="5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18900000" scaled="0"/>
                </a:gradFill>
              </a14:hiddenFill>
            </a:ext>
          </a:extLst>
        </p:spPr>
        <p:txBody>
          <a:bodyPr wrap="square" rtlCol="0" anchor="t">
            <a:spAutoFit/>
          </a:bodyPr>
          <a:p>
            <a:pPr algn="l"/>
            <a:r>
              <a:rPr lang="en-US" altLang="zh-CN" sz="1400" dirty="0">
                <a:solidFill>
                  <a:schemeClr val="tx1"/>
                </a:solidFill>
                <a:latin typeface="+mn-ea"/>
                <a:sym typeface="微软雅黑 Light" panose="020B0502040204020203" pitchFamily="34" charset="-122"/>
              </a:rPr>
              <a:t>1.</a:t>
            </a:r>
            <a:r>
              <a:rPr lang="zh-CN" altLang="en-US" sz="1400" dirty="0">
                <a:solidFill>
                  <a:schemeClr val="tx1"/>
                </a:solidFill>
                <a:latin typeface="+mn-ea"/>
                <a:sym typeface="微软雅黑 Light" panose="020B0502040204020203" pitchFamily="34" charset="-122"/>
              </a:rPr>
              <a:t>输入手机号</a:t>
            </a:r>
            <a:endParaRPr lang="zh-CN" altLang="en-US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  <a:p>
            <a:pPr algn="ctr"/>
            <a:endParaRPr lang="zh-CN" altLang="en-US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  <a:p>
            <a:pPr algn="l"/>
            <a:r>
              <a:rPr lang="en-US" altLang="zh-CN" sz="1400" dirty="0">
                <a:solidFill>
                  <a:schemeClr val="tx1"/>
                </a:solidFill>
                <a:latin typeface="+mn-ea"/>
                <a:sym typeface="微软雅黑 Light" panose="020B0502040204020203" pitchFamily="34" charset="-122"/>
              </a:rPr>
              <a:t>2.</a:t>
            </a:r>
            <a:r>
              <a:rPr lang="zh-CN" altLang="en-US" sz="1400" dirty="0">
                <a:solidFill>
                  <a:schemeClr val="tx1"/>
                </a:solidFill>
                <a:latin typeface="+mn-ea"/>
                <a:sym typeface="微软雅黑 Light" panose="020B0502040204020203" pitchFamily="34" charset="-122"/>
              </a:rPr>
              <a:t>获取验证码</a:t>
            </a:r>
            <a:endParaRPr lang="zh-CN" altLang="en-US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  <a:p>
            <a:pPr algn="ctr"/>
            <a:endParaRPr lang="en-US" altLang="zh-CN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  <a:p>
            <a:pPr algn="l"/>
            <a:r>
              <a:rPr lang="en-US" altLang="zh-CN" sz="1400" dirty="0">
                <a:solidFill>
                  <a:schemeClr val="tx1"/>
                </a:solidFill>
                <a:latin typeface="+mn-ea"/>
                <a:sym typeface="微软雅黑 Light" panose="020B0502040204020203" pitchFamily="34" charset="-122"/>
              </a:rPr>
              <a:t>3.</a:t>
            </a:r>
            <a:r>
              <a:rPr lang="zh-CN" altLang="en-US" sz="1400" dirty="0">
                <a:solidFill>
                  <a:schemeClr val="tx1"/>
                </a:solidFill>
                <a:latin typeface="+mn-ea"/>
                <a:sym typeface="微软雅黑 Light" panose="020B0502040204020203" pitchFamily="34" charset="-122"/>
              </a:rPr>
              <a:t>设置密码</a:t>
            </a:r>
            <a:endParaRPr lang="zh-CN" altLang="en-US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14587" y="7620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2、登录学习通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18770" y="851535"/>
            <a:ext cx="249555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完善个人信息</a:t>
            </a:r>
            <a:endParaRPr lang="zh-CN" altLang="en-US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97610" y="2611120"/>
            <a:ext cx="613410" cy="230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35000">
                      <a:schemeClr val="tx1">
                        <a:lumMod val="95000"/>
                        <a:lumOff val="5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18900000" scaled="0"/>
                </a:gra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zh-CN" altLang="en-US" sz="2400" dirty="0">
                <a:solidFill>
                  <a:schemeClr val="bg1"/>
                </a:solidFill>
                <a:latin typeface="+mn-ea"/>
                <a:sym typeface="微软雅黑 Light" panose="020B0502040204020203" pitchFamily="34" charset="-122"/>
              </a:rPr>
              <a:t>输入学校全称</a:t>
            </a:r>
            <a:endParaRPr lang="zh-CN" altLang="en-US" sz="2400" dirty="0">
              <a:solidFill>
                <a:schemeClr val="bg1"/>
              </a:solidFill>
              <a:latin typeface="+mn-ea"/>
              <a:sym typeface="微软雅黑 Light" panose="020B0502040204020203" pitchFamily="34" charset="-122"/>
            </a:endParaRPr>
          </a:p>
        </p:txBody>
      </p:sp>
      <p:pic>
        <p:nvPicPr>
          <p:cNvPr id="7" name="图片 6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4735" y="1362075"/>
            <a:ext cx="2707005" cy="481393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pic>
        <p:nvPicPr>
          <p:cNvPr id="11" name="图片 10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0230" y="1353185"/>
            <a:ext cx="2710815" cy="482282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5648325" y="2611120"/>
            <a:ext cx="613410" cy="230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35000">
                      <a:schemeClr val="tx1">
                        <a:lumMod val="95000"/>
                        <a:lumOff val="5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18900000" scaled="0"/>
                </a:gradFill>
              </a14:hiddenFill>
            </a:ext>
          </a:extLst>
        </p:spPr>
        <p:txBody>
          <a:bodyPr wrap="square" rtlCol="0" anchor="t">
            <a:spAutoFit/>
          </a:bodyPr>
          <a:p>
            <a:pPr algn="ctr"/>
            <a:r>
              <a:rPr lang="zh-CN" altLang="en-US" sz="2400" dirty="0">
                <a:solidFill>
                  <a:schemeClr val="bg1"/>
                </a:solidFill>
                <a:latin typeface="+mn-ea"/>
                <a:sym typeface="微软雅黑 Light" panose="020B0502040204020203" pitchFamily="34" charset="-122"/>
              </a:rPr>
              <a:t>进行信息验证</a:t>
            </a:r>
            <a:endParaRPr lang="zh-CN" altLang="en-US" sz="2400" dirty="0">
              <a:solidFill>
                <a:schemeClr val="bg1"/>
              </a:solidFill>
              <a:latin typeface="+mn-ea"/>
              <a:sym typeface="微软雅黑 Light" panose="020B0502040204020203" pitchFamily="34" charset="-122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 flipV="1">
            <a:off x="8014970" y="2722880"/>
            <a:ext cx="311785" cy="136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V="1">
            <a:off x="8014970" y="3102610"/>
            <a:ext cx="311785" cy="136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V="1">
            <a:off x="8014970" y="3550920"/>
            <a:ext cx="311785" cy="1365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8385175" y="2656205"/>
            <a:ext cx="1305560" cy="11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35000">
                      <a:schemeClr val="tx1">
                        <a:lumMod val="95000"/>
                        <a:lumOff val="5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18900000" scaled="0"/>
                </a:gradFill>
              </a14:hiddenFill>
            </a:ext>
          </a:extLst>
        </p:spPr>
        <p:txBody>
          <a:bodyPr wrap="square" rtlCol="0" anchor="t">
            <a:spAutoFit/>
          </a:bodyPr>
          <a:p>
            <a:pPr algn="l"/>
            <a:r>
              <a:rPr lang="zh-CN" altLang="en-US" sz="1400" dirty="0">
                <a:solidFill>
                  <a:schemeClr val="tx1"/>
                </a:solidFill>
                <a:latin typeface="+mn-ea"/>
                <a:sym typeface="微软雅黑 Light" panose="020B0502040204020203" pitchFamily="34" charset="-122"/>
              </a:rPr>
              <a:t>学校全称</a:t>
            </a:r>
            <a:endParaRPr lang="zh-CN" altLang="en-US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  <a:p>
            <a:pPr algn="ctr"/>
            <a:endParaRPr lang="zh-CN" altLang="en-US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  <a:p>
            <a:pPr algn="l"/>
            <a:r>
              <a:rPr lang="zh-CN" altLang="en-US" sz="1400" dirty="0">
                <a:solidFill>
                  <a:schemeClr val="tx1"/>
                </a:solidFill>
                <a:latin typeface="+mn-ea"/>
                <a:sym typeface="微软雅黑 Light" panose="020B0502040204020203" pitchFamily="34" charset="-122"/>
              </a:rPr>
              <a:t>学号</a:t>
            </a:r>
            <a:endParaRPr lang="zh-CN" altLang="en-US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  <a:p>
            <a:pPr algn="ctr"/>
            <a:endParaRPr lang="en-US" altLang="zh-CN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  <a:p>
            <a:pPr algn="l"/>
            <a:r>
              <a:rPr lang="zh-CN" altLang="en-US" sz="1400" dirty="0">
                <a:solidFill>
                  <a:schemeClr val="tx1"/>
                </a:solidFill>
                <a:latin typeface="+mn-ea"/>
                <a:sym typeface="微软雅黑 Light" panose="020B0502040204020203" pitchFamily="34" charset="-122"/>
              </a:rPr>
              <a:t>姓名</a:t>
            </a:r>
            <a:endParaRPr lang="zh-CN" altLang="en-US" sz="1400" dirty="0">
              <a:solidFill>
                <a:schemeClr val="tx1"/>
              </a:solidFill>
              <a:latin typeface="+mn-ea"/>
              <a:sym typeface="微软雅黑 Light" panose="020B0502040204020203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475827" y="780415"/>
            <a:ext cx="3965787" cy="911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注意核对个人信息</a:t>
            </a:r>
            <a:endParaRPr lang="zh-CN" altLang="en-US" sz="266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zh-CN" sz="2665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0" y="1266190"/>
            <a:ext cx="129387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登陆成功之后，点击最下面的</a:t>
            </a:r>
            <a:r>
              <a:rPr lang="en-US" altLang="zh-CN" sz="2400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我</a:t>
            </a:r>
            <a:r>
              <a:rPr lang="en-US" altLang="zh-CN" sz="2400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”,</a:t>
            </a:r>
            <a:r>
              <a:rPr lang="zh-CN" altLang="zh-CN" sz="2400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再点击头像进入账号管理模块，注意核对个人信息。</a:t>
            </a:r>
            <a:endParaRPr lang="zh-CN" altLang="zh-CN" sz="2400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r>
              <a:rPr lang="zh-CN" altLang="zh-CN" sz="2400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如果学号信息不正确,点击学号/工号处填写学校名称及学号，点击“确定”进行认证。</a:t>
            </a:r>
            <a:endParaRPr lang="zh-CN" altLang="zh-CN" sz="2400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14587" y="7620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2、登录学习通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2110" y="2096770"/>
            <a:ext cx="2322830" cy="434467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20" name="文本框 19"/>
          <p:cNvSpPr txBox="1"/>
          <p:nvPr/>
        </p:nvSpPr>
        <p:spPr>
          <a:xfrm>
            <a:off x="8591550" y="2999740"/>
            <a:ext cx="1790065" cy="3784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lang="zh-CN" altLang="en-US" sz="1865" b="1">
                <a:ln>
                  <a:noFill/>
                </a:ln>
                <a:solidFill>
                  <a:schemeClr val="tx1"/>
                </a:solidFill>
              </a:rPr>
              <a:t>输入学校名称</a:t>
            </a:r>
            <a:endParaRPr lang="zh-CN" altLang="en-US" sz="1865" b="1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590915" y="3444875"/>
            <a:ext cx="1790700" cy="3784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lang="zh-CN" altLang="en-US" sz="1865" b="1">
                <a:ln>
                  <a:noFill/>
                </a:ln>
                <a:solidFill>
                  <a:schemeClr val="tx1"/>
                </a:solidFill>
              </a:rPr>
              <a:t>输入学号</a:t>
            </a:r>
            <a:r>
              <a:rPr lang="en-US" altLang="zh-CN" sz="1865" b="1">
                <a:ln>
                  <a:noFill/>
                </a:ln>
                <a:solidFill>
                  <a:schemeClr val="tx1"/>
                </a:solidFill>
              </a:rPr>
              <a:t>/</a:t>
            </a:r>
            <a:r>
              <a:rPr lang="zh-CN" altLang="en-US" sz="1865" b="1">
                <a:ln>
                  <a:noFill/>
                </a:ln>
                <a:solidFill>
                  <a:schemeClr val="tx1"/>
                </a:solidFill>
              </a:rPr>
              <a:t>工号</a:t>
            </a:r>
            <a:endParaRPr lang="zh-CN" altLang="en-US" sz="1865" b="1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590915" y="4230370"/>
            <a:ext cx="1686560" cy="3784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r>
              <a:rPr lang="zh-CN" altLang="en-US" sz="1865" b="1">
                <a:ln>
                  <a:noFill/>
                </a:ln>
                <a:solidFill>
                  <a:schemeClr val="tx1"/>
                </a:solidFill>
              </a:rPr>
              <a:t>点击确定</a:t>
            </a:r>
            <a:endParaRPr lang="zh-CN" altLang="en-US" sz="1865" b="1">
              <a:ln>
                <a:noFill/>
              </a:ln>
              <a:solidFill>
                <a:schemeClr val="tx1"/>
              </a:solidFill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296035" y="2490470"/>
            <a:ext cx="601345" cy="5092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6035" y="2096770"/>
            <a:ext cx="2442845" cy="434403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3" name="椭圆 2"/>
          <p:cNvSpPr/>
          <p:nvPr/>
        </p:nvSpPr>
        <p:spPr>
          <a:xfrm>
            <a:off x="3210560" y="6032500"/>
            <a:ext cx="432435" cy="4083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1296035" y="2353310"/>
            <a:ext cx="622300" cy="6464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1825" y="2096770"/>
            <a:ext cx="2442845" cy="434467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21" name="矩形 20"/>
          <p:cNvSpPr/>
          <p:nvPr/>
        </p:nvSpPr>
        <p:spPr>
          <a:xfrm>
            <a:off x="4441190" y="4124325"/>
            <a:ext cx="2442210" cy="59055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5" grpId="0" bldLvl="0" animBg="1"/>
      <p:bldP spid="1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06400" y="773430"/>
            <a:ext cx="10678160" cy="9118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66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登录后，有两种入口均可进入课程列表。</a:t>
            </a:r>
            <a:endParaRPr lang="zh-CN" sz="2665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zh-CN" sz="266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方法一：首页——我的课程；</a:t>
            </a:r>
            <a:r>
              <a:rPr lang="en-US" altLang="zh-CN" sz="266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lang="zh-CN" sz="266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方法二：我——课程。</a:t>
            </a:r>
            <a:endParaRPr lang="zh-CN" altLang="en-US" sz="2665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835" y="1685290"/>
            <a:ext cx="8658860" cy="497141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920240" y="2174240"/>
            <a:ext cx="8352155" cy="23069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 Light" panose="020B0502040204020203" pitchFamily="34" charset="-122"/>
              </a:rPr>
              <a:t>学习方式一：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 Light" panose="020B0502040204020203" pitchFamily="34" charset="-122"/>
            </a:endParaRPr>
          </a:p>
          <a:p>
            <a:pPr algn="ctr">
              <a:lnSpc>
                <a:spcPct val="100000"/>
              </a:lnSpc>
              <a:buClrTx/>
              <a:buSzTx/>
              <a:buFontTx/>
            </a:pPr>
            <a:endParaRPr lang="zh-CN" altLang="en-US" sz="4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 Light" panose="020B0502040204020203" pitchFamily="34" charset="-122"/>
            </a:endParaRPr>
          </a:p>
          <a:p>
            <a:pPr algn="ctr">
              <a:lnSpc>
                <a:spcPct val="100000"/>
              </a:lnSpc>
              <a:buClrTx/>
              <a:buSzTx/>
              <a:buFontTx/>
            </a:pP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 Light" panose="020B0502040204020203" pitchFamily="34" charset="-122"/>
              </a:rPr>
              <a:t>使用</a:t>
            </a:r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 Light" panose="020B0502040204020203" pitchFamily="34" charset="-122"/>
              </a:rPr>
              <a:t>PC</a:t>
            </a:r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 Light" panose="020B0502040204020203" pitchFamily="34" charset="-122"/>
              </a:rPr>
              <a:t>端学习尔雅课程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微软雅黑 Light" panose="020B0502040204020203" pitchFamily="3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140037" y="269113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课程界面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39825" y="3332480"/>
            <a:ext cx="559625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点击课程封面</a:t>
            </a:r>
            <a:endParaRPr lang="zh-CN" altLang="en-US" sz="2400" b="1">
              <a:solidFill>
                <a:schemeClr val="bg1"/>
              </a:solidFill>
              <a:sym typeface="+mn-ea"/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即可进入课程学习界面</a:t>
            </a:r>
            <a:endParaRPr lang="zh-CN" altLang="en-US" sz="2400" b="1">
              <a:solidFill>
                <a:schemeClr val="bg1"/>
              </a:solidFill>
              <a:sym typeface="+mn-ea"/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可以看到课程内页有三个版块</a:t>
            </a:r>
            <a:endParaRPr lang="zh-CN" altLang="en-US" sz="2400" b="1">
              <a:solidFill>
                <a:schemeClr val="bg1"/>
              </a:solidFill>
              <a:sym typeface="+mn-ea"/>
            </a:endParaRPr>
          </a:p>
          <a:p>
            <a:endParaRPr lang="zh-CN" altLang="en-US" sz="2400" b="1">
              <a:solidFill>
                <a:schemeClr val="bg1"/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735868" y="4205393"/>
            <a:ext cx="4147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点击确定</a:t>
            </a:r>
            <a:endParaRPr lang="zh-CN" altLang="en-US" sz="2400"/>
          </a:p>
        </p:txBody>
      </p:sp>
      <p:sp>
        <p:nvSpPr>
          <p:cNvPr id="15" name="文本框 14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480" y="820420"/>
            <a:ext cx="2997200" cy="587121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6145" y="821055"/>
            <a:ext cx="2890520" cy="586994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140037" y="269113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更多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27760" y="3340735"/>
            <a:ext cx="559625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查看课程时间</a:t>
            </a:r>
            <a:endParaRPr lang="zh-CN" altLang="en-US" sz="2400" b="1">
              <a:solidFill>
                <a:schemeClr val="bg1"/>
              </a:solidFill>
              <a:sym typeface="+mn-ea"/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考试安排</a:t>
            </a:r>
            <a:endParaRPr lang="zh-CN" altLang="en-US" sz="2400" b="1">
              <a:solidFill>
                <a:schemeClr val="bg1"/>
              </a:solidFill>
              <a:sym typeface="+mn-ea"/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考核标准</a:t>
            </a:r>
            <a:endParaRPr lang="zh-CN" altLang="en-US" sz="2400" b="1">
              <a:solidFill>
                <a:schemeClr val="bg1"/>
              </a:solidFill>
              <a:sym typeface="+mn-ea"/>
            </a:endParaRPr>
          </a:p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当前得分</a:t>
            </a:r>
            <a:endParaRPr lang="zh-CN" altLang="en-US" sz="2400">
              <a:solidFill>
                <a:schemeClr val="bg1"/>
              </a:solidFill>
              <a:sym typeface="+mn-ea"/>
            </a:endParaRPr>
          </a:p>
          <a:p>
            <a:endParaRPr lang="en-US" altLang="zh-CN" sz="2400">
              <a:solidFill>
                <a:schemeClr val="bg1"/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735868" y="4205393"/>
            <a:ext cx="4147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点击确定</a:t>
            </a:r>
            <a:endParaRPr lang="zh-CN" altLang="en-US" sz="2400"/>
          </a:p>
        </p:txBody>
      </p:sp>
      <p:sp>
        <p:nvSpPr>
          <p:cNvPr id="15" name="文本框 14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475" y="271145"/>
            <a:ext cx="2788920" cy="413131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7475" y="4632960"/>
            <a:ext cx="2788285" cy="216535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4950" y="812165"/>
            <a:ext cx="2890520" cy="586994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12" name="矩形 11"/>
          <p:cNvSpPr/>
          <p:nvPr/>
        </p:nvSpPr>
        <p:spPr>
          <a:xfrm>
            <a:off x="6088380" y="1823720"/>
            <a:ext cx="647700" cy="2476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9665970" y="4632960"/>
            <a:ext cx="789305" cy="26733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714587" y="2719705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章节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40435" y="3342005"/>
            <a:ext cx="32340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必须完成的任务点</a:t>
            </a:r>
            <a:endParaRPr lang="zh-CN" altLang="en-US" sz="2400">
              <a:solidFill>
                <a:schemeClr val="bg1"/>
              </a:solidFill>
              <a:sym typeface="+mn-ea"/>
            </a:endParaRPr>
          </a:p>
          <a:p>
            <a:endParaRPr lang="zh-CN" altLang="en-US" sz="2400">
              <a:solidFill>
                <a:schemeClr val="bg1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145" y="803275"/>
            <a:ext cx="2956560" cy="586994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12" name="矩形 11"/>
          <p:cNvSpPr/>
          <p:nvPr/>
        </p:nvSpPr>
        <p:spPr>
          <a:xfrm>
            <a:off x="5536565" y="1804670"/>
            <a:ext cx="647700" cy="2476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9068" y="803275"/>
            <a:ext cx="2904490" cy="586994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71830" y="3433445"/>
            <a:ext cx="304800" cy="304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5256742" y="814705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视频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254375" y="1408430"/>
            <a:ext cx="5596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如果视频无法打开，可转化成公网连接</a:t>
            </a:r>
            <a:endParaRPr lang="zh-CN" altLang="en-US" sz="2400">
              <a:solidFill>
                <a:schemeClr val="bg1"/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897793" y="4776893"/>
            <a:ext cx="4147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点击确定</a:t>
            </a:r>
            <a:endParaRPr lang="zh-CN" altLang="en-US" sz="2400"/>
          </a:p>
        </p:txBody>
      </p:sp>
      <p:sp>
        <p:nvSpPr>
          <p:cNvPr id="7" name="文本框 6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475" y="2446020"/>
            <a:ext cx="6115685" cy="310959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12" name="矩形 11"/>
          <p:cNvSpPr/>
          <p:nvPr/>
        </p:nvSpPr>
        <p:spPr>
          <a:xfrm>
            <a:off x="8877935" y="5237480"/>
            <a:ext cx="647700" cy="2476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8525" y="2310130"/>
            <a:ext cx="2117725" cy="338137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300" y="1417955"/>
            <a:ext cx="2503170" cy="516509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140037" y="269113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测验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39825" y="3332480"/>
            <a:ext cx="5596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</a:rPr>
              <a:t>开始答题</a:t>
            </a:r>
            <a:r>
              <a:rPr lang="en-US" altLang="zh-CN" sz="2400" b="1">
                <a:solidFill>
                  <a:schemeClr val="bg1"/>
                </a:solidFill>
              </a:rPr>
              <a:t>--</a:t>
            </a:r>
            <a:r>
              <a:rPr lang="zh-CN" altLang="en-US" sz="2400" b="1">
                <a:solidFill>
                  <a:schemeClr val="bg1"/>
                </a:solidFill>
              </a:rPr>
              <a:t>提交作业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445" y="762000"/>
            <a:ext cx="2954655" cy="576834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2650" y="761365"/>
            <a:ext cx="2865120" cy="576897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0" y="958215"/>
            <a:ext cx="2785745" cy="569531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3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4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9" name="文本框 28"/>
          <p:cNvSpPr txBox="1"/>
          <p:nvPr/>
        </p:nvSpPr>
        <p:spPr>
          <a:xfrm>
            <a:off x="444500" y="3703955"/>
            <a:ext cx="5596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l">
              <a:buClrTx/>
              <a:buSzTx/>
              <a:buFontTx/>
            </a:pPr>
            <a:r>
              <a:rPr 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查看结果--具体情况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769610" y="3205480"/>
            <a:ext cx="2105025" cy="2476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3477" y="3094355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测验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1700" y="958215"/>
            <a:ext cx="2750185" cy="569595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530562" y="301498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章节任务点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329055" y="3669665"/>
            <a:ext cx="5596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l">
              <a:buClrTx/>
              <a:buSzTx/>
              <a:buFontTx/>
            </a:pPr>
            <a:r>
              <a:rPr 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任务点已完成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1329055" y="3776345"/>
            <a:ext cx="257175" cy="24765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700" y="838835"/>
            <a:ext cx="2921000" cy="577215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197062" y="84328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考试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95250" y="1344930"/>
            <a:ext cx="6043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l"/>
            <a:r>
              <a:rPr 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需符合考试时间及考试条件方能才加考试</a:t>
            </a:r>
            <a:endParaRPr lang="zh-CN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415" y="2005330"/>
            <a:ext cx="2635885" cy="468693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5" name="矩形 4"/>
          <p:cNvSpPr/>
          <p:nvPr/>
        </p:nvSpPr>
        <p:spPr>
          <a:xfrm>
            <a:off x="1288415" y="3119120"/>
            <a:ext cx="2427605" cy="37973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9950" y="1991995"/>
            <a:ext cx="2634615" cy="468693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0230" y="2005330"/>
            <a:ext cx="2620645" cy="466090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6" name="矩形 5"/>
          <p:cNvSpPr/>
          <p:nvPr/>
        </p:nvSpPr>
        <p:spPr>
          <a:xfrm>
            <a:off x="8894445" y="5798820"/>
            <a:ext cx="1332865" cy="29464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815965" y="2105660"/>
            <a:ext cx="1059815" cy="27940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15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4988137" y="74803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在线客服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77825" y="1249680"/>
            <a:ext cx="11568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l"/>
            <a:r>
              <a:rPr 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如果同学们在学习过程中遇到视频加载失败、任务点无法解锁等问题，可以在“我的”“设置”“帮助中心”，联系在线客服进行解决。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、问题答疑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3545" y="2259965"/>
            <a:ext cx="2443480" cy="434530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005" y="2259965"/>
            <a:ext cx="2448560" cy="435419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4910" y="2259965"/>
            <a:ext cx="2442210" cy="434467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14" name="矩形 13"/>
          <p:cNvSpPr/>
          <p:nvPr/>
        </p:nvSpPr>
        <p:spPr>
          <a:xfrm>
            <a:off x="4679950" y="4562475"/>
            <a:ext cx="2294255" cy="276225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768475" y="4956175"/>
            <a:ext cx="2294255" cy="276225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892175" y="984250"/>
            <a:ext cx="1132205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打开浏览器，输入学校官网网址：	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/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http://nwsuaf.fanya.chaoxing.com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，随后点击下方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登录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模块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05273" y="75988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登录平台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78610" y="2215515"/>
            <a:ext cx="9152890" cy="392874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14587" y="7620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登录平台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05205" y="831215"/>
            <a:ext cx="948753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800" b="1" dirty="0">
                <a:solidFill>
                  <a:schemeClr val="bg1"/>
                </a:solidFill>
                <a:sym typeface="+mn-ea"/>
              </a:rPr>
              <a:t>首次登录账号为学生学号，默认密码：</a:t>
            </a:r>
            <a:r>
              <a:rPr lang="en-US" sz="2800" b="1" dirty="0">
                <a:solidFill>
                  <a:schemeClr val="bg1"/>
                </a:solidFill>
                <a:sym typeface="+mn-ea"/>
              </a:rPr>
              <a:t>s654321s</a:t>
            </a:r>
            <a:endParaRPr sz="2800" b="1" dirty="0">
              <a:solidFill>
                <a:schemeClr val="bg1"/>
              </a:solidFill>
              <a:sym typeface="+mn-ea"/>
            </a:endParaRPr>
          </a:p>
          <a:p>
            <a:r>
              <a:rPr sz="2800" b="1" dirty="0">
                <a:solidFill>
                  <a:schemeClr val="bg1"/>
                </a:solidFill>
                <a:sym typeface="+mn-ea"/>
              </a:rPr>
              <a:t>若修改过密码则为自己修改过的密码。</a:t>
            </a:r>
            <a:endParaRPr sz="2800" b="1" dirty="0">
              <a:solidFill>
                <a:schemeClr val="bg1"/>
              </a:solidFill>
              <a:sym typeface="+mn-ea"/>
            </a:endParaRPr>
          </a:p>
          <a:p>
            <a:endParaRPr lang="zh-CN" altLang="en-US" sz="2400" b="1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735" y="2153285"/>
            <a:ext cx="6661150" cy="426720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270" y="1539875"/>
            <a:ext cx="5882005" cy="504952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3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4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9" name="文本框 28"/>
          <p:cNvSpPr txBox="1"/>
          <p:nvPr/>
        </p:nvSpPr>
        <p:spPr>
          <a:xfrm>
            <a:off x="0" y="840740"/>
            <a:ext cx="116846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         </a:t>
            </a:r>
            <a:r>
              <a:rPr lang="zh-CN" altLang="zh-CN" sz="2800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进入个人空间，点击账号管理，在基本资料处核对个人信息。</a:t>
            </a:r>
            <a:endParaRPr lang="zh-CN" altLang="zh-CN" sz="2800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endParaRPr lang="zh-CN" altLang="zh-CN" sz="2800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45" y="1540510"/>
            <a:ext cx="5408930" cy="499999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sp>
        <p:nvSpPr>
          <p:cNvPr id="4" name="箭头: 右 8"/>
          <p:cNvSpPr/>
          <p:nvPr/>
        </p:nvSpPr>
        <p:spPr>
          <a:xfrm>
            <a:off x="1942465" y="2359660"/>
            <a:ext cx="4417060" cy="6858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sp>
        <p:nvSpPr>
          <p:cNvPr id="22" name="文本框 21"/>
          <p:cNvSpPr txBox="1"/>
          <p:nvPr/>
        </p:nvSpPr>
        <p:spPr>
          <a:xfrm>
            <a:off x="705273" y="75988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登录平台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690" y="1765300"/>
            <a:ext cx="8262620" cy="498411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3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4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397510" y="812165"/>
            <a:ext cx="1227518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4800"/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在课程模块下，可以看到课程时间。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304800"/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点击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“课程封面”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，即可进入课程学习界面。</a:t>
            </a:r>
            <a:endParaRPr lang="zh-CN" altLang="en-US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 234"/>
          <p:cNvSpPr/>
          <p:nvPr/>
        </p:nvSpPr>
        <p:spPr>
          <a:xfrm rot="10800000">
            <a:off x="2531110" y="3462020"/>
            <a:ext cx="2854960" cy="963295"/>
          </a:xfrm>
          <a:custGeom>
            <a:avLst/>
            <a:gdLst>
              <a:gd name="connsiteX0" fmla="*/ 153754 w 935330"/>
              <a:gd name="connsiteY0" fmla="*/ 0 h 460000"/>
              <a:gd name="connsiteX1" fmla="*/ 781576 w 935330"/>
              <a:gd name="connsiteY1" fmla="*/ 0 h 460000"/>
              <a:gd name="connsiteX2" fmla="*/ 935330 w 935330"/>
              <a:gd name="connsiteY2" fmla="*/ 153754 h 460000"/>
              <a:gd name="connsiteX3" fmla="*/ 781576 w 935330"/>
              <a:gd name="connsiteY3" fmla="*/ 307508 h 460000"/>
              <a:gd name="connsiteX4" fmla="*/ 295997 w 935330"/>
              <a:gd name="connsiteY4" fmla="*/ 307508 h 460000"/>
              <a:gd name="connsiteX5" fmla="*/ 99282 w 935330"/>
              <a:gd name="connsiteY5" fmla="*/ 460000 h 460000"/>
              <a:gd name="connsiteX6" fmla="*/ 209707 w 935330"/>
              <a:gd name="connsiteY6" fmla="*/ 307508 h 460000"/>
              <a:gd name="connsiteX7" fmla="*/ 153754 w 935330"/>
              <a:gd name="connsiteY7" fmla="*/ 307508 h 460000"/>
              <a:gd name="connsiteX8" fmla="*/ 0 w 935330"/>
              <a:gd name="connsiteY8" fmla="*/ 153754 h 460000"/>
              <a:gd name="connsiteX9" fmla="*/ 153754 w 935330"/>
              <a:gd name="connsiteY9" fmla="*/ 0 h 4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5330" h="460000">
                <a:moveTo>
                  <a:pt x="153754" y="0"/>
                </a:moveTo>
                <a:lnTo>
                  <a:pt x="781576" y="0"/>
                </a:lnTo>
                <a:cubicBezTo>
                  <a:pt x="866492" y="0"/>
                  <a:pt x="935330" y="68838"/>
                  <a:pt x="935330" y="153754"/>
                </a:cubicBezTo>
                <a:cubicBezTo>
                  <a:pt x="935330" y="238670"/>
                  <a:pt x="866492" y="307508"/>
                  <a:pt x="781576" y="307508"/>
                </a:cubicBezTo>
                <a:lnTo>
                  <a:pt x="295997" y="307508"/>
                </a:lnTo>
                <a:lnTo>
                  <a:pt x="99282" y="460000"/>
                </a:lnTo>
                <a:lnTo>
                  <a:pt x="209707" y="307508"/>
                </a:lnTo>
                <a:lnTo>
                  <a:pt x="153754" y="307508"/>
                </a:lnTo>
                <a:cubicBezTo>
                  <a:pt x="68838" y="307508"/>
                  <a:pt x="0" y="238670"/>
                  <a:pt x="0" y="153754"/>
                </a:cubicBezTo>
                <a:cubicBezTo>
                  <a:pt x="0" y="68838"/>
                  <a:pt x="68838" y="0"/>
                  <a:pt x="1537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180000" bIns="324000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04160" y="3863975"/>
            <a:ext cx="43243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点击</a:t>
            </a:r>
            <a:r>
              <a:rPr lang="en-US" altLang="zh-CN" sz="2400"/>
              <a:t>“</a:t>
            </a:r>
            <a:r>
              <a:rPr lang="zh-CN" altLang="zh-CN" sz="2400"/>
              <a:t>课程封面</a:t>
            </a:r>
            <a:r>
              <a:rPr lang="en-US" altLang="zh-CN" sz="2400"/>
              <a:t>”</a:t>
            </a:r>
            <a:endParaRPr lang="en-US" altLang="zh-CN" sz="2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9" name="文本框 28"/>
          <p:cNvSpPr txBox="1"/>
          <p:nvPr/>
        </p:nvSpPr>
        <p:spPr>
          <a:xfrm>
            <a:off x="309880" y="812165"/>
            <a:ext cx="1105916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+mn-ea"/>
                <a:sym typeface="+mn-ea"/>
              </a:rPr>
              <a:t>首先需要大家点击“进度”，查看课程考核比例，了解获得成绩办法；</a:t>
            </a:r>
            <a:endParaRPr lang="en-US" altLang="zh-CN" sz="2800" b="1" dirty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2800" b="1" dirty="0">
                <a:solidFill>
                  <a:schemeClr val="bg1"/>
                </a:solidFill>
                <a:latin typeface="+mn-ea"/>
                <a:sym typeface="+mn-ea"/>
              </a:rPr>
              <a:t>线上考核项目一般为观看视频、做测验、参加考试等，成绩由各部分加权得到。考核比例即加权系数。</a:t>
            </a:r>
            <a:endParaRPr lang="en-US" altLang="zh-CN" sz="2800" b="1" dirty="0">
              <a:solidFill>
                <a:schemeClr val="bg1"/>
              </a:solidFill>
              <a:latin typeface="+mn-ea"/>
            </a:endParaRPr>
          </a:p>
          <a:p>
            <a:endParaRPr lang="en-US" altLang="zh-CN" sz="2800" b="1" dirty="0">
              <a:solidFill>
                <a:schemeClr val="bg1"/>
              </a:solidFill>
              <a:latin typeface="+mn-ea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7830" y="2129155"/>
            <a:ext cx="8954770" cy="468693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6735868" y="4205393"/>
            <a:ext cx="4147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点击确定</a:t>
            </a:r>
            <a:endParaRPr lang="zh-CN" altLang="en-US" sz="2400"/>
          </a:p>
        </p:txBody>
      </p:sp>
      <p:sp>
        <p:nvSpPr>
          <p:cNvPr id="15" name="文本框 14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85682" y="97155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章节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082800" y="971550"/>
            <a:ext cx="32340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bg1"/>
                </a:solidFill>
                <a:sym typeface="+mn-ea"/>
              </a:rPr>
              <a:t>必须完成的任务点</a:t>
            </a:r>
            <a:endParaRPr lang="zh-CN" altLang="en-US" sz="2400">
              <a:solidFill>
                <a:schemeClr val="bg1"/>
              </a:solidFill>
              <a:sym typeface="+mn-ea"/>
            </a:endParaRPr>
          </a:p>
          <a:p>
            <a:endParaRPr lang="zh-CN" altLang="en-US" sz="2400">
              <a:solidFill>
                <a:schemeClr val="bg1"/>
              </a:solidFill>
              <a:sym typeface="+mn-ea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1778000" y="1081405"/>
            <a:ext cx="304800" cy="304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450" y="1668145"/>
            <a:ext cx="7336155" cy="495173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635" y="1667510"/>
            <a:ext cx="7821295" cy="4952365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55390"/>
            <a:ext cx="12364556" cy="516200"/>
            <a:chOff x="1" y="140732"/>
            <a:chExt cx="12858749" cy="536832"/>
          </a:xfrm>
        </p:grpSpPr>
        <p:sp>
          <p:nvSpPr>
            <p:cNvPr id="8" name="任意多边形 30"/>
            <p:cNvSpPr/>
            <p:nvPr>
              <p:custDataLst>
                <p:tags r:id="rId2"/>
              </p:custDataLst>
            </p:nvPr>
          </p:nvSpPr>
          <p:spPr>
            <a:xfrm>
              <a:off x="733423" y="646282"/>
              <a:ext cx="12125327" cy="31282"/>
            </a:xfrm>
            <a:custGeom>
              <a:avLst/>
              <a:gdLst>
                <a:gd name="connsiteX0" fmla="*/ 0 w 12125327"/>
                <a:gd name="connsiteY0" fmla="*/ 0 h 31282"/>
                <a:gd name="connsiteX1" fmla="*/ 12125327 w 12125327"/>
                <a:gd name="connsiteY1" fmla="*/ 0 h 31282"/>
                <a:gd name="connsiteX2" fmla="*/ 12125327 w 12125327"/>
                <a:gd name="connsiteY2" fmla="*/ 31282 h 31282"/>
                <a:gd name="connsiteX3" fmla="*/ 17139 w 12125327"/>
                <a:gd name="connsiteY3" fmla="*/ 31282 h 31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25327" h="31282">
                  <a:moveTo>
                    <a:pt x="0" y="0"/>
                  </a:moveTo>
                  <a:lnTo>
                    <a:pt x="12125327" y="0"/>
                  </a:lnTo>
                  <a:lnTo>
                    <a:pt x="12125327" y="31282"/>
                  </a:lnTo>
                  <a:lnTo>
                    <a:pt x="17139" y="312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9" name="任意多边形 31"/>
            <p:cNvSpPr/>
            <p:nvPr>
              <p:custDataLst>
                <p:tags r:id="rId3"/>
              </p:custDataLst>
            </p:nvPr>
          </p:nvSpPr>
          <p:spPr>
            <a:xfrm>
              <a:off x="1" y="140732"/>
              <a:ext cx="577217" cy="536832"/>
            </a:xfrm>
            <a:custGeom>
              <a:avLst/>
              <a:gdLst>
                <a:gd name="connsiteX0" fmla="*/ 284734 w 577217"/>
                <a:gd name="connsiteY0" fmla="*/ 0 h 536832"/>
                <a:gd name="connsiteX1" fmla="*/ 577217 w 577217"/>
                <a:gd name="connsiteY1" fmla="*/ 536832 h 536832"/>
                <a:gd name="connsiteX2" fmla="*/ 0 w 577217"/>
                <a:gd name="connsiteY2" fmla="*/ 536832 h 536832"/>
                <a:gd name="connsiteX3" fmla="*/ 0 w 577217"/>
                <a:gd name="connsiteY3" fmla="*/ 184 h 536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7217" h="536832">
                  <a:moveTo>
                    <a:pt x="284734" y="0"/>
                  </a:moveTo>
                  <a:lnTo>
                    <a:pt x="577217" y="536832"/>
                  </a:lnTo>
                  <a:lnTo>
                    <a:pt x="0" y="536832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7EC234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0" name="Content Placeholder 2"/>
            <p:cNvSpPr txBox="1"/>
            <p:nvPr/>
          </p:nvSpPr>
          <p:spPr>
            <a:xfrm>
              <a:off x="608929" y="260554"/>
              <a:ext cx="4623995" cy="319624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1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20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8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6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 panose="020B0604020202020204"/>
                <a:buNone/>
                <a:defRPr sz="1400" kern="1200" cap="none">
                  <a:solidFill>
                    <a:schemeClr val="tx1">
                      <a:tint val="75000"/>
                    </a:schemeClr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6735868" y="4205393"/>
            <a:ext cx="41478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点击确定</a:t>
            </a:r>
            <a:endParaRPr lang="zh-CN" altLang="en-US" sz="2400"/>
          </a:p>
        </p:txBody>
      </p:sp>
      <p:sp>
        <p:nvSpPr>
          <p:cNvPr id="15" name="文本框 14"/>
          <p:cNvSpPr txBox="1"/>
          <p:nvPr/>
        </p:nvSpPr>
        <p:spPr>
          <a:xfrm>
            <a:off x="706120" y="62230"/>
            <a:ext cx="397383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课程学习</a:t>
            </a:r>
            <a:endParaRPr lang="zh-CN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26347" y="971550"/>
            <a:ext cx="3965787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zh-CN" sz="2665" b="1" dirty="0">
                <a:solidFill>
                  <a:srgbClr val="01C1FF"/>
                </a:solidFill>
                <a:latin typeface="微软雅黑" panose="020B0503020204020204" charset="-122"/>
                <a:ea typeface="微软雅黑" panose="020B0503020204020204" charset="-122"/>
              </a:rPr>
              <a:t>视频观看</a:t>
            </a:r>
            <a:endParaRPr lang="en-US" altLang="zh-CN" sz="2665" b="1" dirty="0">
              <a:solidFill>
                <a:srgbClr val="01C1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575435"/>
            <a:ext cx="5702300" cy="4958080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230" y="1574800"/>
            <a:ext cx="5932805" cy="4958715"/>
          </a:xfrm>
          <a:prstGeom prst="rect">
            <a:avLst/>
          </a:prstGeom>
          <a:ln w="38100">
            <a:solidFill>
              <a:srgbClr val="FEC101"/>
            </a:solidFill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0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11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12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13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14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15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16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17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18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19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0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1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2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3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4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5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6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7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8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29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0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1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2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3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4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5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6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7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8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39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.xml><?xml version="1.0" encoding="utf-8"?>
<p:tagLst xmlns:p="http://schemas.openxmlformats.org/presentationml/2006/main">
  <p:tag name="KSO_WM_UNIT_PLACING_PICTURE_USER_VIEWPORT" val="{&quot;height&quot;:8240,&quot;width&quot;:19200}"/>
</p:tagLst>
</file>

<file path=ppt/tags/tag40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1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2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3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4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5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6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7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8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49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5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50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51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52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53.xml><?xml version="1.0" encoding="utf-8"?>
<p:tagLst xmlns:p="http://schemas.openxmlformats.org/presentationml/2006/main">
  <p:tag name="KSO_WM_DOC_GUID" val="{9b48e1a4-c6f9-4e59-a8c6-7d590d0c2f76}"/>
</p:tagLst>
</file>

<file path=ppt/tags/tag6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7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8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ags/tag9.xml><?xml version="1.0" encoding="utf-8"?>
<p:tagLst xmlns:p="http://schemas.openxmlformats.org/presentationml/2006/main">
  <p:tag name="MH" val="20160830110547"/>
  <p:tag name="MH_LIBRARY" val="CONTENTS"/>
  <p:tag name="MH_TYPE" val="OTHERS"/>
  <p:tag name="ID" val="545840"/>
</p:tagLst>
</file>

<file path=ppt/theme/theme1.xml><?xml version="1.0" encoding="utf-8"?>
<a:theme xmlns:a="http://schemas.openxmlformats.org/drawingml/2006/main" name="包图主题2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3B37C"/>
      </a:accent1>
      <a:accent2>
        <a:srgbClr val="F38B7C"/>
      </a:accent2>
      <a:accent3>
        <a:srgbClr val="E57598"/>
      </a:accent3>
      <a:accent4>
        <a:srgbClr val="D570DB"/>
      </a:accent4>
      <a:accent5>
        <a:srgbClr val="9470DB"/>
      </a:accent5>
      <a:accent6>
        <a:srgbClr val="7088DB"/>
      </a:accent6>
      <a:hlink>
        <a:srgbClr val="F3B37C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gradFill>
          <a:gsLst>
            <a:gs pos="35000">
              <a:schemeClr val="tx1">
                <a:lumMod val="95000"/>
                <a:lumOff val="5000"/>
              </a:schemeClr>
            </a:gs>
            <a:gs pos="100000">
              <a:schemeClr val="accent6">
                <a:lumMod val="75000"/>
              </a:schemeClr>
            </a:gs>
          </a:gsLst>
          <a:lin ang="18900000" scaled="0"/>
        </a:gradFill>
      </a:spPr>
      <a:bodyPr wrap="square" rtlCol="0" anchor="t">
        <a:spAutoFit/>
      </a:bodyPr>
      <a:lstStyle>
        <a:defPPr algn="ctr">
          <a:defRPr lang="en-US" altLang="zh-CN" sz="14400" dirty="0">
            <a:solidFill>
              <a:schemeClr val="bg1"/>
            </a:solidFill>
            <a:latin typeface="Century Gothic" panose="020B0502020202020204" charset="0"/>
            <a:ea typeface="Meiryo UI" panose="020B0604030504040204" charset="-128"/>
            <a:sym typeface="微软雅黑 Light" panose="020B0502040204020203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0</TotalTime>
  <Words>1337</Words>
  <Application>WPS 演示</Application>
  <PresentationFormat>宽屏</PresentationFormat>
  <Paragraphs>232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2" baseType="lpstr">
      <vt:lpstr>Arial</vt:lpstr>
      <vt:lpstr>宋体</vt:lpstr>
      <vt:lpstr>Wingdings</vt:lpstr>
      <vt:lpstr>Century Gothic</vt:lpstr>
      <vt:lpstr>Meiryo UI</vt:lpstr>
      <vt:lpstr>Yu Gothic UI</vt:lpstr>
      <vt:lpstr>微软雅黑 Light</vt:lpstr>
      <vt:lpstr>微软雅黑</vt:lpstr>
      <vt:lpstr>Arial</vt:lpstr>
      <vt:lpstr>Times New Roman</vt:lpstr>
      <vt:lpstr>Arial Unicode MS</vt:lpstr>
      <vt:lpstr>等线</vt:lpstr>
      <vt:lpstr>Calibri</vt:lpstr>
      <vt:lpstr>包图主题2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免免</dc:creator>
  <cp:lastModifiedBy>Dablv</cp:lastModifiedBy>
  <cp:revision>344</cp:revision>
  <dcterms:created xsi:type="dcterms:W3CDTF">2017-07-22T16:04:00Z</dcterms:created>
  <dcterms:modified xsi:type="dcterms:W3CDTF">2021-03-16T01:40:26Z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2052-11.1.0.10356</vt:lpwstr>
  </property>
  <property fmtid="{D5CDD505-2E9C-101B-9397-08002B2CF9AE}" pid="3" name="KSORubyTemplateID">
    <vt:lpwstr>2</vt:lpwstr>
  </property>
  <property fmtid="{D5CDD505-2E9C-101B-9397-08002B2CF9AE}" pid="4" name="ICV">
    <vt:lpwstr>7A8C1AA38EDF4E7680C99B6D749AF408</vt:lpwstr>
  </property>
</Properties>
</file>