
<file path=[Content_Types].xml><?xml version="1.0" encoding="utf-8"?>
<Types xmlns="http://schemas.openxmlformats.org/package/2006/content-types">
  <Default Extension="jpeg" ContentType="image/jpeg"/>
  <Default Extension="JPG" ContentType="image/.jpg"/>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268" r:id="rId3"/>
    <p:sldId id="290" r:id="rId4"/>
    <p:sldId id="264" r:id="rId6"/>
    <p:sldId id="257" r:id="rId7"/>
    <p:sldId id="275" r:id="rId8"/>
    <p:sldId id="261" r:id="rId9"/>
    <p:sldId id="280" r:id="rId10"/>
    <p:sldId id="300" r:id="rId11"/>
    <p:sldId id="301" r:id="rId12"/>
    <p:sldId id="276" r:id="rId13"/>
    <p:sldId id="271" r:id="rId14"/>
    <p:sldId id="309" r:id="rId15"/>
    <p:sldId id="273" r:id="rId16"/>
    <p:sldId id="258" r:id="rId17"/>
    <p:sldId id="281" r:id="rId18"/>
    <p:sldId id="308" r:id="rId19"/>
    <p:sldId id="283" r:id="rId20"/>
    <p:sldId id="324" r:id="rId21"/>
    <p:sldId id="310" r:id="rId22"/>
    <p:sldId id="311" r:id="rId23"/>
    <p:sldId id="298" r:id="rId24"/>
    <p:sldId id="285" r:id="rId25"/>
    <p:sldId id="286" r:id="rId26"/>
    <p:sldId id="314" r:id="rId27"/>
    <p:sldId id="287" r:id="rId28"/>
    <p:sldId id="320" r:id="rId29"/>
    <p:sldId id="313" r:id="rId30"/>
    <p:sldId id="318" r:id="rId31"/>
    <p:sldId id="319" r:id="rId32"/>
    <p:sldId id="305" r:id="rId33"/>
    <p:sldId id="322" r:id="rId34"/>
    <p:sldId id="321" r:id="rId35"/>
    <p:sldId id="288" r:id="rId36"/>
    <p:sldId id="303" r:id="rId37"/>
    <p:sldId id="293" r:id="rId38"/>
    <p:sldId id="289" r:id="rId39"/>
  </p:sldIdLst>
  <p:sldSz cx="6858000" cy="9906000" type="A4"/>
  <p:notesSz cx="6889750" cy="1002157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787A4"/>
    <a:srgbClr val="EAEFF7"/>
    <a:srgbClr val="D2DEEF"/>
    <a:srgbClr val="4BA5D5"/>
    <a:srgbClr val="A56838"/>
    <a:srgbClr val="A9B5B5"/>
    <a:srgbClr val="447AAC"/>
    <a:srgbClr val="2B5795"/>
    <a:srgbClr val="E3E7EA"/>
    <a:srgbClr val="2757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731" autoAdjust="0"/>
  </p:normalViewPr>
  <p:slideViewPr>
    <p:cSldViewPr snapToGrid="0">
      <p:cViewPr varScale="1">
        <p:scale>
          <a:sx n="107" d="100"/>
          <a:sy n="107" d="100"/>
        </p:scale>
        <p:origin x="407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2" Type="http://schemas.openxmlformats.org/officeDocument/2006/relationships/tableStyles" Target="tableStyles.xml"/><Relationship Id="rId41" Type="http://schemas.openxmlformats.org/officeDocument/2006/relationships/viewProps" Target="viewProps.xml"/><Relationship Id="rId40" Type="http://schemas.openxmlformats.org/officeDocument/2006/relationships/presProps" Target="presProps.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85558" cy="502835"/>
          </a:xfrm>
          <a:prstGeom prst="rect">
            <a:avLst/>
          </a:prstGeom>
        </p:spPr>
        <p:txBody>
          <a:bodyPr vert="horz" lIns="96634" tIns="48317" rIns="96634" bIns="48317" rtlCol="0"/>
          <a:lstStyle>
            <a:lvl1pPr algn="l">
              <a:defRPr sz="1300"/>
            </a:lvl1pPr>
          </a:lstStyle>
          <a:p>
            <a:endParaRPr lang="zh-CN" altLang="en-US"/>
          </a:p>
        </p:txBody>
      </p:sp>
      <p:sp>
        <p:nvSpPr>
          <p:cNvPr id="3" name="日期占位符 2"/>
          <p:cNvSpPr>
            <a:spLocks noGrp="1"/>
          </p:cNvSpPr>
          <p:nvPr>
            <p:ph type="dt" idx="1"/>
          </p:nvPr>
        </p:nvSpPr>
        <p:spPr>
          <a:xfrm>
            <a:off x="3902597" y="0"/>
            <a:ext cx="2985558" cy="502835"/>
          </a:xfrm>
          <a:prstGeom prst="rect">
            <a:avLst/>
          </a:prstGeom>
        </p:spPr>
        <p:txBody>
          <a:bodyPr vert="horz" lIns="96634" tIns="48317" rIns="96634" bIns="48317" rtlCol="0"/>
          <a:lstStyle>
            <a:lvl1pPr algn="r">
              <a:defRPr sz="1300"/>
            </a:lvl1pPr>
          </a:lstStyle>
          <a:p>
            <a:fld id="{3D38878B-B55C-4A16-92E1-89441DF7D2CB}"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2274888" y="1252538"/>
            <a:ext cx="2339975" cy="3382962"/>
          </a:xfrm>
          <a:prstGeom prst="rect">
            <a:avLst/>
          </a:prstGeom>
          <a:noFill/>
          <a:ln w="12700">
            <a:solidFill>
              <a:prstClr val="black"/>
            </a:solidFill>
          </a:ln>
        </p:spPr>
        <p:txBody>
          <a:bodyPr vert="horz" lIns="96634" tIns="48317" rIns="96634" bIns="48317" rtlCol="0" anchor="ctr"/>
          <a:lstStyle/>
          <a:p>
            <a:endParaRPr lang="zh-CN" altLang="en-US"/>
          </a:p>
        </p:txBody>
      </p:sp>
      <p:sp>
        <p:nvSpPr>
          <p:cNvPr id="5" name="备注占位符 4"/>
          <p:cNvSpPr>
            <a:spLocks noGrp="1"/>
          </p:cNvSpPr>
          <p:nvPr>
            <p:ph type="body" sz="quarter" idx="3"/>
          </p:nvPr>
        </p:nvSpPr>
        <p:spPr>
          <a:xfrm>
            <a:off x="688975" y="4823034"/>
            <a:ext cx="5511800" cy="3946118"/>
          </a:xfrm>
          <a:prstGeom prst="rect">
            <a:avLst/>
          </a:prstGeom>
        </p:spPr>
        <p:txBody>
          <a:bodyPr vert="horz" lIns="96634" tIns="48317" rIns="96634" bIns="48317"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9519055"/>
            <a:ext cx="2985558" cy="502834"/>
          </a:xfrm>
          <a:prstGeom prst="rect">
            <a:avLst/>
          </a:prstGeom>
        </p:spPr>
        <p:txBody>
          <a:bodyPr vert="horz" lIns="96634" tIns="48317" rIns="96634" bIns="48317" rtlCol="0" anchor="b"/>
          <a:lstStyle>
            <a:lvl1pPr algn="l">
              <a:defRPr sz="1300"/>
            </a:lvl1pPr>
          </a:lstStyle>
          <a:p>
            <a:endParaRPr lang="zh-CN" altLang="en-US"/>
          </a:p>
        </p:txBody>
      </p:sp>
      <p:sp>
        <p:nvSpPr>
          <p:cNvPr id="7" name="灯片编号占位符 6"/>
          <p:cNvSpPr>
            <a:spLocks noGrp="1"/>
          </p:cNvSpPr>
          <p:nvPr>
            <p:ph type="sldNum" sz="quarter" idx="5"/>
          </p:nvPr>
        </p:nvSpPr>
        <p:spPr>
          <a:xfrm>
            <a:off x="3902597" y="9519055"/>
            <a:ext cx="2985558" cy="502834"/>
          </a:xfrm>
          <a:prstGeom prst="rect">
            <a:avLst/>
          </a:prstGeom>
        </p:spPr>
        <p:txBody>
          <a:bodyPr vert="horz" lIns="96634" tIns="48317" rIns="96634" bIns="48317" rtlCol="0" anchor="b"/>
          <a:lstStyle>
            <a:lvl1pPr algn="r">
              <a:defRPr sz="1300"/>
            </a:lvl1pPr>
          </a:lstStyle>
          <a:p>
            <a:fld id="{C1BABF61-0C20-4506-9ADD-92CA32AE2029}"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1BABF61-0C20-4506-9ADD-92CA32AE2029}"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1BABF61-0C20-4506-9ADD-92CA32AE2029}"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57250" y="1621191"/>
            <a:ext cx="5143500" cy="3448756"/>
          </a:xfrm>
        </p:spPr>
        <p:txBody>
          <a:bodyPr anchor="b"/>
          <a:lstStyle>
            <a:lvl1pPr algn="ctr">
              <a:defRPr sz="3375"/>
            </a:lvl1pPr>
          </a:lstStyle>
          <a:p>
            <a:r>
              <a:rPr lang="zh-CN" altLang="en-US"/>
              <a:t>单击此处编辑母版标题样式</a:t>
            </a:r>
            <a:endParaRPr lang="zh-CN" altLang="en-US"/>
          </a:p>
        </p:txBody>
      </p:sp>
      <p:sp>
        <p:nvSpPr>
          <p:cNvPr id="3" name="副标题 2"/>
          <p:cNvSpPr>
            <a:spLocks noGrp="1"/>
          </p:cNvSpPr>
          <p:nvPr>
            <p:ph type="subTitle" idx="1"/>
          </p:nvPr>
        </p:nvSpPr>
        <p:spPr>
          <a:xfrm>
            <a:off x="857250" y="5202944"/>
            <a:ext cx="5143500" cy="2391656"/>
          </a:xfrm>
        </p:spPr>
        <p:txBody>
          <a:bodyPr/>
          <a:lstStyle>
            <a:lvl1pPr marL="0" indent="0" algn="ctr">
              <a:buNone/>
              <a:defRPr sz="1350"/>
            </a:lvl1pPr>
            <a:lvl2pPr marL="257175" indent="0" algn="ctr">
              <a:buNone/>
              <a:defRPr sz="1125"/>
            </a:lvl2pPr>
            <a:lvl3pPr marL="514350" indent="0" algn="ctr">
              <a:buNone/>
              <a:defRPr sz="1015"/>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BCBE34B1-2A1A-488E-BC2B-FE3EAA4374F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2C65FD6-01D0-4980-AB84-1B6DF799F6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BCBE34B1-2A1A-488E-BC2B-FE3EAA4374F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2C65FD6-01D0-4980-AB84-1B6DF799F6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4907756" y="527403"/>
            <a:ext cx="1478756" cy="8394877"/>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71487" y="527403"/>
            <a:ext cx="4350544" cy="8394877"/>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BCBE34B1-2A1A-488E-BC2B-FE3EAA4374F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2C65FD6-01D0-4980-AB84-1B6DF799F6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BCBE34B1-2A1A-488E-BC2B-FE3EAA4374F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2C65FD6-01D0-4980-AB84-1B6DF799F6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467916" y="2469622"/>
            <a:ext cx="5915025" cy="4120620"/>
          </a:xfrm>
        </p:spPr>
        <p:txBody>
          <a:bodyPr anchor="b"/>
          <a:lstStyle>
            <a:lvl1pPr>
              <a:defRPr sz="3375"/>
            </a:lvl1pPr>
          </a:lstStyle>
          <a:p>
            <a:r>
              <a:rPr lang="zh-CN" altLang="en-US"/>
              <a:t>单击此处编辑母版标题样式</a:t>
            </a:r>
            <a:endParaRPr lang="zh-CN" altLang="en-US"/>
          </a:p>
        </p:txBody>
      </p:sp>
      <p:sp>
        <p:nvSpPr>
          <p:cNvPr id="3" name="文本占位符 2"/>
          <p:cNvSpPr>
            <a:spLocks noGrp="1"/>
          </p:cNvSpPr>
          <p:nvPr>
            <p:ph type="body" idx="1"/>
          </p:nvPr>
        </p:nvSpPr>
        <p:spPr>
          <a:xfrm>
            <a:off x="467916" y="6629225"/>
            <a:ext cx="5915025" cy="2166937"/>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5">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BCBE34B1-2A1A-488E-BC2B-FE3EAA4374F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2C65FD6-01D0-4980-AB84-1B6DF799F6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471488" y="2637014"/>
            <a:ext cx="2914650" cy="6285266"/>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3471863" y="2637014"/>
            <a:ext cx="2914650" cy="6285266"/>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BCBE34B1-2A1A-488E-BC2B-FE3EAA4374F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2C65FD6-01D0-4980-AB84-1B6DF799F6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72381" y="527404"/>
            <a:ext cx="5915025" cy="1914702"/>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472381" y="2428347"/>
            <a:ext cx="2901255" cy="1190095"/>
          </a:xfrm>
        </p:spPr>
        <p:txBody>
          <a:bodyPr anchor="b"/>
          <a:lstStyle>
            <a:lvl1pPr marL="0" indent="0">
              <a:buNone/>
              <a:defRPr sz="1350" b="1"/>
            </a:lvl1pPr>
            <a:lvl2pPr marL="257175" indent="0">
              <a:buNone/>
              <a:defRPr sz="1125" b="1"/>
            </a:lvl2pPr>
            <a:lvl3pPr marL="514350" indent="0">
              <a:buNone/>
              <a:defRPr sz="1015"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472381" y="3618442"/>
            <a:ext cx="2901255" cy="5322183"/>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3471863" y="2428347"/>
            <a:ext cx="2915543" cy="1190095"/>
          </a:xfrm>
        </p:spPr>
        <p:txBody>
          <a:bodyPr anchor="b"/>
          <a:lstStyle>
            <a:lvl1pPr marL="0" indent="0">
              <a:buNone/>
              <a:defRPr sz="1350" b="1"/>
            </a:lvl1pPr>
            <a:lvl2pPr marL="257175" indent="0">
              <a:buNone/>
              <a:defRPr sz="1125" b="1"/>
            </a:lvl2pPr>
            <a:lvl3pPr marL="514350" indent="0">
              <a:buNone/>
              <a:defRPr sz="1015"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3471863" y="3618442"/>
            <a:ext cx="2915543" cy="5322183"/>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BCBE34B1-2A1A-488E-BC2B-FE3EAA4374F1}"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2C65FD6-01D0-4980-AB84-1B6DF799F6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BCBE34B1-2A1A-488E-BC2B-FE3EAA4374F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2C65FD6-01D0-4980-AB84-1B6DF799F6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CBE34B1-2A1A-488E-BC2B-FE3EAA4374F1}"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2C65FD6-01D0-4980-AB84-1B6DF799F6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72381" y="660400"/>
            <a:ext cx="2211883" cy="2311400"/>
          </a:xfrm>
        </p:spPr>
        <p:txBody>
          <a:bodyPr anchor="b"/>
          <a:lstStyle>
            <a:lvl1pPr>
              <a:defRPr sz="1800"/>
            </a:lvl1pPr>
          </a:lstStyle>
          <a:p>
            <a:r>
              <a:rPr lang="zh-CN" altLang="en-US"/>
              <a:t>单击此处编辑母版标题样式</a:t>
            </a:r>
            <a:endParaRPr lang="zh-CN" altLang="en-US"/>
          </a:p>
        </p:txBody>
      </p:sp>
      <p:sp>
        <p:nvSpPr>
          <p:cNvPr id="3" name="内容占位符 2"/>
          <p:cNvSpPr>
            <a:spLocks noGrp="1"/>
          </p:cNvSpPr>
          <p:nvPr>
            <p:ph idx="1"/>
          </p:nvPr>
        </p:nvSpPr>
        <p:spPr>
          <a:xfrm>
            <a:off x="2915543" y="1426281"/>
            <a:ext cx="3471863" cy="7039681"/>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472381" y="2971800"/>
            <a:ext cx="2211883" cy="5505627"/>
          </a:xfrm>
        </p:spPr>
        <p:txBody>
          <a:bodyPr/>
          <a:lstStyle>
            <a:lvl1pPr marL="0" indent="0">
              <a:buNone/>
              <a:defRPr sz="900"/>
            </a:lvl1pPr>
            <a:lvl2pPr marL="257175" indent="0">
              <a:buNone/>
              <a:defRPr sz="790"/>
            </a:lvl2pPr>
            <a:lvl3pPr marL="514350" indent="0">
              <a:buNone/>
              <a:defRPr sz="675"/>
            </a:lvl3pPr>
            <a:lvl4pPr marL="771525" indent="0">
              <a:buNone/>
              <a:defRPr sz="565"/>
            </a:lvl4pPr>
            <a:lvl5pPr marL="1028700" indent="0">
              <a:buNone/>
              <a:defRPr sz="565"/>
            </a:lvl5pPr>
            <a:lvl6pPr marL="1285875" indent="0">
              <a:buNone/>
              <a:defRPr sz="565"/>
            </a:lvl6pPr>
            <a:lvl7pPr marL="1543050" indent="0">
              <a:buNone/>
              <a:defRPr sz="565"/>
            </a:lvl7pPr>
            <a:lvl8pPr marL="1800225" indent="0">
              <a:buNone/>
              <a:defRPr sz="565"/>
            </a:lvl8pPr>
            <a:lvl9pPr marL="2057400" indent="0">
              <a:buNone/>
              <a:defRPr sz="565"/>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BCBE34B1-2A1A-488E-BC2B-FE3EAA4374F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2C65FD6-01D0-4980-AB84-1B6DF799F6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472381" y="660400"/>
            <a:ext cx="2211883" cy="2311400"/>
          </a:xfrm>
        </p:spPr>
        <p:txBody>
          <a:bodyPr anchor="b"/>
          <a:lstStyle>
            <a:lvl1pPr>
              <a:defRPr sz="18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2915543" y="1426281"/>
            <a:ext cx="3471863" cy="7039681"/>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zh-CN" altLang="en-US"/>
          </a:p>
        </p:txBody>
      </p:sp>
      <p:sp>
        <p:nvSpPr>
          <p:cNvPr id="4" name="文本占位符 3"/>
          <p:cNvSpPr>
            <a:spLocks noGrp="1"/>
          </p:cNvSpPr>
          <p:nvPr>
            <p:ph type="body" sz="half" idx="2"/>
          </p:nvPr>
        </p:nvSpPr>
        <p:spPr>
          <a:xfrm>
            <a:off x="472381" y="2971800"/>
            <a:ext cx="2211883" cy="5505627"/>
          </a:xfrm>
        </p:spPr>
        <p:txBody>
          <a:bodyPr/>
          <a:lstStyle>
            <a:lvl1pPr marL="0" indent="0">
              <a:buNone/>
              <a:defRPr sz="900"/>
            </a:lvl1pPr>
            <a:lvl2pPr marL="257175" indent="0">
              <a:buNone/>
              <a:defRPr sz="790"/>
            </a:lvl2pPr>
            <a:lvl3pPr marL="514350" indent="0">
              <a:buNone/>
              <a:defRPr sz="675"/>
            </a:lvl3pPr>
            <a:lvl4pPr marL="771525" indent="0">
              <a:buNone/>
              <a:defRPr sz="565"/>
            </a:lvl4pPr>
            <a:lvl5pPr marL="1028700" indent="0">
              <a:buNone/>
              <a:defRPr sz="565"/>
            </a:lvl5pPr>
            <a:lvl6pPr marL="1285875" indent="0">
              <a:buNone/>
              <a:defRPr sz="565"/>
            </a:lvl6pPr>
            <a:lvl7pPr marL="1543050" indent="0">
              <a:buNone/>
              <a:defRPr sz="565"/>
            </a:lvl7pPr>
            <a:lvl8pPr marL="1800225" indent="0">
              <a:buNone/>
              <a:defRPr sz="565"/>
            </a:lvl8pPr>
            <a:lvl9pPr marL="2057400" indent="0">
              <a:buNone/>
              <a:defRPr sz="565"/>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BCBE34B1-2A1A-488E-BC2B-FE3EAA4374F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2C65FD6-01D0-4980-AB84-1B6DF799F6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71488" y="527404"/>
            <a:ext cx="5915025" cy="1914702"/>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471488" y="9181395"/>
            <a:ext cx="1543050" cy="527403"/>
          </a:xfrm>
          <a:prstGeom prst="rect">
            <a:avLst/>
          </a:prstGeom>
        </p:spPr>
        <p:txBody>
          <a:bodyPr vert="horz" lIns="91440" tIns="45720" rIns="91440" bIns="45720" rtlCol="0" anchor="ctr"/>
          <a:lstStyle>
            <a:lvl1pPr algn="l">
              <a:defRPr sz="675">
                <a:solidFill>
                  <a:schemeClr val="tx1">
                    <a:tint val="75000"/>
                  </a:schemeClr>
                </a:solidFill>
              </a:defRPr>
            </a:lvl1pPr>
          </a:lstStyle>
          <a:p>
            <a:fld id="{BCBE34B1-2A1A-488E-BC2B-FE3EAA4374F1}" type="datetimeFigureOut">
              <a:rPr lang="zh-CN" altLang="en-US" smtClean="0"/>
            </a:fld>
            <a:endParaRPr lang="zh-CN" altLang="en-US"/>
          </a:p>
        </p:txBody>
      </p:sp>
      <p:sp>
        <p:nvSpPr>
          <p:cNvPr id="5" name="页脚占位符 4"/>
          <p:cNvSpPr>
            <a:spLocks noGrp="1"/>
          </p:cNvSpPr>
          <p:nvPr>
            <p:ph type="ftr" sz="quarter" idx="3"/>
          </p:nvPr>
        </p:nvSpPr>
        <p:spPr>
          <a:xfrm>
            <a:off x="2271713" y="9181395"/>
            <a:ext cx="2314575" cy="527403"/>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4843463" y="9181395"/>
            <a:ext cx="1543050" cy="527403"/>
          </a:xfrm>
          <a:prstGeom prst="rect">
            <a:avLst/>
          </a:prstGeom>
        </p:spPr>
        <p:txBody>
          <a:bodyPr vert="horz" lIns="91440" tIns="45720" rIns="91440" bIns="45720" rtlCol="0" anchor="ctr"/>
          <a:lstStyle>
            <a:lvl1pPr algn="r">
              <a:defRPr sz="675">
                <a:solidFill>
                  <a:schemeClr val="tx1">
                    <a:tint val="75000"/>
                  </a:schemeClr>
                </a:solidFill>
              </a:defRPr>
            </a:lvl1pPr>
          </a:lstStyle>
          <a:p>
            <a:fld id="{72C65FD6-01D0-4980-AB84-1B6DF799F6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905" indent="-128905" algn="l" defTabSz="514350" rtl="0" eaLnBrk="1" latinLnBrk="0" hangingPunct="1">
        <a:lnSpc>
          <a:spcPct val="90000"/>
        </a:lnSpc>
        <a:spcBef>
          <a:spcPts val="565"/>
        </a:spcBef>
        <a:buFont typeface="Arial" panose="020B0604020202020204" pitchFamily="34" charset="0"/>
        <a:buChar char="•"/>
        <a:defRPr sz="1575" kern="1200">
          <a:solidFill>
            <a:schemeClr val="tx1"/>
          </a:solidFill>
          <a:latin typeface="+mn-lt"/>
          <a:ea typeface="+mn-ea"/>
          <a:cs typeface="+mn-cs"/>
        </a:defRPr>
      </a:lvl1pPr>
      <a:lvl2pPr marL="386080" indent="-128905" algn="l" defTabSz="514350" rtl="0" eaLnBrk="1" latinLnBrk="0" hangingPunct="1">
        <a:lnSpc>
          <a:spcPct val="90000"/>
        </a:lnSpc>
        <a:spcBef>
          <a:spcPts val="280"/>
        </a:spcBef>
        <a:buFont typeface="Arial" panose="020B0604020202020204" pitchFamily="34" charset="0"/>
        <a:buChar char="•"/>
        <a:defRPr sz="1350" kern="1200">
          <a:solidFill>
            <a:schemeClr val="tx1"/>
          </a:solidFill>
          <a:latin typeface="+mn-lt"/>
          <a:ea typeface="+mn-ea"/>
          <a:cs typeface="+mn-cs"/>
        </a:defRPr>
      </a:lvl2pPr>
      <a:lvl3pPr marL="643255" indent="-128905" algn="l" defTabSz="514350" rtl="0" eaLnBrk="1" latinLnBrk="0" hangingPunct="1">
        <a:lnSpc>
          <a:spcPct val="90000"/>
        </a:lnSpc>
        <a:spcBef>
          <a:spcPts val="280"/>
        </a:spcBef>
        <a:buFont typeface="Arial" panose="020B0604020202020204" pitchFamily="34" charset="0"/>
        <a:buChar char="•"/>
        <a:defRPr sz="1125" kern="1200">
          <a:solidFill>
            <a:schemeClr val="tx1"/>
          </a:solidFill>
          <a:latin typeface="+mn-lt"/>
          <a:ea typeface="+mn-ea"/>
          <a:cs typeface="+mn-cs"/>
        </a:defRPr>
      </a:lvl3pPr>
      <a:lvl4pPr marL="900430" indent="-128905"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4pPr>
      <a:lvl5pPr marL="1157605" indent="-128905"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5pPr>
      <a:lvl6pPr marL="1414780" indent="-128905"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905"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905"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905"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p:bodyStyle>
    <p:otherStyle>
      <a:defPPr>
        <a:defRPr lang="zh-CN"/>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9" Type="http://schemas.openxmlformats.org/officeDocument/2006/relationships/tags" Target="../tags/tag7.xml"/><Relationship Id="rId8" Type="http://schemas.openxmlformats.org/officeDocument/2006/relationships/image" Target="../media/image12.jpeg"/><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image" Target="../media/image11.png"/><Relationship Id="rId3" Type="http://schemas.openxmlformats.org/officeDocument/2006/relationships/tags" Target="../tags/tag3.xml"/><Relationship Id="rId2" Type="http://schemas.openxmlformats.org/officeDocument/2006/relationships/tags" Target="../tags/tag2.xml"/><Relationship Id="rId13" Type="http://schemas.openxmlformats.org/officeDocument/2006/relationships/slideLayout" Target="../slideLayouts/slideLayout2.xml"/><Relationship Id="rId12" Type="http://schemas.openxmlformats.org/officeDocument/2006/relationships/image" Target="../media/image13.png"/><Relationship Id="rId11" Type="http://schemas.openxmlformats.org/officeDocument/2006/relationships/tags" Target="../tags/tag9.xml"/><Relationship Id="rId10" Type="http://schemas.openxmlformats.org/officeDocument/2006/relationships/tags" Target="../tags/tag8.xml"/><Relationship Id="rId1" Type="http://schemas.openxmlformats.org/officeDocument/2006/relationships/tags" Target="../tags/tag1.xml"/></Relationships>
</file>

<file path=ppt/slides/_rels/slide13.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16.png"/><Relationship Id="rId7" Type="http://schemas.openxmlformats.org/officeDocument/2006/relationships/tags" Target="../tags/tag14.xml"/><Relationship Id="rId6" Type="http://schemas.openxmlformats.org/officeDocument/2006/relationships/tags" Target="../tags/tag13.xml"/><Relationship Id="rId5" Type="http://schemas.openxmlformats.org/officeDocument/2006/relationships/image" Target="../media/image15.png"/><Relationship Id="rId4" Type="http://schemas.openxmlformats.org/officeDocument/2006/relationships/tags" Target="../tags/tag12.xml"/><Relationship Id="rId3" Type="http://schemas.openxmlformats.org/officeDocument/2006/relationships/tags" Target="../tags/tag11.xml"/><Relationship Id="rId2" Type="http://schemas.openxmlformats.org/officeDocument/2006/relationships/image" Target="../media/image14.png"/><Relationship Id="rId1" Type="http://schemas.openxmlformats.org/officeDocument/2006/relationships/tags" Target="../tags/tag10.xml"/></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image" Target="../media/image17.jpeg"/></Relationships>
</file>

<file path=ppt/slides/_rels/slide15.xml.rels><?xml version="1.0" encoding="UTF-8" standalone="yes"?>
<Relationships xmlns="http://schemas.openxmlformats.org/package/2006/relationships"><Relationship Id="rId9" Type="http://schemas.openxmlformats.org/officeDocument/2006/relationships/tags" Target="../tags/tag22.xml"/><Relationship Id="rId8" Type="http://schemas.openxmlformats.org/officeDocument/2006/relationships/image" Target="../media/image22.jpeg"/><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image" Target="../media/image21.jpeg"/><Relationship Id="rId3" Type="http://schemas.openxmlformats.org/officeDocument/2006/relationships/image" Target="../media/image20.jpeg"/><Relationship Id="rId2" Type="http://schemas.openxmlformats.org/officeDocument/2006/relationships/tags" Target="../tags/tag18.xml"/><Relationship Id="rId10" Type="http://schemas.openxmlformats.org/officeDocument/2006/relationships/slideLayout" Target="../slideLayouts/slideLayout2.xml"/><Relationship Id="rId1" Type="http://schemas.openxmlformats.org/officeDocument/2006/relationships/tags" Target="../tags/tag17.xml"/></Relationships>
</file>

<file path=ppt/slides/_rels/slide16.xml.rels><?xml version="1.0" encoding="UTF-8" standalone="yes"?>
<Relationships xmlns="http://schemas.openxmlformats.org/package/2006/relationships"><Relationship Id="rId9" Type="http://schemas.openxmlformats.org/officeDocument/2006/relationships/image" Target="../media/image25.jpeg"/><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image" Target="../media/image24.jpeg"/><Relationship Id="rId4" Type="http://schemas.openxmlformats.org/officeDocument/2006/relationships/tags" Target="../tags/tag25.xml"/><Relationship Id="rId3" Type="http://schemas.openxmlformats.org/officeDocument/2006/relationships/image" Target="../media/image23.png"/><Relationship Id="rId2" Type="http://schemas.openxmlformats.org/officeDocument/2006/relationships/tags" Target="../tags/tag24.xml"/><Relationship Id="rId12" Type="http://schemas.openxmlformats.org/officeDocument/2006/relationships/slideLayout" Target="../slideLayouts/slideLayout2.xml"/><Relationship Id="rId11" Type="http://schemas.openxmlformats.org/officeDocument/2006/relationships/tags" Target="../tags/tag30.xml"/><Relationship Id="rId10" Type="http://schemas.openxmlformats.org/officeDocument/2006/relationships/tags" Target="../tags/tag29.xml"/><Relationship Id="rId1" Type="http://schemas.openxmlformats.org/officeDocument/2006/relationships/tags" Target="../tags/tag23.xml"/></Relationships>
</file>

<file path=ppt/slides/_rels/slide17.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28.png"/><Relationship Id="rId7" Type="http://schemas.openxmlformats.org/officeDocument/2006/relationships/tags" Target="../tags/tag35.xml"/><Relationship Id="rId6" Type="http://schemas.openxmlformats.org/officeDocument/2006/relationships/tags" Target="../tags/tag34.xml"/><Relationship Id="rId5" Type="http://schemas.openxmlformats.org/officeDocument/2006/relationships/image" Target="../media/image27.png"/><Relationship Id="rId4" Type="http://schemas.openxmlformats.org/officeDocument/2006/relationships/tags" Target="../tags/tag33.xml"/><Relationship Id="rId3" Type="http://schemas.openxmlformats.org/officeDocument/2006/relationships/tags" Target="../tags/tag32.xml"/><Relationship Id="rId2" Type="http://schemas.openxmlformats.org/officeDocument/2006/relationships/image" Target="../media/image26.jpeg"/><Relationship Id="rId1" Type="http://schemas.openxmlformats.org/officeDocument/2006/relationships/tags" Target="../tags/tag31.xml"/></Relationships>
</file>

<file path=ppt/slides/_rels/slide18.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40.xml"/><Relationship Id="rId7" Type="http://schemas.openxmlformats.org/officeDocument/2006/relationships/image" Target="../media/image31.png"/><Relationship Id="rId6" Type="http://schemas.openxmlformats.org/officeDocument/2006/relationships/image" Target="../media/image30.png"/><Relationship Id="rId5" Type="http://schemas.openxmlformats.org/officeDocument/2006/relationships/tags" Target="../tags/tag39.xml"/><Relationship Id="rId4" Type="http://schemas.openxmlformats.org/officeDocument/2006/relationships/tags" Target="../tags/tag38.xml"/><Relationship Id="rId3" Type="http://schemas.openxmlformats.org/officeDocument/2006/relationships/image" Target="../media/image29.png"/><Relationship Id="rId2" Type="http://schemas.openxmlformats.org/officeDocument/2006/relationships/tags" Target="../tags/tag37.xml"/><Relationship Id="rId1" Type="http://schemas.openxmlformats.org/officeDocument/2006/relationships/tags" Target="../tags/tag36.xml"/></Relationships>
</file>

<file path=ppt/slides/_rels/slide19.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44.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tags" Target="../tags/tag43.xml"/><Relationship Id="rId3" Type="http://schemas.openxmlformats.org/officeDocument/2006/relationships/image" Target="../media/image32.png"/><Relationship Id="rId2" Type="http://schemas.openxmlformats.org/officeDocument/2006/relationships/tags" Target="../tags/tag42.xml"/><Relationship Id="rId1" Type="http://schemas.openxmlformats.org/officeDocument/2006/relationships/tags" Target="../tags/tag4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5.xml"/><Relationship Id="rId1" Type="http://schemas.openxmlformats.org/officeDocument/2006/relationships/image" Target="../media/image3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7.png"/><Relationship Id="rId2" Type="http://schemas.openxmlformats.org/officeDocument/2006/relationships/image" Target="../media/image37.png"/><Relationship Id="rId1" Type="http://schemas.openxmlformats.org/officeDocument/2006/relationships/image" Target="../media/image3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8.emf"/></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9.jpe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0.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hyperlink" Target="mailto:leizhou@swust.edu.cn"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0.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等腰三角形 25"/>
          <p:cNvSpPr/>
          <p:nvPr/>
        </p:nvSpPr>
        <p:spPr>
          <a:xfrm>
            <a:off x="1593532" y="4851684"/>
            <a:ext cx="5264468" cy="1624394"/>
          </a:xfrm>
          <a:custGeom>
            <a:avLst/>
            <a:gdLst>
              <a:gd name="csX0" fmla="*/ 0 w 1889760"/>
              <a:gd name="csY0" fmla="*/ 1743456 h 1743456"/>
              <a:gd name="csX1" fmla="*/ 944880 w 1889760"/>
              <a:gd name="csY1" fmla="*/ 0 h 1743456"/>
              <a:gd name="csX2" fmla="*/ 1889760 w 1889760"/>
              <a:gd name="csY2" fmla="*/ 1743456 h 1743456"/>
              <a:gd name="csX3" fmla="*/ 0 w 1889760"/>
              <a:gd name="csY3" fmla="*/ 1743456 h 1743456"/>
              <a:gd name="csX0-1" fmla="*/ 0 w 5261610"/>
              <a:gd name="csY0-2" fmla="*/ 295656 h 1743456"/>
              <a:gd name="csX1-3" fmla="*/ 4316730 w 5261610"/>
              <a:gd name="csY1-4" fmla="*/ 0 h 1743456"/>
              <a:gd name="csX2-5" fmla="*/ 5261610 w 5261610"/>
              <a:gd name="csY2-6" fmla="*/ 1743456 h 1743456"/>
              <a:gd name="csX3-7" fmla="*/ 0 w 5261610"/>
              <a:gd name="csY3-8" fmla="*/ 295656 h 1743456"/>
              <a:gd name="csX0-9" fmla="*/ 0 w 5261610"/>
              <a:gd name="csY0-10" fmla="*/ 295656 h 1743456"/>
              <a:gd name="csX1-11" fmla="*/ 4316730 w 5261610"/>
              <a:gd name="csY1-12" fmla="*/ 0 h 1743456"/>
              <a:gd name="csX2-13" fmla="*/ 5261610 w 5261610"/>
              <a:gd name="csY2-14" fmla="*/ 1743456 h 1743456"/>
              <a:gd name="csX3-15" fmla="*/ 0 w 5261610"/>
              <a:gd name="csY3-16" fmla="*/ 295656 h 1743456"/>
              <a:gd name="csX0-17" fmla="*/ 0 w 5261610"/>
              <a:gd name="csY0-18" fmla="*/ 295656 h 1743456"/>
              <a:gd name="csX1-19" fmla="*/ 4316730 w 5261610"/>
              <a:gd name="csY1-20" fmla="*/ 0 h 1743456"/>
              <a:gd name="csX2-21" fmla="*/ 5261610 w 5261610"/>
              <a:gd name="csY2-22" fmla="*/ 1743456 h 1743456"/>
              <a:gd name="csX3-23" fmla="*/ 0 w 5261610"/>
              <a:gd name="csY3-24" fmla="*/ 295656 h 1743456"/>
              <a:gd name="csX0-25" fmla="*/ 0 w 5264467"/>
              <a:gd name="csY0-26" fmla="*/ 176594 h 1624394"/>
              <a:gd name="csX1-27" fmla="*/ 5264467 w 5264467"/>
              <a:gd name="csY1-28" fmla="*/ 0 h 1624394"/>
              <a:gd name="csX2-29" fmla="*/ 5261610 w 5264467"/>
              <a:gd name="csY2-30" fmla="*/ 1624394 h 1624394"/>
              <a:gd name="csX3-31" fmla="*/ 0 w 5264467"/>
              <a:gd name="csY3-32" fmla="*/ 176594 h 1624394"/>
              <a:gd name="csX0-33" fmla="*/ 48264 w 5312731"/>
              <a:gd name="csY0-34" fmla="*/ 176594 h 1644005"/>
              <a:gd name="csX1-35" fmla="*/ 5312731 w 5312731"/>
              <a:gd name="csY1-36" fmla="*/ 0 h 1644005"/>
              <a:gd name="csX2-37" fmla="*/ 5309874 w 5312731"/>
              <a:gd name="csY2-38" fmla="*/ 1624394 h 1644005"/>
              <a:gd name="csX3-39" fmla="*/ 2843851 w 5312731"/>
              <a:gd name="csY3-40" fmla="*/ 854172 h 1644005"/>
              <a:gd name="csX4" fmla="*/ 48264 w 5312731"/>
              <a:gd name="csY4" fmla="*/ 176594 h 1644005"/>
              <a:gd name="csX0-41" fmla="*/ 48264 w 5312731"/>
              <a:gd name="csY0-42" fmla="*/ 176594 h 1644303"/>
              <a:gd name="csX1-43" fmla="*/ 5312731 w 5312731"/>
              <a:gd name="csY1-44" fmla="*/ 0 h 1644303"/>
              <a:gd name="csX2-45" fmla="*/ 5309874 w 5312731"/>
              <a:gd name="csY2-46" fmla="*/ 1624394 h 1644303"/>
              <a:gd name="csX3-47" fmla="*/ 2843851 w 5312731"/>
              <a:gd name="csY3-48" fmla="*/ 854172 h 1644303"/>
              <a:gd name="csX4-49" fmla="*/ 48264 w 5312731"/>
              <a:gd name="csY4-50" fmla="*/ 176594 h 1644303"/>
              <a:gd name="csX0-51" fmla="*/ 48264 w 5312731"/>
              <a:gd name="csY0-52" fmla="*/ 176594 h 1624394"/>
              <a:gd name="csX1-53" fmla="*/ 5312731 w 5312731"/>
              <a:gd name="csY1-54" fmla="*/ 0 h 1624394"/>
              <a:gd name="csX2-55" fmla="*/ 5309874 w 5312731"/>
              <a:gd name="csY2-56" fmla="*/ 1624394 h 1624394"/>
              <a:gd name="csX3-57" fmla="*/ 2843851 w 5312731"/>
              <a:gd name="csY3-58" fmla="*/ 854172 h 1624394"/>
              <a:gd name="csX4-59" fmla="*/ 48264 w 5312731"/>
              <a:gd name="csY4-60" fmla="*/ 176594 h 1624394"/>
              <a:gd name="csX0-61" fmla="*/ 0 w 5264467"/>
              <a:gd name="csY0-62" fmla="*/ 176594 h 1624394"/>
              <a:gd name="csX1-63" fmla="*/ 5264467 w 5264467"/>
              <a:gd name="csY1-64" fmla="*/ 0 h 1624394"/>
              <a:gd name="csX2-65" fmla="*/ 5261610 w 5264467"/>
              <a:gd name="csY2-66" fmla="*/ 1624394 h 1624394"/>
              <a:gd name="csX3-67" fmla="*/ 2795587 w 5264467"/>
              <a:gd name="csY3-68" fmla="*/ 854172 h 1624394"/>
              <a:gd name="csX4-69" fmla="*/ 0 w 5264467"/>
              <a:gd name="csY4-70" fmla="*/ 176594 h 1624394"/>
              <a:gd name="csX0-71" fmla="*/ 0 w 5264467"/>
              <a:gd name="csY0-72" fmla="*/ 176594 h 1624394"/>
              <a:gd name="csX1-73" fmla="*/ 5264467 w 5264467"/>
              <a:gd name="csY1-74" fmla="*/ 0 h 1624394"/>
              <a:gd name="csX2-75" fmla="*/ 5261610 w 5264467"/>
              <a:gd name="csY2-76" fmla="*/ 1624394 h 1624394"/>
              <a:gd name="csX3-77" fmla="*/ 2698051 w 5264467"/>
              <a:gd name="csY3-78" fmla="*/ 732252 h 1624394"/>
              <a:gd name="csX4-79" fmla="*/ 0 w 5264467"/>
              <a:gd name="csY4-80" fmla="*/ 176594 h 1624394"/>
              <a:gd name="csX0-81" fmla="*/ 0 w 5264467"/>
              <a:gd name="csY0-82" fmla="*/ 176594 h 1624394"/>
              <a:gd name="csX1-83" fmla="*/ 5264467 w 5264467"/>
              <a:gd name="csY1-84" fmla="*/ 0 h 1624394"/>
              <a:gd name="csX2-85" fmla="*/ 5261610 w 5264467"/>
              <a:gd name="csY2-86" fmla="*/ 1624394 h 1624394"/>
              <a:gd name="csX3-87" fmla="*/ 2698051 w 5264467"/>
              <a:gd name="csY3-88" fmla="*/ 732252 h 1624394"/>
              <a:gd name="csX4-89" fmla="*/ 0 w 5264467"/>
              <a:gd name="csY4-90" fmla="*/ 176594 h 1624394"/>
              <a:gd name="csX0-91" fmla="*/ 0 w 5264467"/>
              <a:gd name="csY0-92" fmla="*/ 176594 h 1624394"/>
              <a:gd name="csX1-93" fmla="*/ 5264467 w 5264467"/>
              <a:gd name="csY1-94" fmla="*/ 0 h 1624394"/>
              <a:gd name="csX2-95" fmla="*/ 5261610 w 5264467"/>
              <a:gd name="csY2-96" fmla="*/ 1624394 h 1624394"/>
              <a:gd name="csX3-97" fmla="*/ 2698051 w 5264467"/>
              <a:gd name="csY3-98" fmla="*/ 732252 h 1624394"/>
              <a:gd name="csX4-99" fmla="*/ 0 w 5264467"/>
              <a:gd name="csY4-100" fmla="*/ 176594 h 1624394"/>
              <a:gd name="csX0-101" fmla="*/ 0 w 5264467"/>
              <a:gd name="csY0-102" fmla="*/ 176594 h 1624394"/>
              <a:gd name="csX1-103" fmla="*/ 5264467 w 5264467"/>
              <a:gd name="csY1-104" fmla="*/ 0 h 1624394"/>
              <a:gd name="csX2-105" fmla="*/ 5261610 w 5264467"/>
              <a:gd name="csY2-106" fmla="*/ 1624394 h 1624394"/>
              <a:gd name="csX3-107" fmla="*/ 2698051 w 5264467"/>
              <a:gd name="csY3-108" fmla="*/ 732252 h 1624394"/>
              <a:gd name="csX4-109" fmla="*/ 0 w 5264467"/>
              <a:gd name="csY4-110" fmla="*/ 176594 h 1624394"/>
              <a:gd name="csX0-111" fmla="*/ 0 w 5264467"/>
              <a:gd name="csY0-112" fmla="*/ 176594 h 1624394"/>
              <a:gd name="csX1-113" fmla="*/ 5264467 w 5264467"/>
              <a:gd name="csY1-114" fmla="*/ 0 h 1624394"/>
              <a:gd name="csX2-115" fmla="*/ 5261610 w 5264467"/>
              <a:gd name="csY2-116" fmla="*/ 1624394 h 1624394"/>
              <a:gd name="csX3-117" fmla="*/ 2417636 w 5264467"/>
              <a:gd name="csY3-118" fmla="*/ 732252 h 1624394"/>
              <a:gd name="csX4-119" fmla="*/ 0 w 5264467"/>
              <a:gd name="csY4-120" fmla="*/ 176594 h 1624394"/>
            </a:gdLst>
            <a:ahLst/>
            <a:cxnLst>
              <a:cxn ang="0">
                <a:pos x="csX0-1" y="csY0-2"/>
              </a:cxn>
              <a:cxn ang="0">
                <a:pos x="csX1-3" y="csY1-4"/>
              </a:cxn>
              <a:cxn ang="0">
                <a:pos x="csX2-5" y="csY2-6"/>
              </a:cxn>
              <a:cxn ang="0">
                <a:pos x="csX3-7" y="csY3-8"/>
              </a:cxn>
              <a:cxn ang="0">
                <a:pos x="csX4-49" y="csY4-50"/>
              </a:cxn>
            </a:cxnLst>
            <a:rect l="l" t="t" r="r" b="b"/>
            <a:pathLst>
              <a:path w="5264467" h="1624394">
                <a:moveTo>
                  <a:pt x="0" y="176594"/>
                </a:moveTo>
                <a:lnTo>
                  <a:pt x="5264467" y="0"/>
                </a:lnTo>
                <a:cubicBezTo>
                  <a:pt x="5263515" y="541465"/>
                  <a:pt x="5262562" y="1082929"/>
                  <a:pt x="5261610" y="1624394"/>
                </a:cubicBezTo>
                <a:lnTo>
                  <a:pt x="2417636" y="732252"/>
                </a:lnTo>
                <a:cubicBezTo>
                  <a:pt x="1613853" y="551912"/>
                  <a:pt x="1173480" y="465260"/>
                  <a:pt x="0" y="176594"/>
                </a:cubicBezTo>
                <a:close/>
              </a:path>
            </a:pathLst>
          </a:custGeom>
          <a:solidFill>
            <a:srgbClr val="447A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流程图: 存储数据 13"/>
          <p:cNvSpPr/>
          <p:nvPr/>
        </p:nvSpPr>
        <p:spPr>
          <a:xfrm rot="5400000">
            <a:off x="2348098" y="2223902"/>
            <a:ext cx="2161805" cy="6857999"/>
          </a:xfrm>
          <a:custGeom>
            <a:avLst/>
            <a:gdLst>
              <a:gd name="csX0" fmla="*/ 1667 w 10000"/>
              <a:gd name="csY0" fmla="*/ 0 h 10000"/>
              <a:gd name="csX1" fmla="*/ 10000 w 10000"/>
              <a:gd name="csY1" fmla="*/ 0 h 10000"/>
              <a:gd name="csX2" fmla="*/ 8333 w 10000"/>
              <a:gd name="csY2" fmla="*/ 5000 h 10000"/>
              <a:gd name="csX3" fmla="*/ 10000 w 10000"/>
              <a:gd name="csY3" fmla="*/ 10000 h 10000"/>
              <a:gd name="csX4" fmla="*/ 1667 w 10000"/>
              <a:gd name="csY4" fmla="*/ 10000 h 10000"/>
              <a:gd name="csX5" fmla="*/ 0 w 10000"/>
              <a:gd name="csY5" fmla="*/ 5000 h 10000"/>
              <a:gd name="csX6" fmla="*/ 1667 w 10000"/>
              <a:gd name="csY6" fmla="*/ 0 h 10000"/>
              <a:gd name="csX0-1" fmla="*/ 1667 w 13496"/>
              <a:gd name="csY0-2" fmla="*/ 0 h 10000"/>
              <a:gd name="csX1-3" fmla="*/ 13496 w 13496"/>
              <a:gd name="csY1-4" fmla="*/ 0 h 10000"/>
              <a:gd name="csX2-5" fmla="*/ 8333 w 13496"/>
              <a:gd name="csY2-6" fmla="*/ 5000 h 10000"/>
              <a:gd name="csX3-7" fmla="*/ 10000 w 13496"/>
              <a:gd name="csY3-8" fmla="*/ 10000 h 10000"/>
              <a:gd name="csX4-9" fmla="*/ 1667 w 13496"/>
              <a:gd name="csY4-10" fmla="*/ 10000 h 10000"/>
              <a:gd name="csX5-11" fmla="*/ 0 w 13496"/>
              <a:gd name="csY5-12" fmla="*/ 5000 h 10000"/>
              <a:gd name="csX6-13" fmla="*/ 1667 w 13496"/>
              <a:gd name="csY6-14" fmla="*/ 0 h 10000"/>
              <a:gd name="csX0-15" fmla="*/ 1667 w 13496"/>
              <a:gd name="csY0-16" fmla="*/ 0 h 10005"/>
              <a:gd name="csX1-17" fmla="*/ 13496 w 13496"/>
              <a:gd name="csY1-18" fmla="*/ 0 h 10005"/>
              <a:gd name="csX2-19" fmla="*/ 8333 w 13496"/>
              <a:gd name="csY2-20" fmla="*/ 5000 h 10005"/>
              <a:gd name="csX3-21" fmla="*/ 7429 w 13496"/>
              <a:gd name="csY3-22" fmla="*/ 10005 h 10005"/>
              <a:gd name="csX4-23" fmla="*/ 1667 w 13496"/>
              <a:gd name="csY4-24" fmla="*/ 10000 h 10005"/>
              <a:gd name="csX5-25" fmla="*/ 0 w 13496"/>
              <a:gd name="csY5-26" fmla="*/ 5000 h 10005"/>
              <a:gd name="csX6-27" fmla="*/ 1667 w 13496"/>
              <a:gd name="csY6-28" fmla="*/ 0 h 10005"/>
              <a:gd name="csX0-29" fmla="*/ 1667 w 13496"/>
              <a:gd name="csY0-30" fmla="*/ 0 h 10005"/>
              <a:gd name="csX1-31" fmla="*/ 13496 w 13496"/>
              <a:gd name="csY1-32" fmla="*/ 0 h 10005"/>
              <a:gd name="csX2-33" fmla="*/ 3620 w 13496"/>
              <a:gd name="csY2-34" fmla="*/ 6111 h 10005"/>
              <a:gd name="csX3-35" fmla="*/ 7429 w 13496"/>
              <a:gd name="csY3-36" fmla="*/ 10005 h 10005"/>
              <a:gd name="csX4-37" fmla="*/ 1667 w 13496"/>
              <a:gd name="csY4-38" fmla="*/ 10000 h 10005"/>
              <a:gd name="csX5-39" fmla="*/ 0 w 13496"/>
              <a:gd name="csY5-40" fmla="*/ 5000 h 10005"/>
              <a:gd name="csX6-41" fmla="*/ 1667 w 13496"/>
              <a:gd name="csY6-42" fmla="*/ 0 h 10005"/>
              <a:gd name="csX0-43" fmla="*/ 1667 w 13496"/>
              <a:gd name="csY0-44" fmla="*/ 0 h 10005"/>
              <a:gd name="csX1-45" fmla="*/ 13496 w 13496"/>
              <a:gd name="csY1-46" fmla="*/ 0 h 10005"/>
              <a:gd name="csX2-47" fmla="*/ 3674 w 13496"/>
              <a:gd name="csY2-48" fmla="*/ 5867 h 10005"/>
              <a:gd name="csX3-49" fmla="*/ 7429 w 13496"/>
              <a:gd name="csY3-50" fmla="*/ 10005 h 10005"/>
              <a:gd name="csX4-51" fmla="*/ 1667 w 13496"/>
              <a:gd name="csY4-52" fmla="*/ 10000 h 10005"/>
              <a:gd name="csX5-53" fmla="*/ 0 w 13496"/>
              <a:gd name="csY5-54" fmla="*/ 5000 h 10005"/>
              <a:gd name="csX6-55" fmla="*/ 1667 w 13496"/>
              <a:gd name="csY6-56" fmla="*/ 0 h 10005"/>
              <a:gd name="csX0-57" fmla="*/ 1667 w 10086"/>
              <a:gd name="csY0-58" fmla="*/ 0 h 10005"/>
              <a:gd name="csX1-59" fmla="*/ 10086 w 10086"/>
              <a:gd name="csY1-60" fmla="*/ 0 h 10005"/>
              <a:gd name="csX2-61" fmla="*/ 3674 w 10086"/>
              <a:gd name="csY2-62" fmla="*/ 5867 h 10005"/>
              <a:gd name="csX3-63" fmla="*/ 7429 w 10086"/>
              <a:gd name="csY3-64" fmla="*/ 10005 h 10005"/>
              <a:gd name="csX4-65" fmla="*/ 1667 w 10086"/>
              <a:gd name="csY4-66" fmla="*/ 10000 h 10005"/>
              <a:gd name="csX5-67" fmla="*/ 0 w 10086"/>
              <a:gd name="csY5-68" fmla="*/ 5000 h 10005"/>
              <a:gd name="csX6-69" fmla="*/ 1667 w 10086"/>
              <a:gd name="csY6-70" fmla="*/ 0 h 10005"/>
              <a:gd name="csX0-71" fmla="*/ 1667 w 10086"/>
              <a:gd name="csY0-72" fmla="*/ 0 h 10005"/>
              <a:gd name="csX1-73" fmla="*/ 10086 w 10086"/>
              <a:gd name="csY1-74" fmla="*/ 0 h 10005"/>
              <a:gd name="csX2-75" fmla="*/ 3945 w 10086"/>
              <a:gd name="csY2-76" fmla="*/ 6111 h 10005"/>
              <a:gd name="csX3-77" fmla="*/ 7429 w 10086"/>
              <a:gd name="csY3-78" fmla="*/ 10005 h 10005"/>
              <a:gd name="csX4-79" fmla="*/ 1667 w 10086"/>
              <a:gd name="csY4-80" fmla="*/ 10000 h 10005"/>
              <a:gd name="csX5-81" fmla="*/ 0 w 10086"/>
              <a:gd name="csY5-82" fmla="*/ 5000 h 10005"/>
              <a:gd name="csX6-83" fmla="*/ 1667 w 10086"/>
              <a:gd name="csY6-84" fmla="*/ 0 h 10005"/>
              <a:gd name="csX0-85" fmla="*/ 1667 w 10086"/>
              <a:gd name="csY0-86" fmla="*/ 0 h 10005"/>
              <a:gd name="csX1-87" fmla="*/ 10086 w 10086"/>
              <a:gd name="csY1-88" fmla="*/ 0 h 10005"/>
              <a:gd name="csX2-89" fmla="*/ 4554 w 10086"/>
              <a:gd name="csY2-90" fmla="*/ 7037 h 10005"/>
              <a:gd name="csX3-91" fmla="*/ 7429 w 10086"/>
              <a:gd name="csY3-92" fmla="*/ 10005 h 10005"/>
              <a:gd name="csX4-93" fmla="*/ 1667 w 10086"/>
              <a:gd name="csY4-94" fmla="*/ 10000 h 10005"/>
              <a:gd name="csX5-95" fmla="*/ 0 w 10086"/>
              <a:gd name="csY5-96" fmla="*/ 5000 h 10005"/>
              <a:gd name="csX6-97" fmla="*/ 1667 w 10086"/>
              <a:gd name="csY6-98" fmla="*/ 0 h 10005"/>
              <a:gd name="csX0-99" fmla="*/ 1667 w 9469"/>
              <a:gd name="csY0-100" fmla="*/ 0 h 10005"/>
              <a:gd name="csX1-101" fmla="*/ 9469 w 9469"/>
              <a:gd name="csY1-102" fmla="*/ 28 h 10005"/>
              <a:gd name="csX2-103" fmla="*/ 4554 w 9469"/>
              <a:gd name="csY2-104" fmla="*/ 7037 h 10005"/>
              <a:gd name="csX3-105" fmla="*/ 7429 w 9469"/>
              <a:gd name="csY3-106" fmla="*/ 10005 h 10005"/>
              <a:gd name="csX4-107" fmla="*/ 1667 w 9469"/>
              <a:gd name="csY4-108" fmla="*/ 10000 h 10005"/>
              <a:gd name="csX5-109" fmla="*/ 0 w 9469"/>
              <a:gd name="csY5-110" fmla="*/ 5000 h 10005"/>
              <a:gd name="csX6-111" fmla="*/ 1667 w 9469"/>
              <a:gd name="csY6-112" fmla="*/ 0 h 10005"/>
              <a:gd name="csX0-113" fmla="*/ 1760 w 10089"/>
              <a:gd name="csY0-114" fmla="*/ 0 h 10000"/>
              <a:gd name="csX1-115" fmla="*/ 10089 w 10089"/>
              <a:gd name="csY1-116" fmla="*/ 0 h 10000"/>
              <a:gd name="csX2-117" fmla="*/ 4809 w 10089"/>
              <a:gd name="csY2-118" fmla="*/ 7033 h 10000"/>
              <a:gd name="csX3-119" fmla="*/ 7846 w 10089"/>
              <a:gd name="csY3-120" fmla="*/ 10000 h 10000"/>
              <a:gd name="csX4-121" fmla="*/ 1760 w 10089"/>
              <a:gd name="csY4-122" fmla="*/ 9995 h 10000"/>
              <a:gd name="csX5-123" fmla="*/ 0 w 10089"/>
              <a:gd name="csY5-124" fmla="*/ 4998 h 10000"/>
              <a:gd name="csX6-125" fmla="*/ 1760 w 10089"/>
              <a:gd name="csY6-126" fmla="*/ 0 h 10000"/>
              <a:gd name="csX0-127" fmla="*/ 1760 w 10089"/>
              <a:gd name="csY0-128" fmla="*/ 0 h 10000"/>
              <a:gd name="csX1-129" fmla="*/ 10089 w 10089"/>
              <a:gd name="csY1-130" fmla="*/ 0 h 10000"/>
              <a:gd name="csX2-131" fmla="*/ 5565 w 10089"/>
              <a:gd name="csY2-132" fmla="*/ 6394 h 10000"/>
              <a:gd name="csX3-133" fmla="*/ 7846 w 10089"/>
              <a:gd name="csY3-134" fmla="*/ 10000 h 10000"/>
              <a:gd name="csX4-135" fmla="*/ 1760 w 10089"/>
              <a:gd name="csY4-136" fmla="*/ 9995 h 10000"/>
              <a:gd name="csX5-137" fmla="*/ 0 w 10089"/>
              <a:gd name="csY5-138" fmla="*/ 4998 h 10000"/>
              <a:gd name="csX6-139" fmla="*/ 1760 w 10089"/>
              <a:gd name="csY6-140" fmla="*/ 0 h 10000"/>
              <a:gd name="csX0-141" fmla="*/ 1760 w 10089"/>
              <a:gd name="csY0-142" fmla="*/ 0 h 9995"/>
              <a:gd name="csX1-143" fmla="*/ 10089 w 10089"/>
              <a:gd name="csY1-144" fmla="*/ 0 h 9995"/>
              <a:gd name="csX2-145" fmla="*/ 5565 w 10089"/>
              <a:gd name="csY2-146" fmla="*/ 6394 h 9995"/>
              <a:gd name="csX3-147" fmla="*/ 7031 w 10089"/>
              <a:gd name="csY3-148" fmla="*/ 9995 h 9995"/>
              <a:gd name="csX4-149" fmla="*/ 1760 w 10089"/>
              <a:gd name="csY4-150" fmla="*/ 9995 h 9995"/>
              <a:gd name="csX5-151" fmla="*/ 0 w 10089"/>
              <a:gd name="csY5-152" fmla="*/ 4998 h 9995"/>
              <a:gd name="csX6-153" fmla="*/ 1760 w 10089"/>
              <a:gd name="csY6-154" fmla="*/ 0 h 9995"/>
              <a:gd name="csX0-155" fmla="*/ 1744 w 10000"/>
              <a:gd name="csY0-156" fmla="*/ 0 h 10000"/>
              <a:gd name="csX1-157" fmla="*/ 10000 w 10000"/>
              <a:gd name="csY1-158" fmla="*/ 0 h 10000"/>
              <a:gd name="csX2-159" fmla="*/ 5516 w 10000"/>
              <a:gd name="csY2-160" fmla="*/ 6397 h 10000"/>
              <a:gd name="csX3-161" fmla="*/ 5816 w 10000"/>
              <a:gd name="csY3-162" fmla="*/ 9046 h 10000"/>
              <a:gd name="csX4-163" fmla="*/ 6969 w 10000"/>
              <a:gd name="csY4-164" fmla="*/ 10000 h 10000"/>
              <a:gd name="csX5-165" fmla="*/ 1744 w 10000"/>
              <a:gd name="csY5-166" fmla="*/ 10000 h 10000"/>
              <a:gd name="csX6-167" fmla="*/ 0 w 10000"/>
              <a:gd name="csY6-168" fmla="*/ 5001 h 10000"/>
              <a:gd name="csX7" fmla="*/ 1744 w 10000"/>
              <a:gd name="csY7" fmla="*/ 0 h 10000"/>
              <a:gd name="csX0-169" fmla="*/ 1744 w 10000"/>
              <a:gd name="csY0-170" fmla="*/ 0 h 10000"/>
              <a:gd name="csX1-171" fmla="*/ 10000 w 10000"/>
              <a:gd name="csY1-172" fmla="*/ 0 h 10000"/>
              <a:gd name="csX2-173" fmla="*/ 5516 w 10000"/>
              <a:gd name="csY2-174" fmla="*/ 6397 h 10000"/>
              <a:gd name="csX3-175" fmla="*/ 5816 w 10000"/>
              <a:gd name="csY3-176" fmla="*/ 9046 h 10000"/>
              <a:gd name="csX4-177" fmla="*/ 6969 w 10000"/>
              <a:gd name="csY4-178" fmla="*/ 10000 h 10000"/>
              <a:gd name="csX5-179" fmla="*/ 1744 w 10000"/>
              <a:gd name="csY5-180" fmla="*/ 10000 h 10000"/>
              <a:gd name="csX6-181" fmla="*/ 0 w 10000"/>
              <a:gd name="csY6-182" fmla="*/ 5001 h 10000"/>
              <a:gd name="csX7-183" fmla="*/ 1744 w 10000"/>
              <a:gd name="csY7-184" fmla="*/ 0 h 10000"/>
              <a:gd name="csX0-185" fmla="*/ 1744 w 10000"/>
              <a:gd name="csY0-186" fmla="*/ 0 h 10000"/>
              <a:gd name="csX1-187" fmla="*/ 10000 w 10000"/>
              <a:gd name="csY1-188" fmla="*/ 0 h 10000"/>
              <a:gd name="csX2-189" fmla="*/ 5516 w 10000"/>
              <a:gd name="csY2-190" fmla="*/ 6397 h 10000"/>
              <a:gd name="csX3-191" fmla="*/ 5816 w 10000"/>
              <a:gd name="csY3-192" fmla="*/ 9046 h 10000"/>
              <a:gd name="csX4-193" fmla="*/ 6969 w 10000"/>
              <a:gd name="csY4-194" fmla="*/ 10000 h 10000"/>
              <a:gd name="csX5-195" fmla="*/ 1744 w 10000"/>
              <a:gd name="csY5-196" fmla="*/ 10000 h 10000"/>
              <a:gd name="csX6-197" fmla="*/ 0 w 10000"/>
              <a:gd name="csY6-198" fmla="*/ 5001 h 10000"/>
              <a:gd name="csX7-199" fmla="*/ 1744 w 10000"/>
              <a:gd name="csY7-200" fmla="*/ 0 h 10000"/>
              <a:gd name="csX0-201" fmla="*/ 1744 w 10000"/>
              <a:gd name="csY0-202" fmla="*/ 0 h 10000"/>
              <a:gd name="csX1-203" fmla="*/ 10000 w 10000"/>
              <a:gd name="csY1-204" fmla="*/ 0 h 10000"/>
              <a:gd name="csX2-205" fmla="*/ 5516 w 10000"/>
              <a:gd name="csY2-206" fmla="*/ 6397 h 10000"/>
              <a:gd name="csX3-207" fmla="*/ 6969 w 10000"/>
              <a:gd name="csY3-208" fmla="*/ 10000 h 10000"/>
              <a:gd name="csX4-209" fmla="*/ 1744 w 10000"/>
              <a:gd name="csY4-210" fmla="*/ 10000 h 10000"/>
              <a:gd name="csX5-211" fmla="*/ 0 w 10000"/>
              <a:gd name="csY5-212" fmla="*/ 5001 h 10000"/>
              <a:gd name="csX6-213" fmla="*/ 1744 w 10000"/>
              <a:gd name="csY6-214" fmla="*/ 0 h 10000"/>
              <a:gd name="csX0-215" fmla="*/ 1744 w 10000"/>
              <a:gd name="csY0-216" fmla="*/ 0 h 10000"/>
              <a:gd name="csX1-217" fmla="*/ 10000 w 10000"/>
              <a:gd name="csY1-218" fmla="*/ 0 h 10000"/>
              <a:gd name="csX2-219" fmla="*/ 5516 w 10000"/>
              <a:gd name="csY2-220" fmla="*/ 6397 h 10000"/>
              <a:gd name="csX3-221" fmla="*/ 6969 w 10000"/>
              <a:gd name="csY3-222" fmla="*/ 10000 h 10000"/>
              <a:gd name="csX4-223" fmla="*/ 1744 w 10000"/>
              <a:gd name="csY4-224" fmla="*/ 10000 h 10000"/>
              <a:gd name="csX5-225" fmla="*/ 0 w 10000"/>
              <a:gd name="csY5-226" fmla="*/ 5001 h 10000"/>
              <a:gd name="csX6-227" fmla="*/ 1744 w 10000"/>
              <a:gd name="csY6-228" fmla="*/ 0 h 10000"/>
              <a:gd name="csX0-229" fmla="*/ 1744 w 10000"/>
              <a:gd name="csY0-230" fmla="*/ 0 h 10000"/>
              <a:gd name="csX1-231" fmla="*/ 10000 w 10000"/>
              <a:gd name="csY1-232" fmla="*/ 0 h 10000"/>
              <a:gd name="csX2-233" fmla="*/ 5516 w 10000"/>
              <a:gd name="csY2-234" fmla="*/ 6397 h 10000"/>
              <a:gd name="csX3-235" fmla="*/ 6969 w 10000"/>
              <a:gd name="csY3-236" fmla="*/ 10000 h 10000"/>
              <a:gd name="csX4-237" fmla="*/ 1744 w 10000"/>
              <a:gd name="csY4-238" fmla="*/ 10000 h 10000"/>
              <a:gd name="csX5-239" fmla="*/ 0 w 10000"/>
              <a:gd name="csY5-240" fmla="*/ 5001 h 10000"/>
              <a:gd name="csX6-241" fmla="*/ 1744 w 10000"/>
              <a:gd name="csY6-242" fmla="*/ 0 h 10000"/>
              <a:gd name="csX0-243" fmla="*/ 1744 w 10000"/>
              <a:gd name="csY0-244" fmla="*/ 0 h 10000"/>
              <a:gd name="csX1-245" fmla="*/ 10000 w 10000"/>
              <a:gd name="csY1-246" fmla="*/ 0 h 10000"/>
              <a:gd name="csX2-247" fmla="*/ 5516 w 10000"/>
              <a:gd name="csY2-248" fmla="*/ 6397 h 10000"/>
              <a:gd name="csX3-249" fmla="*/ 6969 w 10000"/>
              <a:gd name="csY3-250" fmla="*/ 10000 h 10000"/>
              <a:gd name="csX4-251" fmla="*/ 1744 w 10000"/>
              <a:gd name="csY4-252" fmla="*/ 10000 h 10000"/>
              <a:gd name="csX5-253" fmla="*/ 0 w 10000"/>
              <a:gd name="csY5-254" fmla="*/ 5001 h 10000"/>
              <a:gd name="csX6-255" fmla="*/ 1744 w 10000"/>
              <a:gd name="csY6-256" fmla="*/ 0 h 10000"/>
              <a:gd name="csX0-257" fmla="*/ 1744 w 10000"/>
              <a:gd name="csY0-258" fmla="*/ 0 h 10000"/>
              <a:gd name="csX1-259" fmla="*/ 10000 w 10000"/>
              <a:gd name="csY1-260" fmla="*/ 0 h 10000"/>
              <a:gd name="csX2-261" fmla="*/ 5516 w 10000"/>
              <a:gd name="csY2-262" fmla="*/ 6397 h 10000"/>
              <a:gd name="csX3-263" fmla="*/ 6969 w 10000"/>
              <a:gd name="csY3-264" fmla="*/ 10000 h 10000"/>
              <a:gd name="csX4-265" fmla="*/ 1744 w 10000"/>
              <a:gd name="csY4-266" fmla="*/ 10000 h 10000"/>
              <a:gd name="csX5-267" fmla="*/ 0 w 10000"/>
              <a:gd name="csY5-268" fmla="*/ 5001 h 10000"/>
              <a:gd name="csX6-269" fmla="*/ 1744 w 10000"/>
              <a:gd name="csY6-270" fmla="*/ 0 h 10000"/>
            </a:gdLst>
            <a:ahLst/>
            <a:cxnLst>
              <a:cxn ang="0">
                <a:pos x="csX0-1" y="csY0-2"/>
              </a:cxn>
              <a:cxn ang="0">
                <a:pos x="csX1-3" y="csY1-4"/>
              </a:cxn>
              <a:cxn ang="0">
                <a:pos x="csX2-5" y="csY2-6"/>
              </a:cxn>
              <a:cxn ang="0">
                <a:pos x="csX3-7" y="csY3-8"/>
              </a:cxn>
              <a:cxn ang="0">
                <a:pos x="csX4-9" y="csY4-10"/>
              </a:cxn>
              <a:cxn ang="0">
                <a:pos x="csX5-11" y="csY5-12"/>
              </a:cxn>
              <a:cxn ang="0">
                <a:pos x="csX6-13" y="csY6-14"/>
              </a:cxn>
            </a:cxnLst>
            <a:rect l="l" t="t" r="r" b="b"/>
            <a:pathLst>
              <a:path w="10000" h="10000">
                <a:moveTo>
                  <a:pt x="1744" y="0"/>
                </a:moveTo>
                <a:lnTo>
                  <a:pt x="10000" y="0"/>
                </a:lnTo>
                <a:cubicBezTo>
                  <a:pt x="9697" y="324"/>
                  <a:pt x="6021" y="4730"/>
                  <a:pt x="5516" y="6397"/>
                </a:cubicBezTo>
                <a:cubicBezTo>
                  <a:pt x="5011" y="8064"/>
                  <a:pt x="6306" y="9289"/>
                  <a:pt x="6969" y="10000"/>
                </a:cubicBezTo>
                <a:lnTo>
                  <a:pt x="1744" y="10000"/>
                </a:lnTo>
                <a:cubicBezTo>
                  <a:pt x="781" y="10000"/>
                  <a:pt x="0" y="7761"/>
                  <a:pt x="0" y="5001"/>
                </a:cubicBezTo>
                <a:cubicBezTo>
                  <a:pt x="0" y="2239"/>
                  <a:pt x="781" y="0"/>
                  <a:pt x="1744" y="0"/>
                </a:cubicBezTo>
                <a:close/>
              </a:path>
            </a:pathLst>
          </a:custGeom>
          <a:solidFill>
            <a:srgbClr val="2B57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等腰三角形 24"/>
          <p:cNvSpPr/>
          <p:nvPr/>
        </p:nvSpPr>
        <p:spPr>
          <a:xfrm>
            <a:off x="4341621" y="3960818"/>
            <a:ext cx="2518664" cy="2149834"/>
          </a:xfrm>
          <a:custGeom>
            <a:avLst/>
            <a:gdLst>
              <a:gd name="csX0" fmla="*/ 0 w 1328928"/>
              <a:gd name="csY0" fmla="*/ 1825984 h 1825984"/>
              <a:gd name="csX1" fmla="*/ 664464 w 1328928"/>
              <a:gd name="csY1" fmla="*/ 0 h 1825984"/>
              <a:gd name="csX2" fmla="*/ 1328928 w 1328928"/>
              <a:gd name="csY2" fmla="*/ 1825984 h 1825984"/>
              <a:gd name="csX3" fmla="*/ 0 w 1328928"/>
              <a:gd name="csY3" fmla="*/ 1825984 h 1825984"/>
              <a:gd name="csX0-1" fmla="*/ 0 w 1331214"/>
              <a:gd name="csY0-2" fmla="*/ 1806934 h 1806934"/>
              <a:gd name="csX1-3" fmla="*/ 1331214 w 1331214"/>
              <a:gd name="csY1-4" fmla="*/ 0 h 1806934"/>
              <a:gd name="csX2-5" fmla="*/ 1328928 w 1331214"/>
              <a:gd name="csY2-6" fmla="*/ 1806934 h 1806934"/>
              <a:gd name="csX3-7" fmla="*/ 0 w 1331214"/>
              <a:gd name="csY3-8" fmla="*/ 1806934 h 1806934"/>
              <a:gd name="csX0-9" fmla="*/ 0 w 1185164"/>
              <a:gd name="csY0-10" fmla="*/ 886184 h 1806934"/>
              <a:gd name="csX1-11" fmla="*/ 1185164 w 1185164"/>
              <a:gd name="csY1-12" fmla="*/ 0 h 1806934"/>
              <a:gd name="csX2-13" fmla="*/ 1182878 w 1185164"/>
              <a:gd name="csY2-14" fmla="*/ 1806934 h 1806934"/>
              <a:gd name="csX3-15" fmla="*/ 0 w 1185164"/>
              <a:gd name="csY3-16" fmla="*/ 886184 h 1806934"/>
              <a:gd name="csX0-17" fmla="*/ 0 w 1185164"/>
              <a:gd name="csY0-18" fmla="*/ 886184 h 2149834"/>
              <a:gd name="csX1-19" fmla="*/ 1185164 w 1185164"/>
              <a:gd name="csY1-20" fmla="*/ 0 h 2149834"/>
              <a:gd name="csX2-21" fmla="*/ 1182878 w 1185164"/>
              <a:gd name="csY2-22" fmla="*/ 2149834 h 2149834"/>
              <a:gd name="csX3-23" fmla="*/ 0 w 1185164"/>
              <a:gd name="csY3-24" fmla="*/ 886184 h 2149834"/>
              <a:gd name="csX0-25" fmla="*/ 0 w 1185164"/>
              <a:gd name="csY0-26" fmla="*/ 886184 h 2149834"/>
              <a:gd name="csX1-27" fmla="*/ 1185164 w 1185164"/>
              <a:gd name="csY1-28" fmla="*/ 0 h 2149834"/>
              <a:gd name="csX2-29" fmla="*/ 1182878 w 1185164"/>
              <a:gd name="csY2-30" fmla="*/ 2149834 h 2149834"/>
              <a:gd name="csX3-31" fmla="*/ 528829 w 1185164"/>
              <a:gd name="csY3-32" fmla="*/ 1443032 h 2149834"/>
              <a:gd name="csX4" fmla="*/ 0 w 1185164"/>
              <a:gd name="csY4" fmla="*/ 886184 h 2149834"/>
              <a:gd name="csX0-33" fmla="*/ 0 w 1185164"/>
              <a:gd name="csY0-34" fmla="*/ 886184 h 2149834"/>
              <a:gd name="csX1-35" fmla="*/ 1185164 w 1185164"/>
              <a:gd name="csY1-36" fmla="*/ 0 h 2149834"/>
              <a:gd name="csX2-37" fmla="*/ 1182878 w 1185164"/>
              <a:gd name="csY2-38" fmla="*/ 2149834 h 2149834"/>
              <a:gd name="csX3-39" fmla="*/ 478029 w 1185164"/>
              <a:gd name="csY3-40" fmla="*/ 1557332 h 2149834"/>
              <a:gd name="csX4-41" fmla="*/ 0 w 1185164"/>
              <a:gd name="csY4-42" fmla="*/ 886184 h 2149834"/>
              <a:gd name="csX0-43" fmla="*/ 0 w 1769364"/>
              <a:gd name="csY0-44" fmla="*/ 1057634 h 2149834"/>
              <a:gd name="csX1-45" fmla="*/ 1769364 w 1769364"/>
              <a:gd name="csY1-46" fmla="*/ 0 h 2149834"/>
              <a:gd name="csX2-47" fmla="*/ 1767078 w 1769364"/>
              <a:gd name="csY2-48" fmla="*/ 2149834 h 2149834"/>
              <a:gd name="csX3-49" fmla="*/ 1062229 w 1769364"/>
              <a:gd name="csY3-50" fmla="*/ 1557332 h 2149834"/>
              <a:gd name="csX4-51" fmla="*/ 0 w 1769364"/>
              <a:gd name="csY4-52" fmla="*/ 1057634 h 2149834"/>
              <a:gd name="csX0-53" fmla="*/ 0 w 2518664"/>
              <a:gd name="csY0-54" fmla="*/ 1051284 h 2149834"/>
              <a:gd name="csX1-55" fmla="*/ 2518664 w 2518664"/>
              <a:gd name="csY1-56" fmla="*/ 0 h 2149834"/>
              <a:gd name="csX2-57" fmla="*/ 2516378 w 2518664"/>
              <a:gd name="csY2-58" fmla="*/ 2149834 h 2149834"/>
              <a:gd name="csX3-59" fmla="*/ 1811529 w 2518664"/>
              <a:gd name="csY3-60" fmla="*/ 1557332 h 2149834"/>
              <a:gd name="csX4-61" fmla="*/ 0 w 2518664"/>
              <a:gd name="csY4-62" fmla="*/ 1051284 h 2149834"/>
              <a:gd name="csX0-63" fmla="*/ 0 w 2518664"/>
              <a:gd name="csY0-64" fmla="*/ 1051284 h 2149834"/>
              <a:gd name="csX1-65" fmla="*/ 2518664 w 2518664"/>
              <a:gd name="csY1-66" fmla="*/ 0 h 2149834"/>
              <a:gd name="csX2-67" fmla="*/ 2516378 w 2518664"/>
              <a:gd name="csY2-68" fmla="*/ 2149834 h 2149834"/>
              <a:gd name="csX3-69" fmla="*/ 1830579 w 2518664"/>
              <a:gd name="csY3-70" fmla="*/ 1474782 h 2149834"/>
              <a:gd name="csX4-71" fmla="*/ 0 w 2518664"/>
              <a:gd name="csY4-72" fmla="*/ 1051284 h 2149834"/>
              <a:gd name="csX0-73" fmla="*/ 0 w 2518664"/>
              <a:gd name="csY0-74" fmla="*/ 1051284 h 2149834"/>
              <a:gd name="csX1-75" fmla="*/ 2518664 w 2518664"/>
              <a:gd name="csY1-76" fmla="*/ 0 h 2149834"/>
              <a:gd name="csX2-77" fmla="*/ 2516378 w 2518664"/>
              <a:gd name="csY2-78" fmla="*/ 2149834 h 2149834"/>
              <a:gd name="csX3-79" fmla="*/ 1830579 w 2518664"/>
              <a:gd name="csY3-80" fmla="*/ 1474782 h 2149834"/>
              <a:gd name="csX4-81" fmla="*/ 0 w 2518664"/>
              <a:gd name="csY4-82" fmla="*/ 1051284 h 2149834"/>
              <a:gd name="csX0-83" fmla="*/ 0 w 2518664"/>
              <a:gd name="csY0-84" fmla="*/ 1051284 h 2149834"/>
              <a:gd name="csX1-85" fmla="*/ 2518664 w 2518664"/>
              <a:gd name="csY1-86" fmla="*/ 0 h 2149834"/>
              <a:gd name="csX2-87" fmla="*/ 2516378 w 2518664"/>
              <a:gd name="csY2-88" fmla="*/ 2149834 h 2149834"/>
              <a:gd name="csX3-89" fmla="*/ 1830579 w 2518664"/>
              <a:gd name="csY3-90" fmla="*/ 1474782 h 2149834"/>
              <a:gd name="csX4-91" fmla="*/ 0 w 2518664"/>
              <a:gd name="csY4-92" fmla="*/ 1051284 h 2149834"/>
              <a:gd name="csX0-93" fmla="*/ 0 w 2518664"/>
              <a:gd name="csY0-94" fmla="*/ 1051284 h 2149834"/>
              <a:gd name="csX1-95" fmla="*/ 2518664 w 2518664"/>
              <a:gd name="csY1-96" fmla="*/ 0 h 2149834"/>
              <a:gd name="csX2-97" fmla="*/ 2516378 w 2518664"/>
              <a:gd name="csY2-98" fmla="*/ 2149834 h 2149834"/>
              <a:gd name="csX3-99" fmla="*/ 1830579 w 2518664"/>
              <a:gd name="csY3-100" fmla="*/ 1474782 h 2149834"/>
              <a:gd name="csX4-101" fmla="*/ 0 w 2518664"/>
              <a:gd name="csY4-102" fmla="*/ 1051284 h 2149834"/>
              <a:gd name="csX0-103" fmla="*/ 0 w 2518664"/>
              <a:gd name="csY0-104" fmla="*/ 1051284 h 2149834"/>
              <a:gd name="csX1-105" fmla="*/ 2518664 w 2518664"/>
              <a:gd name="csY1-106" fmla="*/ 0 h 2149834"/>
              <a:gd name="csX2-107" fmla="*/ 2516378 w 2518664"/>
              <a:gd name="csY2-108" fmla="*/ 2149834 h 2149834"/>
              <a:gd name="csX3-109" fmla="*/ 1767079 w 2518664"/>
              <a:gd name="csY3-110" fmla="*/ 1570032 h 2149834"/>
              <a:gd name="csX4-111" fmla="*/ 0 w 2518664"/>
              <a:gd name="csY4-112" fmla="*/ 1051284 h 2149834"/>
            </a:gdLst>
            <a:ahLst/>
            <a:cxnLst>
              <a:cxn ang="0">
                <a:pos x="csX0-1" y="csY0-2"/>
              </a:cxn>
              <a:cxn ang="0">
                <a:pos x="csX1-3" y="csY1-4"/>
              </a:cxn>
              <a:cxn ang="0">
                <a:pos x="csX2-5" y="csY2-6"/>
              </a:cxn>
              <a:cxn ang="0">
                <a:pos x="csX3-7" y="csY3-8"/>
              </a:cxn>
              <a:cxn ang="0">
                <a:pos x="csX4-41" y="csY4-42"/>
              </a:cxn>
            </a:cxnLst>
            <a:rect l="l" t="t" r="r" b="b"/>
            <a:pathLst>
              <a:path w="2518664" h="2149834">
                <a:moveTo>
                  <a:pt x="0" y="1051284"/>
                </a:moveTo>
                <a:lnTo>
                  <a:pt x="2518664" y="0"/>
                </a:lnTo>
                <a:lnTo>
                  <a:pt x="2516378" y="2149834"/>
                </a:lnTo>
                <a:cubicBezTo>
                  <a:pt x="2287778" y="1924817"/>
                  <a:pt x="2014729" y="1788699"/>
                  <a:pt x="1767079" y="1570032"/>
                </a:cubicBezTo>
                <a:cubicBezTo>
                  <a:pt x="1175936" y="1397116"/>
                  <a:pt x="610193" y="1192450"/>
                  <a:pt x="0" y="1051284"/>
                </a:cubicBezTo>
                <a:close/>
              </a:path>
            </a:pathLst>
          </a:custGeom>
          <a:solidFill>
            <a:srgbClr val="4BA5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0"/>
            <a:ext cx="6858000" cy="5040000"/>
          </a:xfrm>
          <a:prstGeom prst="rect">
            <a:avLst/>
          </a:prstGeom>
          <a:blipFill>
            <a:blip r:embed="rId1"/>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方正小标宋_GBK" panose="03000509000000000000" pitchFamily="65" charset="-122"/>
              <a:ea typeface="方正小标宋_GBK" panose="03000509000000000000" pitchFamily="65" charset="-122"/>
            </a:endParaRPr>
          </a:p>
        </p:txBody>
      </p:sp>
      <p:sp>
        <p:nvSpPr>
          <p:cNvPr id="9" name="文本框 8"/>
          <p:cNvSpPr txBox="1"/>
          <p:nvPr/>
        </p:nvSpPr>
        <p:spPr>
          <a:xfrm>
            <a:off x="0" y="6997223"/>
            <a:ext cx="6860284" cy="2122805"/>
          </a:xfrm>
          <a:prstGeom prst="rect">
            <a:avLst/>
          </a:prstGeom>
          <a:noFill/>
        </p:spPr>
        <p:txBody>
          <a:bodyPr wrap="square" rtlCol="0">
            <a:spAutoFit/>
          </a:bodyPr>
          <a:lstStyle/>
          <a:p>
            <a:pPr algn="ctr">
              <a:lnSpc>
                <a:spcPct val="150000"/>
              </a:lnSpc>
            </a:pPr>
            <a:r>
              <a:rPr lang="zh-CN" altLang="en-US" sz="2400" dirty="0">
                <a:latin typeface="方正小标宋_GBK" panose="03000509000000000000" pitchFamily="65" charset="-122"/>
                <a:ea typeface="方正小标宋_GBK" panose="03000509000000000000" pitchFamily="65" charset="-122"/>
              </a:rPr>
              <a:t>第四届</a:t>
            </a:r>
            <a:endParaRPr lang="en-US" altLang="zh-CN" sz="2400" dirty="0">
              <a:latin typeface="方正小标宋_GBK" panose="03000509000000000000" pitchFamily="65" charset="-122"/>
              <a:ea typeface="方正小标宋_GBK" panose="03000509000000000000" pitchFamily="65" charset="-122"/>
            </a:endParaRPr>
          </a:p>
          <a:p>
            <a:pPr algn="ctr">
              <a:lnSpc>
                <a:spcPct val="150000"/>
              </a:lnSpc>
            </a:pPr>
            <a:r>
              <a:rPr lang="zh-CN" altLang="en-US" sz="2400" dirty="0">
                <a:latin typeface="方正小标宋_GBK" panose="03000509000000000000" pitchFamily="65" charset="-122"/>
                <a:ea typeface="方正小标宋_GBK" panose="03000509000000000000" pitchFamily="65" charset="-122"/>
              </a:rPr>
              <a:t>西部自然资源与生态环境健康研讨会</a:t>
            </a:r>
            <a:endParaRPr lang="zh-CN" altLang="en-US" sz="2400" dirty="0">
              <a:latin typeface="方正小标宋_GBK" panose="03000509000000000000" pitchFamily="65" charset="-122"/>
              <a:ea typeface="方正小标宋_GBK" panose="03000509000000000000" pitchFamily="65" charset="-122"/>
            </a:endParaRPr>
          </a:p>
          <a:p>
            <a:pPr algn="ctr">
              <a:lnSpc>
                <a:spcPct val="150000"/>
              </a:lnSpc>
            </a:pPr>
            <a:r>
              <a:rPr lang="zh-CN" altLang="en-US" sz="2000" dirty="0">
                <a:latin typeface="Times New Roman" panose="02020603050405020304" pitchFamily="18" charset="0"/>
                <a:ea typeface="宋体" panose="02010600030101010101" pitchFamily="2" charset="-122"/>
                <a:cs typeface="Times New Roman" panose="02020603050405020304" pitchFamily="18" charset="0"/>
                <a:sym typeface="+mn-ea"/>
              </a:rPr>
              <a:t>会议主题：关键战略资源高效利用与可持续发展</a:t>
            </a:r>
            <a:br>
              <a:rPr lang="en-US" altLang="zh-CN" sz="2400" dirty="0">
                <a:latin typeface="方正小标宋_GBK" panose="03000509000000000000" pitchFamily="65" charset="-122"/>
                <a:ea typeface="方正小标宋_GBK" panose="03000509000000000000" pitchFamily="65" charset="-122"/>
              </a:rPr>
            </a:br>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2026</a:t>
            </a:r>
            <a:r>
              <a:rPr lang="zh-CN" altLang="en-US" sz="2000" dirty="0">
                <a:latin typeface="Times New Roman" panose="02020603050405020304" pitchFamily="18" charset="0"/>
                <a:ea typeface="宋体" panose="02010600030101010101" pitchFamily="2" charset="-122"/>
                <a:cs typeface="Times New Roman" panose="02020603050405020304" pitchFamily="18" charset="0"/>
              </a:rPr>
              <a:t>年</a:t>
            </a:r>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4</a:t>
            </a:r>
            <a:r>
              <a:rPr lang="zh-CN" altLang="en-US" sz="2000" dirty="0">
                <a:latin typeface="Times New Roman" panose="02020603050405020304" pitchFamily="18" charset="0"/>
                <a:ea typeface="宋体" panose="02010600030101010101" pitchFamily="2" charset="-122"/>
                <a:cs typeface="Times New Roman" panose="02020603050405020304" pitchFamily="18" charset="0"/>
              </a:rPr>
              <a:t>月</a:t>
            </a:r>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2</a:t>
            </a:r>
            <a:r>
              <a:rPr lang="zh-CN" altLang="en-US" sz="2000" dirty="0">
                <a:latin typeface="Times New Roman" panose="02020603050405020304" pitchFamily="18" charset="0"/>
                <a:ea typeface="宋体" panose="02010600030101010101" pitchFamily="2" charset="-122"/>
                <a:cs typeface="Times New Roman" panose="02020603050405020304" pitchFamily="18" charset="0"/>
              </a:rPr>
              <a:t>日</a:t>
            </a:r>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-4</a:t>
            </a:r>
            <a:r>
              <a:rPr lang="zh-CN" altLang="en-US" sz="2000" dirty="0">
                <a:latin typeface="Times New Roman" panose="02020603050405020304" pitchFamily="18" charset="0"/>
                <a:ea typeface="宋体" panose="02010600030101010101" pitchFamily="2" charset="-122"/>
                <a:cs typeface="Times New Roman" panose="02020603050405020304" pitchFamily="18" charset="0"/>
              </a:rPr>
              <a:t>日 陕西杨凌</a:t>
            </a:r>
            <a:endParaRPr lang="zh-CN" altLang="en-US" sz="2000" dirty="0">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7" name="图片 6"/>
          <p:cNvPicPr>
            <a:picLocks noChangeAspect="1"/>
          </p:cNvPicPr>
          <p:nvPr/>
        </p:nvPicPr>
        <p:blipFill>
          <a:blip r:embed="rId2"/>
          <a:stretch>
            <a:fillRect/>
          </a:stretch>
        </p:blipFill>
        <p:spPr>
          <a:xfrm>
            <a:off x="2721443" y="6383108"/>
            <a:ext cx="684000" cy="684000"/>
          </a:xfrm>
          <a:prstGeom prst="rect">
            <a:avLst/>
          </a:prstGeom>
        </p:spPr>
      </p:pic>
      <p:pic>
        <p:nvPicPr>
          <p:cNvPr id="10" name="图片 9"/>
          <p:cNvPicPr>
            <a:picLocks noChangeAspect="1"/>
          </p:cNvPicPr>
          <p:nvPr/>
        </p:nvPicPr>
        <p:blipFill>
          <a:blip r:embed="rId3"/>
          <a:srcRect l="2873" t="3648" r="2524" b="2397"/>
          <a:stretch>
            <a:fillRect/>
          </a:stretch>
        </p:blipFill>
        <p:spPr>
          <a:xfrm>
            <a:off x="3434282" y="6385533"/>
            <a:ext cx="684000" cy="681575"/>
          </a:xfrm>
          <a:prstGeom prst="rect">
            <a:avLst/>
          </a:prstGeom>
        </p:spPr>
      </p:pic>
      <p:pic>
        <p:nvPicPr>
          <p:cNvPr id="11" name="图片 10"/>
          <p:cNvPicPr>
            <a:picLocks noChangeAspect="1"/>
          </p:cNvPicPr>
          <p:nvPr/>
        </p:nvPicPr>
        <p:blipFill>
          <a:blip r:embed="rId4"/>
          <a:srcRect l="25371" t="13473" r="25304" b="13334"/>
          <a:stretch>
            <a:fillRect/>
          </a:stretch>
        </p:blipFill>
        <p:spPr>
          <a:xfrm>
            <a:off x="4140259" y="6390452"/>
            <a:ext cx="684000" cy="676656"/>
          </a:xfrm>
          <a:prstGeom prst="rect">
            <a:avLst/>
          </a:prstGeom>
        </p:spPr>
      </p:pic>
      <p:pic>
        <p:nvPicPr>
          <p:cNvPr id="12" name="图片 11"/>
          <p:cNvPicPr>
            <a:picLocks noChangeAspect="1"/>
          </p:cNvPicPr>
          <p:nvPr/>
        </p:nvPicPr>
        <p:blipFill>
          <a:blip r:embed="rId5"/>
          <a:srcRect l="6384" t="6769" r="4023" b="3638"/>
          <a:stretch>
            <a:fillRect/>
          </a:stretch>
        </p:blipFill>
        <p:spPr>
          <a:xfrm>
            <a:off x="2009042" y="6391665"/>
            <a:ext cx="684000" cy="684000"/>
          </a:xfrm>
          <a:prstGeom prst="rect">
            <a:avLst/>
          </a:prstGeom>
        </p:spPr>
      </p:pic>
      <p:pic>
        <p:nvPicPr>
          <p:cNvPr id="13" name="图片 12"/>
          <p:cNvPicPr>
            <a:picLocks noChangeAspect="1"/>
          </p:cNvPicPr>
          <p:nvPr/>
        </p:nvPicPr>
        <p:blipFill>
          <a:blip r:embed="rId6"/>
          <a:stretch>
            <a:fillRect/>
          </a:stretch>
        </p:blipFill>
        <p:spPr>
          <a:xfrm>
            <a:off x="1303065" y="6391665"/>
            <a:ext cx="684000" cy="684000"/>
          </a:xfrm>
          <a:prstGeom prst="rect">
            <a:avLst/>
          </a:prstGeom>
        </p:spPr>
      </p:pic>
      <p:pic>
        <p:nvPicPr>
          <p:cNvPr id="3" name="图片 2"/>
          <p:cNvPicPr>
            <a:picLocks noChangeAspect="1"/>
          </p:cNvPicPr>
          <p:nvPr/>
        </p:nvPicPr>
        <p:blipFill>
          <a:blip r:embed="rId7"/>
          <a:stretch>
            <a:fillRect/>
          </a:stretch>
        </p:blipFill>
        <p:spPr>
          <a:xfrm>
            <a:off x="4846674" y="6390452"/>
            <a:ext cx="681715" cy="68737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314109"/>
            <a:ext cx="6481438" cy="9419646"/>
            <a:chOff x="0" y="314109"/>
            <a:chExt cx="6481438" cy="9419646"/>
          </a:xfrm>
        </p:grpSpPr>
        <p:grpSp>
          <p:nvGrpSpPr>
            <p:cNvPr id="3" name="组合 2"/>
            <p:cNvGrpSpPr/>
            <p:nvPr/>
          </p:nvGrpSpPr>
          <p:grpSpPr>
            <a:xfrm>
              <a:off x="0" y="314109"/>
              <a:ext cx="6481438" cy="307777"/>
              <a:chOff x="0" y="314109"/>
              <a:chExt cx="6481438" cy="307777"/>
            </a:xfrm>
          </p:grpSpPr>
          <p:sp>
            <p:nvSpPr>
              <p:cNvPr id="8" name="文本框 7"/>
              <p:cNvSpPr txBox="1"/>
              <p:nvPr/>
            </p:nvSpPr>
            <p:spPr>
              <a:xfrm>
                <a:off x="2664000" y="314109"/>
                <a:ext cx="3817438" cy="307777"/>
              </a:xfrm>
              <a:prstGeom prst="rect">
                <a:avLst/>
              </a:prstGeom>
              <a:noFill/>
            </p:spPr>
            <p:txBody>
              <a:bodyPr wrap="square" rtlCol="0">
                <a:spAutoFit/>
              </a:bodyPr>
              <a:lstStyle/>
              <a:p>
                <a:r>
                  <a:rPr lang="zh-CN" altLang="en-US" sz="1400" dirty="0">
                    <a:latin typeface="方正小标宋_GBK" panose="03000509000000000000" pitchFamily="65" charset="-122"/>
                    <a:ea typeface="方正小标宋_GBK" panose="03000509000000000000" pitchFamily="65" charset="-122"/>
                  </a:rPr>
                  <a:t>第四届“西部自然资源与生态环境健康研讨会”</a:t>
                </a:r>
                <a:endParaRPr lang="zh-CN" altLang="en-US" sz="1400" dirty="0">
                  <a:latin typeface="方正小标宋_GBK" panose="03000509000000000000" pitchFamily="65" charset="-122"/>
                  <a:ea typeface="方正小标宋_GBK" panose="03000509000000000000" pitchFamily="65" charset="-122"/>
                </a:endParaRPr>
              </a:p>
            </p:txBody>
          </p:sp>
          <p:grpSp>
            <p:nvGrpSpPr>
              <p:cNvPr id="9" name="组合 8"/>
              <p:cNvGrpSpPr/>
              <p:nvPr/>
            </p:nvGrpSpPr>
            <p:grpSpPr>
              <a:xfrm rot="10800000">
                <a:off x="0" y="359998"/>
                <a:ext cx="2531658" cy="216001"/>
                <a:chOff x="4326342" y="359999"/>
                <a:chExt cx="2531658" cy="216001"/>
              </a:xfrm>
            </p:grpSpPr>
            <p:sp>
              <p:nvSpPr>
                <p:cNvPr id="10" name="矩形 9"/>
                <p:cNvSpPr/>
                <p:nvPr/>
              </p:nvSpPr>
              <p:spPr>
                <a:xfrm>
                  <a:off x="4698000" y="359999"/>
                  <a:ext cx="2160000" cy="216000"/>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4537438" y="360000"/>
                  <a:ext cx="108000" cy="216000"/>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4408707" y="360000"/>
                  <a:ext cx="72000" cy="216000"/>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4326342" y="360000"/>
                  <a:ext cx="36000" cy="2160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4" name="组合 3"/>
            <p:cNvGrpSpPr/>
            <p:nvPr/>
          </p:nvGrpSpPr>
          <p:grpSpPr>
            <a:xfrm>
              <a:off x="144000" y="9252000"/>
              <a:ext cx="324000" cy="481755"/>
              <a:chOff x="329905" y="9424245"/>
              <a:chExt cx="324000" cy="481755"/>
            </a:xfrm>
            <a:solidFill>
              <a:srgbClr val="0070C0"/>
            </a:solidFill>
          </p:grpSpPr>
          <p:sp>
            <p:nvSpPr>
              <p:cNvPr id="6" name="矩形 5"/>
              <p:cNvSpPr/>
              <p:nvPr/>
            </p:nvSpPr>
            <p:spPr>
              <a:xfrm rot="10800000">
                <a:off x="387478" y="9806681"/>
                <a:ext cx="216507" cy="99319"/>
              </a:xfrm>
              <a:prstGeom prst="rect">
                <a:avLst/>
              </a:prstGeom>
              <a:grpFill/>
              <a:ln>
                <a:noFill/>
              </a:ln>
              <a:effectLst/>
              <a:scene3d>
                <a:camera prst="orthographicFront">
                  <a:rot lat="0" lon="0" rev="0"/>
                </a:camera>
                <a:lightRig rig="chilly" dir="t">
                  <a:rot lat="0" lon="0" rev="18480000"/>
                </a:lightRig>
              </a:scene3d>
              <a:sp3d prstMaterial="clear">
                <a:bevelT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329905" y="9424245"/>
                <a:ext cx="324000" cy="324000"/>
              </a:xfrm>
              <a:prstGeom prst="ellipse">
                <a:avLst/>
              </a:prstGeom>
              <a:gr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dirty="0">
                    <a:solidFill>
                      <a:schemeClr val="bg1"/>
                    </a:solidFill>
                    <a:latin typeface="Times New Roman" panose="02020603050405020304" pitchFamily="18" charset="0"/>
                    <a:cs typeface="Times New Roman" panose="02020603050405020304" pitchFamily="18" charset="0"/>
                  </a:rPr>
                  <a:t>7</a:t>
                </a:r>
                <a:endParaRPr lang="zh-CN" altLang="en-US" dirty="0">
                  <a:solidFill>
                    <a:schemeClr val="bg1"/>
                  </a:solidFill>
                  <a:latin typeface="Times New Roman" panose="02020603050405020304" pitchFamily="18" charset="0"/>
                  <a:cs typeface="Times New Roman" panose="02020603050405020304" pitchFamily="18" charset="0"/>
                </a:endParaRPr>
              </a:p>
            </p:txBody>
          </p:sp>
        </p:grpSp>
      </p:grpSp>
      <p:graphicFrame>
        <p:nvGraphicFramePr>
          <p:cNvPr id="14" name="表格 13"/>
          <p:cNvGraphicFramePr>
            <a:graphicFrameLocks noGrp="1"/>
          </p:cNvGraphicFramePr>
          <p:nvPr/>
        </p:nvGraphicFramePr>
        <p:xfrm>
          <a:off x="549000" y="993928"/>
          <a:ext cx="5760085" cy="7876540"/>
        </p:xfrm>
        <a:graphic>
          <a:graphicData uri="http://schemas.openxmlformats.org/drawingml/2006/table">
            <a:tbl>
              <a:tblPr firstRow="1" bandRow="1">
                <a:tableStyleId>{7DF18680-E054-41AD-8BC1-D1AEF772440D}</a:tableStyleId>
              </a:tblPr>
              <a:tblGrid>
                <a:gridCol w="1025329"/>
                <a:gridCol w="2603715"/>
                <a:gridCol w="2130956"/>
              </a:tblGrid>
              <a:tr h="758825">
                <a:tc>
                  <a:txBody>
                    <a:bodyPr/>
                    <a:lstStyle/>
                    <a:p>
                      <a:pPr marL="0" marR="0" lvl="0" algn="ctr" defTabSz="514350" rtl="0" eaLnBrk="1" fontAlgn="auto" latinLnBrk="0" hangingPunct="1">
                        <a:lnSpc>
                          <a:spcPct val="100000"/>
                        </a:lnSpc>
                        <a:spcBef>
                          <a:spcPts val="0"/>
                        </a:spcBef>
                        <a:spcAft>
                          <a:spcPts val="0"/>
                        </a:spcAft>
                        <a:buClrTx/>
                        <a:buSzTx/>
                        <a:buFontTx/>
                        <a:buNone/>
                        <a:defRPr/>
                      </a:pPr>
                      <a:r>
                        <a:rPr lang="en-US" altLang="zh-CN" sz="1200" b="0" dirty="0">
                          <a:solidFill>
                            <a:schemeClr val="dk1"/>
                          </a:solidFill>
                          <a:latin typeface="宋体" panose="02010600030101010101" pitchFamily="2" charset="-122"/>
                          <a:ea typeface="宋体" panose="02010600030101010101" pitchFamily="2" charset="-122"/>
                          <a:sym typeface="+mn-ea"/>
                        </a:rPr>
                        <a:t>11:45-12:00</a:t>
                      </a:r>
                      <a:endParaRPr lang="en-US" altLang="zh-CN" sz="1200" b="0" dirty="0">
                        <a:solidFill>
                          <a:schemeClr val="dk1"/>
                        </a:solidFill>
                        <a:latin typeface="宋体" panose="02010600030101010101" pitchFamily="2" charset="-122"/>
                        <a:ea typeface="宋体" panose="02010600030101010101" pitchFamily="2" charset="-122"/>
                      </a:endParaRPr>
                    </a:p>
                  </a:txBody>
                  <a:tcPr anchor="ctr">
                    <a:solidFill>
                      <a:srgbClr val="EAEFF7"/>
                    </a:solidFill>
                  </a:tcPr>
                </a:tc>
                <a:tc>
                  <a:txBody>
                    <a:bodyPr/>
                    <a:lstStyle/>
                    <a:p>
                      <a:pPr marL="0" marR="0" lvl="0" indent="0" algn="ctr" defTabSz="514350" rtl="0" eaLnBrk="1" fontAlgn="auto" latinLnBrk="0" hangingPunct="1">
                        <a:lnSpc>
                          <a:spcPct val="100000"/>
                        </a:lnSpc>
                        <a:spcBef>
                          <a:spcPts val="0"/>
                        </a:spcBef>
                        <a:spcAft>
                          <a:spcPts val="0"/>
                        </a:spcAft>
                        <a:buClrTx/>
                        <a:buSzTx/>
                        <a:buFontTx/>
                        <a:buNone/>
                        <a:defRPr/>
                      </a:pPr>
                      <a:r>
                        <a:rPr lang="zh-CN" altLang="en-US" sz="1400" b="0" dirty="0">
                          <a:solidFill>
                            <a:schemeClr val="tx1"/>
                          </a:solidFill>
                          <a:latin typeface="宋体" panose="02010600030101010101" pitchFamily="2" charset="-122"/>
                          <a:ea typeface="宋体" panose="02010600030101010101" pitchFamily="2" charset="-122"/>
                        </a:rPr>
                        <a:t>近红外光谱结合机器学习用于麦冬产地溯源鉴别</a:t>
                      </a:r>
                      <a:r>
                        <a:rPr lang="en-US" altLang="zh-CN" sz="1400" b="0" dirty="0">
                          <a:solidFill>
                            <a:schemeClr val="tx1"/>
                          </a:solidFill>
                          <a:latin typeface="宋体" panose="02010600030101010101" pitchFamily="2" charset="-122"/>
                          <a:ea typeface="宋体" panose="02010600030101010101" pitchFamily="2" charset="-122"/>
                        </a:rPr>
                        <a:t> </a:t>
                      </a:r>
                      <a:endParaRPr lang="en-US" altLang="zh-CN" sz="1400" b="0" dirty="0">
                        <a:solidFill>
                          <a:schemeClr val="tx1"/>
                        </a:solidFill>
                        <a:latin typeface="宋体" panose="02010600030101010101" pitchFamily="2" charset="-122"/>
                        <a:ea typeface="宋体" panose="02010600030101010101" pitchFamily="2" charset="-122"/>
                      </a:endParaRPr>
                    </a:p>
                  </a:txBody>
                  <a:tcPr anchor="ctr">
                    <a:solidFill>
                      <a:srgbClr val="EAEFF7"/>
                    </a:solidFill>
                  </a:tcPr>
                </a:tc>
                <a:tc>
                  <a:txBody>
                    <a:bodyPr/>
                    <a:lstStyle/>
                    <a:p>
                      <a:pPr algn="ctr"/>
                      <a:r>
                        <a:rPr lang="zh-CN" altLang="en-US" sz="1400" b="0" dirty="0">
                          <a:solidFill>
                            <a:schemeClr val="tx1"/>
                          </a:solidFill>
                          <a:latin typeface="宋体" panose="02010600030101010101" pitchFamily="2" charset="-122"/>
                          <a:ea typeface="宋体" panose="02010600030101010101" pitchFamily="2" charset="-122"/>
                          <a:sym typeface="+mn-ea"/>
                        </a:rPr>
                        <a:t>张文</a:t>
                      </a:r>
                      <a:r>
                        <a:rPr lang="en-US" altLang="zh-CN" sz="1400" b="0" dirty="0">
                          <a:solidFill>
                            <a:schemeClr val="tx1"/>
                          </a:solidFill>
                          <a:latin typeface="宋体" panose="02010600030101010101" pitchFamily="2" charset="-122"/>
                          <a:ea typeface="宋体" panose="02010600030101010101" pitchFamily="2" charset="-122"/>
                          <a:sym typeface="+mn-ea"/>
                        </a:rPr>
                        <a:t> </a:t>
                      </a:r>
                      <a:r>
                        <a:rPr lang="zh-CN" altLang="en-US" sz="1400" b="0" dirty="0">
                          <a:solidFill>
                            <a:schemeClr val="tx1"/>
                          </a:solidFill>
                          <a:latin typeface="宋体" panose="02010600030101010101" pitchFamily="2" charset="-122"/>
                          <a:ea typeface="宋体" panose="02010600030101010101" pitchFamily="2" charset="-122"/>
                          <a:sym typeface="+mn-ea"/>
                        </a:rPr>
                        <a:t>副教授</a:t>
                      </a:r>
                      <a:endParaRPr lang="zh-CN" altLang="en-US" sz="1400" b="0" dirty="0">
                        <a:solidFill>
                          <a:schemeClr val="tx1"/>
                        </a:solidFill>
                        <a:latin typeface="宋体" panose="02010600030101010101" pitchFamily="2" charset="-122"/>
                        <a:ea typeface="宋体" panose="02010600030101010101" pitchFamily="2" charset="-122"/>
                        <a:sym typeface="+mn-ea"/>
                      </a:endParaRPr>
                    </a:p>
                    <a:p>
                      <a:pPr algn="ctr"/>
                      <a:r>
                        <a:rPr lang="zh-CN" altLang="en-US" sz="1400" b="0" dirty="0">
                          <a:solidFill>
                            <a:schemeClr val="tx1"/>
                          </a:solidFill>
                          <a:latin typeface="宋体" panose="02010600030101010101" pitchFamily="2" charset="-122"/>
                          <a:ea typeface="宋体" panose="02010600030101010101" pitchFamily="2" charset="-122"/>
                          <a:sym typeface="+mn-ea"/>
                        </a:rPr>
                        <a:t>西南科技大学</a:t>
                      </a:r>
                      <a:endParaRPr lang="zh-CN" altLang="en-US" sz="1400" b="0" dirty="0">
                        <a:solidFill>
                          <a:schemeClr val="tx1"/>
                        </a:solidFill>
                        <a:latin typeface="宋体" panose="02010600030101010101" pitchFamily="2" charset="-122"/>
                        <a:ea typeface="宋体" panose="02010600030101010101" pitchFamily="2" charset="-122"/>
                        <a:sym typeface="+mn-ea"/>
                      </a:endParaRPr>
                    </a:p>
                  </a:txBody>
                  <a:tcPr anchor="ctr">
                    <a:solidFill>
                      <a:srgbClr val="EAEFF7"/>
                    </a:solidFill>
                  </a:tcPr>
                </a:tc>
              </a:tr>
              <a:tr h="518795">
                <a:tc>
                  <a:txBody>
                    <a:bodyPr/>
                    <a:lstStyle/>
                    <a:p>
                      <a:pPr marL="0" marR="0" lvl="0" indent="0" algn="ctr" defTabSz="514350" rtl="0" eaLnBrk="1" fontAlgn="auto" latinLnBrk="0" hangingPunct="1">
                        <a:lnSpc>
                          <a:spcPct val="100000"/>
                        </a:lnSpc>
                        <a:spcBef>
                          <a:spcPts val="0"/>
                        </a:spcBef>
                        <a:spcAft>
                          <a:spcPts val="0"/>
                        </a:spcAft>
                        <a:buClrTx/>
                        <a:buSzTx/>
                        <a:buFontTx/>
                        <a:buNone/>
                        <a:defRPr/>
                      </a:pPr>
                      <a:r>
                        <a:rPr lang="en-US" altLang="zh-CN" sz="1200" kern="1200" dirty="0">
                          <a:solidFill>
                            <a:schemeClr val="dk1"/>
                          </a:solidFill>
                          <a:latin typeface="宋体" panose="02010600030101010101" pitchFamily="2" charset="-122"/>
                          <a:ea typeface="宋体" panose="02010600030101010101" pitchFamily="2" charset="-122"/>
                          <a:cs typeface="+mn-cs"/>
                        </a:rPr>
                        <a:t>12:00-14:00</a:t>
                      </a:r>
                      <a:endParaRPr lang="zh-CN" altLang="en-US" sz="1200" kern="1200" dirty="0">
                        <a:solidFill>
                          <a:schemeClr val="dk1"/>
                        </a:solidFill>
                        <a:latin typeface="宋体" panose="02010600030101010101" pitchFamily="2" charset="-122"/>
                        <a:ea typeface="宋体" panose="02010600030101010101" pitchFamily="2" charset="-122"/>
                        <a:cs typeface="+mn-cs"/>
                      </a:endParaRPr>
                    </a:p>
                  </a:txBody>
                  <a:tcPr anchor="ctr"/>
                </a:tc>
                <a:tc gridSpan="2">
                  <a:txBody>
                    <a:bodyPr/>
                    <a:lstStyle/>
                    <a:p>
                      <a:pPr algn="ctr">
                        <a:buNone/>
                      </a:pPr>
                      <a:r>
                        <a:rPr lang="zh-CN" altLang="en-US" sz="1400" dirty="0">
                          <a:latin typeface="宋体" panose="02010600030101010101" pitchFamily="2" charset="-122"/>
                          <a:ea typeface="宋体" panose="02010600030101010101" pitchFamily="2" charset="-122"/>
                        </a:rPr>
                        <a:t>午餐</a:t>
                      </a:r>
                      <a:endParaRPr lang="zh-CN" altLang="en-US" sz="1400" dirty="0">
                        <a:latin typeface="宋体" panose="02010600030101010101" pitchFamily="2" charset="-122"/>
                        <a:ea typeface="宋体" panose="02010600030101010101" pitchFamily="2" charset="-122"/>
                      </a:endParaRPr>
                    </a:p>
                  </a:txBody>
                  <a:tcPr anchor="ctr"/>
                </a:tc>
                <a:tc hMerge="1">
                  <a:tcPr anchor="ctr"/>
                </a:tc>
              </a:tr>
              <a:tr h="578485">
                <a:tc gridSpan="3">
                  <a:txBody>
                    <a:bodyPr/>
                    <a:lstStyle/>
                    <a:p>
                      <a:pPr marL="0" marR="0" lvl="0" indent="0" algn="ctr" defTabSz="514350" rtl="0" eaLnBrk="1" fontAlgn="auto" latinLnBrk="0" hangingPunct="1">
                        <a:lnSpc>
                          <a:spcPct val="100000"/>
                        </a:lnSpc>
                        <a:spcBef>
                          <a:spcPts val="0"/>
                        </a:spcBef>
                        <a:spcAft>
                          <a:spcPts val="0"/>
                        </a:spcAft>
                        <a:buClrTx/>
                        <a:buSzTx/>
                        <a:buFontTx/>
                        <a:buNone/>
                        <a:defRPr/>
                      </a:pPr>
                      <a:r>
                        <a:rPr lang="zh-CN" altLang="en-US" sz="1400" b="0" dirty="0">
                          <a:latin typeface="宋体" panose="02010600030101010101" pitchFamily="2" charset="-122"/>
                          <a:ea typeface="宋体" panose="02010600030101010101" pitchFamily="2" charset="-122"/>
                        </a:rPr>
                        <a:t>特邀报告</a:t>
                      </a:r>
                      <a:endParaRPr lang="zh-CN" altLang="en-US" sz="1400" b="0" dirty="0">
                        <a:latin typeface="宋体" panose="02010600030101010101" pitchFamily="2" charset="-122"/>
                        <a:ea typeface="宋体" panose="02010600030101010101" pitchFamily="2" charset="-122"/>
                      </a:endParaRPr>
                    </a:p>
                  </a:txBody>
                  <a:tcPr anchor="ctr"/>
                </a:tc>
                <a:tc hMerge="1">
                  <a:tcPr anchor="ctr"/>
                </a:tc>
                <a:tc hMerge="1">
                  <a:tcPr anchor="ctr"/>
                </a:tc>
              </a:tr>
              <a:tr h="551815">
                <a:tc gridSpan="3">
                  <a:txBody>
                    <a:bodyPr/>
                    <a:lstStyle/>
                    <a:p>
                      <a:pPr marL="0" marR="0" lvl="0" indent="0" algn="ctr" defTabSz="514350" rtl="0" eaLnBrk="1" fontAlgn="auto" latinLnBrk="0" hangingPunct="1">
                        <a:lnSpc>
                          <a:spcPct val="100000"/>
                        </a:lnSpc>
                        <a:spcBef>
                          <a:spcPts val="0"/>
                        </a:spcBef>
                        <a:spcAft>
                          <a:spcPts val="0"/>
                        </a:spcAft>
                        <a:buClrTx/>
                        <a:buSzTx/>
                        <a:buFontTx/>
                        <a:buNone/>
                        <a:defRPr/>
                      </a:pPr>
                      <a:r>
                        <a:rPr lang="zh-CN" altLang="en-US" sz="1400" b="0" dirty="0">
                          <a:latin typeface="宋体" panose="02010600030101010101" pitchFamily="2" charset="-122"/>
                          <a:ea typeface="宋体" panose="02010600030101010101" pitchFamily="2" charset="-122"/>
                        </a:rPr>
                        <a:t>主持人 边亮 教授</a:t>
                      </a:r>
                      <a:endParaRPr lang="zh-CN" altLang="en-US" sz="1400" b="0" dirty="0">
                        <a:latin typeface="宋体" panose="02010600030101010101" pitchFamily="2" charset="-122"/>
                        <a:ea typeface="宋体" panose="02010600030101010101" pitchFamily="2" charset="-122"/>
                      </a:endParaRPr>
                    </a:p>
                  </a:txBody>
                  <a:tcPr anchor="ctr"/>
                </a:tc>
                <a:tc hMerge="1">
                  <a:tcPr/>
                </a:tc>
                <a:tc hMerge="1">
                  <a:tcPr/>
                </a:tc>
              </a:tr>
              <a:tr h="763270">
                <a:tc>
                  <a:txBody>
                    <a:bodyPr/>
                    <a:lstStyle/>
                    <a:p>
                      <a:pPr marL="0" marR="0" lvl="0" indent="0" algn="ctr" defTabSz="514350" rtl="0" eaLnBrk="1" fontAlgn="auto" latinLnBrk="0" hangingPunct="1">
                        <a:lnSpc>
                          <a:spcPct val="100000"/>
                        </a:lnSpc>
                        <a:spcBef>
                          <a:spcPts val="0"/>
                        </a:spcBef>
                        <a:spcAft>
                          <a:spcPts val="0"/>
                        </a:spcAft>
                        <a:buClrTx/>
                        <a:buSzTx/>
                        <a:buFontTx/>
                        <a:buNone/>
                        <a:defRPr/>
                      </a:pPr>
                      <a:r>
                        <a:rPr lang="en-US" altLang="zh-CN" sz="1100" dirty="0">
                          <a:latin typeface="宋体" panose="02010600030101010101" pitchFamily="2" charset="-122"/>
                          <a:ea typeface="宋体" panose="02010600030101010101" pitchFamily="2" charset="-122"/>
                        </a:rPr>
                        <a:t>14:00-14:20</a:t>
                      </a:r>
                      <a:endParaRPr lang="zh-CN" altLang="en-US" sz="1100" dirty="0">
                        <a:latin typeface="宋体" panose="02010600030101010101" pitchFamily="2" charset="-122"/>
                        <a:ea typeface="宋体" panose="02010600030101010101" pitchFamily="2" charset="-122"/>
                      </a:endParaRPr>
                    </a:p>
                  </a:txBody>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defRPr/>
                      </a:pPr>
                      <a:r>
                        <a:rPr lang="zh-CN" altLang="en-US" sz="1400" dirty="0">
                          <a:latin typeface="宋体" panose="02010600030101010101" pitchFamily="2" charset="-122"/>
                          <a:ea typeface="宋体" panose="02010600030101010101" pitchFamily="2" charset="-122"/>
                        </a:rPr>
                        <a:t>区域重金属污染过程与来源分析：金属稳定同位素示踪研究</a:t>
                      </a:r>
                      <a:endParaRPr lang="zh-CN" altLang="en-US" sz="1400" dirty="0">
                        <a:latin typeface="宋体" panose="02010600030101010101" pitchFamily="2" charset="-122"/>
                        <a:ea typeface="宋体" panose="02010600030101010101" pitchFamily="2" charset="-122"/>
                      </a:endParaRPr>
                    </a:p>
                  </a:txBody>
                  <a:tcPr anchor="ctr"/>
                </a:tc>
                <a:tc>
                  <a:txBody>
                    <a:bodyPr/>
                    <a:lstStyle/>
                    <a:p>
                      <a:pPr algn="ctr"/>
                      <a:r>
                        <a:rPr lang="zh-CN" altLang="en-US" sz="1400" dirty="0">
                          <a:latin typeface="宋体" panose="02010600030101010101" pitchFamily="2" charset="-122"/>
                          <a:ea typeface="宋体" panose="02010600030101010101" pitchFamily="2" charset="-122"/>
                        </a:rPr>
                        <a:t>刘承帅 </a:t>
                      </a:r>
                      <a:r>
                        <a:rPr lang="zh-CN" altLang="en-US" sz="1400" b="0" kern="1200" dirty="0">
                          <a:solidFill>
                            <a:schemeClr val="dk1"/>
                          </a:solidFill>
                          <a:effectLst/>
                          <a:latin typeface="宋体" panose="02010600030101010101" pitchFamily="2" charset="-122"/>
                          <a:ea typeface="宋体" panose="02010600030101010101" pitchFamily="2" charset="-122"/>
                        </a:rPr>
                        <a:t>教授</a:t>
                      </a:r>
                      <a:endParaRPr lang="en-US" altLang="zh-CN" sz="1400" b="0" kern="1200" dirty="0">
                        <a:solidFill>
                          <a:schemeClr val="dk1"/>
                        </a:solidFill>
                        <a:effectLst/>
                        <a:latin typeface="宋体" panose="02010600030101010101" pitchFamily="2" charset="-122"/>
                        <a:ea typeface="宋体" panose="02010600030101010101" pitchFamily="2" charset="-122"/>
                      </a:endParaRPr>
                    </a:p>
                    <a:p>
                      <a:pPr algn="ctr"/>
                      <a:r>
                        <a:rPr lang="zh-CN" altLang="en-US" sz="1400" dirty="0">
                          <a:latin typeface="宋体" panose="02010600030101010101" pitchFamily="2" charset="-122"/>
                          <a:ea typeface="宋体" panose="02010600030101010101" pitchFamily="2" charset="-122"/>
                        </a:rPr>
                        <a:t>华南农业大学</a:t>
                      </a:r>
                      <a:endParaRPr lang="zh-CN" altLang="en-US" sz="1400" dirty="0">
                        <a:latin typeface="宋体" panose="02010600030101010101" pitchFamily="2" charset="-122"/>
                        <a:ea typeface="宋体" panose="02010600030101010101" pitchFamily="2" charset="-122"/>
                      </a:endParaRPr>
                    </a:p>
                  </a:txBody>
                  <a:tcPr anchor="ctr"/>
                </a:tc>
              </a:tr>
              <a:tr h="670560">
                <a:tc>
                  <a:txBody>
                    <a:bodyPr/>
                    <a:lstStyle/>
                    <a:p>
                      <a:pPr marL="0" marR="0" lvl="0" indent="0" algn="ctr" defTabSz="514350" rtl="0" eaLnBrk="1" fontAlgn="auto" latinLnBrk="0" hangingPunct="1">
                        <a:lnSpc>
                          <a:spcPct val="100000"/>
                        </a:lnSpc>
                        <a:spcBef>
                          <a:spcPts val="0"/>
                        </a:spcBef>
                        <a:spcAft>
                          <a:spcPts val="0"/>
                        </a:spcAft>
                        <a:buClrTx/>
                        <a:buSzTx/>
                        <a:buFontTx/>
                        <a:buNone/>
                        <a:defRPr/>
                      </a:pPr>
                      <a:r>
                        <a:rPr lang="en-US" altLang="zh-CN" sz="1100" dirty="0">
                          <a:latin typeface="宋体" panose="02010600030101010101" pitchFamily="2" charset="-122"/>
                          <a:ea typeface="宋体" panose="02010600030101010101" pitchFamily="2" charset="-122"/>
                        </a:rPr>
                        <a:t>14:20-14:40</a:t>
                      </a:r>
                      <a:endParaRPr lang="zh-CN" altLang="en-US" sz="1100" dirty="0">
                        <a:latin typeface="宋体" panose="02010600030101010101" pitchFamily="2" charset="-122"/>
                        <a:ea typeface="宋体" panose="02010600030101010101" pitchFamily="2" charset="-122"/>
                      </a:endParaRPr>
                    </a:p>
                  </a:txBody>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defRPr/>
                      </a:pPr>
                      <a:r>
                        <a:rPr lang="zh-CN" altLang="en-US" sz="1400" b="0" dirty="0">
                          <a:solidFill>
                            <a:schemeClr val="tx1"/>
                          </a:solidFill>
                          <a:latin typeface="宋体" panose="02010600030101010101" pitchFamily="2" charset="-122"/>
                          <a:ea typeface="宋体" panose="02010600030101010101" pitchFamily="2" charset="-122"/>
                        </a:rPr>
                        <a:t>溶解性黑炭的溶解性问题</a:t>
                      </a:r>
                      <a:endParaRPr lang="zh-CN" altLang="en-US" sz="1400" b="0" dirty="0">
                        <a:solidFill>
                          <a:schemeClr val="tx1"/>
                        </a:solidFill>
                        <a:latin typeface="宋体" panose="02010600030101010101" pitchFamily="2" charset="-122"/>
                        <a:ea typeface="宋体" panose="02010600030101010101" pitchFamily="2" charset="-122"/>
                      </a:endParaRPr>
                    </a:p>
                  </a:txBody>
                  <a:tcPr anchor="ctr"/>
                </a:tc>
                <a:tc>
                  <a:txBody>
                    <a:bodyPr/>
                    <a:lstStyle/>
                    <a:p>
                      <a:pPr algn="ctr"/>
                      <a:r>
                        <a:rPr lang="zh-CN" altLang="en-US" sz="1400" kern="1200" dirty="0">
                          <a:solidFill>
                            <a:schemeClr val="dk1"/>
                          </a:solidFill>
                          <a:latin typeface="宋体" panose="02010600030101010101" pitchFamily="2" charset="-122"/>
                          <a:ea typeface="宋体" panose="02010600030101010101" pitchFamily="2" charset="-122"/>
                          <a:cs typeface="+mn-cs"/>
                        </a:rPr>
                        <a:t>潘响亮 教授</a:t>
                      </a:r>
                      <a:endParaRPr lang="en-US" altLang="zh-CN" sz="1400" kern="1200" dirty="0">
                        <a:solidFill>
                          <a:schemeClr val="dk1"/>
                        </a:solidFill>
                        <a:latin typeface="宋体" panose="02010600030101010101" pitchFamily="2" charset="-122"/>
                        <a:ea typeface="宋体" panose="02010600030101010101" pitchFamily="2" charset="-122"/>
                        <a:cs typeface="+mn-cs"/>
                      </a:endParaRPr>
                    </a:p>
                    <a:p>
                      <a:pPr marL="0" marR="0" lvl="0" indent="0" algn="ctr" defTabSz="514350" rtl="0" eaLnBrk="1" fontAlgn="auto" latinLnBrk="0" hangingPunct="1">
                        <a:lnSpc>
                          <a:spcPct val="100000"/>
                        </a:lnSpc>
                        <a:spcBef>
                          <a:spcPts val="0"/>
                        </a:spcBef>
                        <a:spcAft>
                          <a:spcPts val="0"/>
                        </a:spcAft>
                        <a:buClrTx/>
                        <a:buSzTx/>
                        <a:buFontTx/>
                        <a:buNone/>
                        <a:defRPr/>
                      </a:pPr>
                      <a:r>
                        <a:rPr lang="zh-CN" altLang="en-US" sz="1400" kern="1200" dirty="0">
                          <a:solidFill>
                            <a:schemeClr val="dk1"/>
                          </a:solidFill>
                          <a:latin typeface="宋体" panose="02010600030101010101" pitchFamily="2" charset="-122"/>
                          <a:ea typeface="宋体" panose="02010600030101010101" pitchFamily="2" charset="-122"/>
                          <a:cs typeface="+mn-cs"/>
                        </a:rPr>
                        <a:t>浙江工业大学</a:t>
                      </a:r>
                      <a:endParaRPr lang="zh-CN" altLang="en-US" sz="1400" kern="1200" dirty="0">
                        <a:solidFill>
                          <a:schemeClr val="dk1"/>
                        </a:solidFill>
                        <a:latin typeface="宋体" panose="02010600030101010101" pitchFamily="2" charset="-122"/>
                        <a:ea typeface="宋体" panose="02010600030101010101" pitchFamily="2" charset="-122"/>
                        <a:cs typeface="+mn-cs"/>
                      </a:endParaRPr>
                    </a:p>
                  </a:txBody>
                  <a:tcPr anchor="ctr"/>
                </a:tc>
              </a:tr>
              <a:tr h="756285">
                <a:tc>
                  <a:txBody>
                    <a:bodyPr/>
                    <a:lstStyle/>
                    <a:p>
                      <a:pPr marL="0" marR="0" lvl="0" indent="0" algn="ctr" defTabSz="514350" rtl="0" eaLnBrk="1" fontAlgn="auto" latinLnBrk="0" hangingPunct="1">
                        <a:lnSpc>
                          <a:spcPct val="100000"/>
                        </a:lnSpc>
                        <a:spcBef>
                          <a:spcPts val="0"/>
                        </a:spcBef>
                        <a:spcAft>
                          <a:spcPts val="0"/>
                        </a:spcAft>
                        <a:buClrTx/>
                        <a:buSzTx/>
                        <a:buFontTx/>
                        <a:buNone/>
                        <a:defRPr/>
                      </a:pPr>
                      <a:r>
                        <a:rPr lang="en-US" altLang="zh-CN" sz="1100" dirty="0">
                          <a:latin typeface="宋体" panose="02010600030101010101" pitchFamily="2" charset="-122"/>
                          <a:ea typeface="宋体" panose="02010600030101010101" pitchFamily="2" charset="-122"/>
                        </a:rPr>
                        <a:t>14:40-15:00</a:t>
                      </a:r>
                      <a:endParaRPr lang="zh-CN" altLang="en-US" sz="1100" dirty="0">
                        <a:latin typeface="宋体" panose="02010600030101010101" pitchFamily="2" charset="-122"/>
                        <a:ea typeface="宋体" panose="02010600030101010101" pitchFamily="2" charset="-122"/>
                      </a:endParaRPr>
                    </a:p>
                  </a:txBody>
                  <a:tcPr anchor="ctr"/>
                </a:tc>
                <a:tc>
                  <a:txBody>
                    <a:bodyPr/>
                    <a:lstStyle/>
                    <a:p>
                      <a:pPr algn="ctr"/>
                      <a:r>
                        <a:rPr lang="zh-CN" altLang="en-US" sz="1400" b="0" kern="1200" dirty="0">
                          <a:solidFill>
                            <a:schemeClr val="tx1"/>
                          </a:solidFill>
                          <a:latin typeface="宋体" panose="02010600030101010101" pitchFamily="2" charset="-122"/>
                          <a:ea typeface="宋体" panose="02010600030101010101" pitchFamily="2" charset="-122"/>
                          <a:cs typeface="+mn-cs"/>
                        </a:rPr>
                        <a:t>重金属镉全过程健康风险评估与调控研究</a:t>
                      </a:r>
                      <a:endParaRPr lang="zh-CN" altLang="en-US" sz="1400" b="0" kern="1200" dirty="0">
                        <a:solidFill>
                          <a:schemeClr val="tx1"/>
                        </a:solidFill>
                        <a:latin typeface="宋体" panose="02010600030101010101" pitchFamily="2" charset="-122"/>
                        <a:ea typeface="宋体" panose="02010600030101010101" pitchFamily="2" charset="-122"/>
                        <a:cs typeface="+mn-cs"/>
                      </a:endParaRPr>
                    </a:p>
                  </a:txBody>
                  <a:tcPr anchor="ctr"/>
                </a:tc>
                <a:tc>
                  <a:txBody>
                    <a:bodyPr/>
                    <a:lstStyle/>
                    <a:p>
                      <a:pPr marL="0" algn="ctr" defTabSz="514350" rtl="0" eaLnBrk="1" latinLnBrk="0" hangingPunct="1"/>
                      <a:r>
                        <a:rPr lang="zh-CN" altLang="en-US" sz="1400" b="0" kern="1200" dirty="0">
                          <a:solidFill>
                            <a:schemeClr val="tx1"/>
                          </a:solidFill>
                          <a:latin typeface="宋体" panose="02010600030101010101" pitchFamily="2" charset="-122"/>
                          <a:ea typeface="宋体" panose="02010600030101010101" pitchFamily="2" charset="-122"/>
                          <a:cs typeface="+mn-cs"/>
                        </a:rPr>
                        <a:t>黄蕾 教授</a:t>
                      </a:r>
                      <a:endParaRPr lang="en-US" altLang="zh-CN" sz="1400" b="0" kern="1200" dirty="0">
                        <a:solidFill>
                          <a:schemeClr val="tx1"/>
                        </a:solidFill>
                        <a:latin typeface="宋体" panose="02010600030101010101" pitchFamily="2" charset="-122"/>
                        <a:ea typeface="宋体" panose="02010600030101010101" pitchFamily="2" charset="-122"/>
                        <a:cs typeface="+mn-cs"/>
                      </a:endParaRPr>
                    </a:p>
                    <a:p>
                      <a:pPr marL="0" algn="ctr" defTabSz="514350" rtl="0" eaLnBrk="1" latinLnBrk="0" hangingPunct="1"/>
                      <a:r>
                        <a:rPr lang="zh-CN" altLang="en-US" sz="1400" b="0" kern="1200" dirty="0">
                          <a:solidFill>
                            <a:schemeClr val="tx1"/>
                          </a:solidFill>
                          <a:latin typeface="宋体" panose="02010600030101010101" pitchFamily="2" charset="-122"/>
                          <a:ea typeface="宋体" panose="02010600030101010101" pitchFamily="2" charset="-122"/>
                          <a:cs typeface="+mn-cs"/>
                        </a:rPr>
                        <a:t>南京大学</a:t>
                      </a:r>
                      <a:endParaRPr lang="en-US" altLang="zh-CN" sz="1400" b="0" kern="1200" dirty="0">
                        <a:solidFill>
                          <a:schemeClr val="tx1"/>
                        </a:solidFill>
                        <a:latin typeface="宋体" panose="02010600030101010101" pitchFamily="2" charset="-122"/>
                        <a:ea typeface="宋体" panose="02010600030101010101" pitchFamily="2" charset="-122"/>
                        <a:cs typeface="+mn-cs"/>
                      </a:endParaRPr>
                    </a:p>
                  </a:txBody>
                  <a:tcPr anchor="ctr"/>
                </a:tc>
              </a:tr>
              <a:tr h="690880">
                <a:tc>
                  <a:txBody>
                    <a:bodyPr/>
                    <a:lstStyle/>
                    <a:p>
                      <a:pPr marL="0" marR="0" lvl="0" indent="0" algn="ctr" defTabSz="514350" rtl="0" eaLnBrk="1" fontAlgn="auto" latinLnBrk="0" hangingPunct="1">
                        <a:lnSpc>
                          <a:spcPct val="100000"/>
                        </a:lnSpc>
                        <a:spcBef>
                          <a:spcPts val="0"/>
                        </a:spcBef>
                        <a:spcAft>
                          <a:spcPts val="0"/>
                        </a:spcAft>
                        <a:buClrTx/>
                        <a:buSzTx/>
                        <a:buFontTx/>
                        <a:buNone/>
                        <a:defRPr/>
                      </a:pPr>
                      <a:r>
                        <a:rPr lang="en-US" altLang="zh-CN" sz="1100" dirty="0">
                          <a:latin typeface="宋体" panose="02010600030101010101" pitchFamily="2" charset="-122"/>
                          <a:ea typeface="宋体" panose="02010600030101010101" pitchFamily="2" charset="-122"/>
                        </a:rPr>
                        <a:t>15:00-15:20</a:t>
                      </a:r>
                      <a:endParaRPr lang="zh-CN" altLang="en-US" sz="1100" dirty="0">
                        <a:latin typeface="宋体" panose="02010600030101010101" pitchFamily="2" charset="-122"/>
                        <a:ea typeface="宋体" panose="02010600030101010101" pitchFamily="2" charset="-122"/>
                      </a:endParaRPr>
                    </a:p>
                  </a:txBody>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defRPr/>
                      </a:pPr>
                      <a:r>
                        <a:rPr lang="zh-CN" altLang="en-US" sz="1400" b="0" kern="1200" dirty="0">
                          <a:solidFill>
                            <a:schemeClr val="dk1"/>
                          </a:solidFill>
                          <a:latin typeface="宋体" panose="02010600030101010101" pitchFamily="2" charset="-122"/>
                          <a:ea typeface="宋体" panose="02010600030101010101" pitchFamily="2" charset="-122"/>
                          <a:cs typeface="+mn-cs"/>
                        </a:rPr>
                        <a:t>黑土典型障碍的生物治理与可持续保护策略研究</a:t>
                      </a:r>
                      <a:endParaRPr lang="zh-CN" altLang="en-US" sz="1400" b="0" kern="1200" dirty="0">
                        <a:solidFill>
                          <a:schemeClr val="dk1"/>
                        </a:solidFill>
                        <a:latin typeface="宋体" panose="02010600030101010101" pitchFamily="2" charset="-122"/>
                        <a:ea typeface="宋体" panose="02010600030101010101" pitchFamily="2" charset="-122"/>
                        <a:cs typeface="+mn-cs"/>
                      </a:endParaRPr>
                    </a:p>
                  </a:txBody>
                  <a:tcPr anchor="ctr"/>
                </a:tc>
                <a:tc>
                  <a:txBody>
                    <a:bodyPr/>
                    <a:lstStyle/>
                    <a:p>
                      <a:pPr marL="0" algn="ctr" defTabSz="514350" rtl="0" eaLnBrk="1" latinLnBrk="0" hangingPunct="1"/>
                      <a:r>
                        <a:rPr lang="zh-CN" altLang="en-US" sz="1400" b="0" kern="1200" dirty="0">
                          <a:solidFill>
                            <a:schemeClr val="dk1"/>
                          </a:solidFill>
                          <a:latin typeface="宋体" panose="02010600030101010101" pitchFamily="2" charset="-122"/>
                          <a:ea typeface="宋体" panose="02010600030101010101" pitchFamily="2" charset="-122"/>
                          <a:cs typeface="+mn-cs"/>
                        </a:rPr>
                        <a:t>张博 教授</a:t>
                      </a:r>
                      <a:endParaRPr lang="en-US" altLang="zh-CN" sz="1400" b="0" kern="1200" dirty="0">
                        <a:solidFill>
                          <a:schemeClr val="dk1"/>
                        </a:solidFill>
                        <a:latin typeface="宋体" panose="02010600030101010101" pitchFamily="2" charset="-122"/>
                        <a:ea typeface="宋体" panose="02010600030101010101" pitchFamily="2" charset="-122"/>
                        <a:cs typeface="+mn-cs"/>
                      </a:endParaRPr>
                    </a:p>
                    <a:p>
                      <a:pPr marL="0" algn="ctr" defTabSz="514350" rtl="0" eaLnBrk="1" latinLnBrk="0" hangingPunct="1"/>
                      <a:r>
                        <a:rPr lang="zh-CN" altLang="en-US" sz="1400" b="0" kern="1200" dirty="0">
                          <a:solidFill>
                            <a:schemeClr val="dk1"/>
                          </a:solidFill>
                          <a:latin typeface="宋体" panose="02010600030101010101" pitchFamily="2" charset="-122"/>
                          <a:ea typeface="宋体" panose="02010600030101010101" pitchFamily="2" charset="-122"/>
                          <a:cs typeface="+mn-cs"/>
                        </a:rPr>
                        <a:t>东北农业大学</a:t>
                      </a:r>
                      <a:endParaRPr lang="zh-CN" altLang="en-US" sz="1400" b="0" kern="1200" dirty="0">
                        <a:solidFill>
                          <a:schemeClr val="dk1"/>
                        </a:solidFill>
                        <a:latin typeface="宋体" panose="02010600030101010101" pitchFamily="2" charset="-122"/>
                        <a:ea typeface="宋体" panose="02010600030101010101" pitchFamily="2" charset="-122"/>
                        <a:cs typeface="+mn-cs"/>
                      </a:endParaRPr>
                    </a:p>
                  </a:txBody>
                  <a:tcPr anchor="ctr"/>
                </a:tc>
              </a:tr>
              <a:tr h="513080">
                <a:tc>
                  <a:txBody>
                    <a:bodyPr/>
                    <a:p>
                      <a:pPr marL="0" marR="0" lvl="0" indent="0" algn="ctr" defTabSz="514350" rtl="0" eaLnBrk="1" fontAlgn="auto" latinLnBrk="0" hangingPunct="1">
                        <a:lnSpc>
                          <a:spcPct val="100000"/>
                        </a:lnSpc>
                        <a:spcBef>
                          <a:spcPts val="0"/>
                        </a:spcBef>
                        <a:spcAft>
                          <a:spcPts val="0"/>
                        </a:spcAft>
                        <a:buClrTx/>
                        <a:buSzTx/>
                        <a:buFontTx/>
                        <a:buNone/>
                        <a:defRPr/>
                      </a:pPr>
                      <a:r>
                        <a:rPr lang="en-US" altLang="zh-CN" sz="1100" dirty="0">
                          <a:latin typeface="宋体" panose="02010600030101010101" pitchFamily="2" charset="-122"/>
                          <a:ea typeface="宋体" panose="02010600030101010101" pitchFamily="2" charset="-122"/>
                          <a:sym typeface="+mn-ea"/>
                        </a:rPr>
                        <a:t>15:20-15:35</a:t>
                      </a:r>
                      <a:endParaRPr lang="zh-CN" altLang="en-US" sz="1100" dirty="0">
                        <a:latin typeface="宋体" panose="02010600030101010101" pitchFamily="2" charset="-122"/>
                        <a:ea typeface="宋体" panose="02010600030101010101" pitchFamily="2" charset="-122"/>
                      </a:endParaRPr>
                    </a:p>
                  </a:txBody>
                  <a:tcPr anchor="ctr"/>
                </a:tc>
                <a:tc gridSpan="2">
                  <a:txBody>
                    <a:bodyPr/>
                    <a:p>
                      <a:pPr marL="0" marR="0" lvl="0" indent="0" algn="ctr" defTabSz="514350" rtl="0" eaLnBrk="1" fontAlgn="auto" latinLnBrk="0" hangingPunct="1">
                        <a:lnSpc>
                          <a:spcPct val="100000"/>
                        </a:lnSpc>
                        <a:spcBef>
                          <a:spcPts val="0"/>
                        </a:spcBef>
                        <a:spcAft>
                          <a:spcPts val="0"/>
                        </a:spcAft>
                        <a:buClrTx/>
                        <a:buSzTx/>
                        <a:buFontTx/>
                        <a:buNone/>
                        <a:defRPr/>
                      </a:pPr>
                      <a:r>
                        <a:rPr lang="zh-CN" altLang="en-US" sz="1400" dirty="0">
                          <a:latin typeface="宋体" panose="02010600030101010101" pitchFamily="2" charset="-122"/>
                          <a:ea typeface="宋体" panose="02010600030101010101" pitchFamily="2" charset="-122"/>
                          <a:sym typeface="+mn-ea"/>
                        </a:rPr>
                        <a:t>茶歇</a:t>
                      </a:r>
                      <a:endParaRPr lang="zh-CN" altLang="en-US" sz="1400" dirty="0">
                        <a:latin typeface="宋体" panose="02010600030101010101" pitchFamily="2" charset="-122"/>
                        <a:ea typeface="宋体" panose="02010600030101010101" pitchFamily="2" charset="-122"/>
                      </a:endParaRPr>
                    </a:p>
                  </a:txBody>
                  <a:tcPr anchor="ctr"/>
                </a:tc>
                <a:tc hMerge="1">
                  <a:tcPr anchor="ctr"/>
                </a:tc>
              </a:tr>
              <a:tr h="619125">
                <a:tc gridSpan="3">
                  <a:txBody>
                    <a:bodyPr/>
                    <a:p>
                      <a:pPr algn="ctr">
                        <a:spcBef>
                          <a:spcPts val="0"/>
                        </a:spcBef>
                        <a:spcAft>
                          <a:spcPts val="0"/>
                        </a:spcAft>
                        <a:buClrTx/>
                        <a:buSzTx/>
                        <a:buFontTx/>
                        <a:buNone/>
                        <a:defRPr/>
                      </a:pPr>
                      <a:r>
                        <a:rPr lang="zh-CN" altLang="en-US" sz="1400" dirty="0">
                          <a:latin typeface="宋体" panose="02010600030101010101" pitchFamily="2" charset="-122"/>
                          <a:ea typeface="宋体" panose="02010600030101010101" pitchFamily="2" charset="-122"/>
                          <a:sym typeface="+mn-ea"/>
                        </a:rPr>
                        <a:t>主持人：郭军康 院长</a:t>
                      </a:r>
                      <a:endParaRPr lang="zh-CN" altLang="en-US" sz="1400" dirty="0">
                        <a:latin typeface="宋体" panose="02010600030101010101" pitchFamily="2" charset="-122"/>
                        <a:ea typeface="宋体" panose="02010600030101010101" pitchFamily="2" charset="-122"/>
                      </a:endParaRPr>
                    </a:p>
                  </a:txBody>
                  <a:tcPr anchor="ctr"/>
                </a:tc>
                <a:tc hMerge="1">
                  <a:tcPr anchor="ctr"/>
                </a:tc>
                <a:tc hMerge="1">
                  <a:tcPr anchor="ctr"/>
                </a:tc>
              </a:tr>
              <a:tr h="824230">
                <a:tc>
                  <a:txBody>
                    <a:bodyPr/>
                    <a:lstStyle/>
                    <a:p>
                      <a:pPr marL="0" marR="0" lvl="0" indent="0" algn="ctr" defTabSz="514350" rtl="0" eaLnBrk="1" fontAlgn="auto" latinLnBrk="0" hangingPunct="1">
                        <a:lnSpc>
                          <a:spcPct val="100000"/>
                        </a:lnSpc>
                        <a:spcBef>
                          <a:spcPts val="0"/>
                        </a:spcBef>
                        <a:spcAft>
                          <a:spcPts val="0"/>
                        </a:spcAft>
                        <a:buClrTx/>
                        <a:buSzTx/>
                        <a:buFontTx/>
                        <a:buNone/>
                        <a:defRPr/>
                      </a:pPr>
                      <a:r>
                        <a:rPr lang="en-US" altLang="zh-CN" sz="1100" dirty="0">
                          <a:latin typeface="宋体" panose="02010600030101010101" pitchFamily="2" charset="-122"/>
                          <a:ea typeface="宋体" panose="02010600030101010101" pitchFamily="2" charset="-122"/>
                        </a:rPr>
                        <a:t>15:35-15:50</a:t>
                      </a:r>
                      <a:endParaRPr lang="zh-CN" altLang="en-US" sz="1100" dirty="0">
                        <a:latin typeface="宋体" panose="02010600030101010101" pitchFamily="2" charset="-122"/>
                        <a:ea typeface="宋体" panose="02010600030101010101" pitchFamily="2" charset="-122"/>
                      </a:endParaRPr>
                    </a:p>
                  </a:txBody>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defRPr/>
                      </a:pPr>
                      <a:r>
                        <a:rPr lang="zh-CN" altLang="en-US" sz="1400" dirty="0">
                          <a:latin typeface="宋体" panose="02010600030101010101" pitchFamily="2" charset="-122"/>
                          <a:ea typeface="宋体" panose="02010600030101010101" pitchFamily="2" charset="-122"/>
                        </a:rPr>
                        <a:t>川西黄龙沟高寒钙华关键带土壤矿物组成与元素地球化学耦合关系</a:t>
                      </a:r>
                      <a:r>
                        <a:rPr lang="en-US" altLang="zh-CN" sz="1400" dirty="0">
                          <a:latin typeface="宋体" panose="02010600030101010101" pitchFamily="2" charset="-122"/>
                          <a:ea typeface="宋体" panose="02010600030101010101" pitchFamily="2" charset="-122"/>
                        </a:rPr>
                        <a:t>  </a:t>
                      </a:r>
                      <a:endParaRPr lang="zh-CN" altLang="en-US" sz="1400" dirty="0">
                        <a:latin typeface="宋体" panose="02010600030101010101" pitchFamily="2" charset="-122"/>
                        <a:ea typeface="宋体" panose="02010600030101010101" pitchFamily="2" charset="-122"/>
                      </a:endParaRPr>
                    </a:p>
                  </a:txBody>
                  <a:tcPr anchor="ctr"/>
                </a:tc>
                <a:tc>
                  <a:txBody>
                    <a:bodyPr/>
                    <a:lstStyle/>
                    <a:p>
                      <a:pPr algn="ctr"/>
                      <a:r>
                        <a:rPr lang="zh-CN" altLang="en-US" sz="1400" dirty="0">
                          <a:solidFill>
                            <a:schemeClr val="tx1"/>
                          </a:solidFill>
                          <a:latin typeface="宋体" panose="02010600030101010101" pitchFamily="2" charset="-122"/>
                          <a:ea typeface="宋体" panose="02010600030101010101" pitchFamily="2" charset="-122"/>
                          <a:sym typeface="+mn-ea"/>
                        </a:rPr>
                        <a:t>霍婷婷</a:t>
                      </a:r>
                      <a:r>
                        <a:rPr lang="en-US" altLang="zh-CN" sz="1400" dirty="0">
                          <a:solidFill>
                            <a:schemeClr val="tx1"/>
                          </a:solidFill>
                          <a:latin typeface="宋体" panose="02010600030101010101" pitchFamily="2" charset="-122"/>
                          <a:ea typeface="宋体" panose="02010600030101010101" pitchFamily="2" charset="-122"/>
                          <a:sym typeface="+mn-ea"/>
                        </a:rPr>
                        <a:t> </a:t>
                      </a:r>
                      <a:r>
                        <a:rPr lang="zh-CN" altLang="en-US" sz="1400" dirty="0">
                          <a:solidFill>
                            <a:schemeClr val="tx1"/>
                          </a:solidFill>
                          <a:latin typeface="宋体" panose="02010600030101010101" pitchFamily="2" charset="-122"/>
                          <a:ea typeface="宋体" panose="02010600030101010101" pitchFamily="2" charset="-122"/>
                          <a:sym typeface="+mn-ea"/>
                        </a:rPr>
                        <a:t>副教授</a:t>
                      </a:r>
                      <a:endParaRPr lang="zh-CN" altLang="en-US" sz="1400" dirty="0">
                        <a:solidFill>
                          <a:schemeClr val="tx1"/>
                        </a:solidFill>
                        <a:latin typeface="宋体" panose="02010600030101010101" pitchFamily="2" charset="-122"/>
                        <a:ea typeface="宋体" panose="02010600030101010101" pitchFamily="2" charset="-122"/>
                        <a:sym typeface="+mn-ea"/>
                      </a:endParaRPr>
                    </a:p>
                    <a:p>
                      <a:pPr algn="ctr"/>
                      <a:r>
                        <a:rPr lang="zh-CN" altLang="en-US" sz="1400" dirty="0">
                          <a:solidFill>
                            <a:schemeClr val="tx1"/>
                          </a:solidFill>
                          <a:latin typeface="宋体" panose="02010600030101010101" pitchFamily="2" charset="-122"/>
                          <a:ea typeface="宋体" panose="02010600030101010101" pitchFamily="2" charset="-122"/>
                          <a:sym typeface="+mn-ea"/>
                        </a:rPr>
                        <a:t>西南科技大学</a:t>
                      </a:r>
                      <a:endParaRPr lang="zh-CN" altLang="en-US" sz="1400" dirty="0">
                        <a:solidFill>
                          <a:schemeClr val="tx1"/>
                        </a:solidFill>
                        <a:latin typeface="宋体" panose="02010600030101010101" pitchFamily="2" charset="-122"/>
                        <a:ea typeface="宋体" panose="02010600030101010101" pitchFamily="2" charset="-122"/>
                      </a:endParaRPr>
                    </a:p>
                  </a:txBody>
                  <a:tcPr anchor="ctr"/>
                </a:tc>
              </a:tr>
              <a:tr h="631190">
                <a:tc>
                  <a:txBody>
                    <a:bodyPr/>
                    <a:lstStyle/>
                    <a:p>
                      <a:pPr marL="0" marR="0" lvl="0" indent="0" algn="ctr" defTabSz="514350" rtl="0" eaLnBrk="1" fontAlgn="auto" latinLnBrk="0" hangingPunct="1">
                        <a:lnSpc>
                          <a:spcPct val="100000"/>
                        </a:lnSpc>
                        <a:spcBef>
                          <a:spcPts val="0"/>
                        </a:spcBef>
                        <a:spcAft>
                          <a:spcPts val="0"/>
                        </a:spcAft>
                        <a:buClrTx/>
                        <a:buSzTx/>
                        <a:buFontTx/>
                        <a:buNone/>
                        <a:defRPr/>
                      </a:pPr>
                      <a:r>
                        <a:rPr lang="en-US" altLang="zh-CN" sz="1100" dirty="0">
                          <a:solidFill>
                            <a:schemeClr val="tx1"/>
                          </a:solidFill>
                          <a:latin typeface="宋体" panose="02010600030101010101" pitchFamily="2" charset="-122"/>
                          <a:ea typeface="宋体" panose="02010600030101010101" pitchFamily="2" charset="-122"/>
                        </a:rPr>
                        <a:t>15:50-16:05</a:t>
                      </a:r>
                      <a:endParaRPr lang="zh-CN" altLang="en-US" sz="1100" dirty="0">
                        <a:solidFill>
                          <a:schemeClr val="tx1"/>
                        </a:solidFill>
                        <a:latin typeface="宋体" panose="02010600030101010101" pitchFamily="2" charset="-122"/>
                        <a:ea typeface="宋体" panose="02010600030101010101" pitchFamily="2" charset="-122"/>
                      </a:endParaRPr>
                    </a:p>
                  </a:txBody>
                  <a:tcPr anchor="ctr"/>
                </a:tc>
                <a:tc>
                  <a:txBody>
                    <a:bodyPr/>
                    <a:lstStyle/>
                    <a:p>
                      <a:r>
                        <a:rPr lang="zh-CN" altLang="en-US" sz="1400" kern="1200" dirty="0">
                          <a:solidFill>
                            <a:schemeClr val="dk1"/>
                          </a:solidFill>
                          <a:latin typeface="宋体" panose="02010600030101010101" pitchFamily="2" charset="-122"/>
                          <a:ea typeface="宋体" panose="02010600030101010101" pitchFamily="2" charset="-122"/>
                          <a:cs typeface="+mn-cs"/>
                        </a:rPr>
                        <a:t>滨海沉积物</a:t>
                      </a:r>
                      <a:r>
                        <a:rPr lang="en-US" altLang="zh-CN" sz="1400" kern="1200" dirty="0">
                          <a:solidFill>
                            <a:schemeClr val="dk1"/>
                          </a:solidFill>
                          <a:latin typeface="宋体" panose="02010600030101010101" pitchFamily="2" charset="-122"/>
                          <a:ea typeface="宋体" panose="02010600030101010101" pitchFamily="2" charset="-122"/>
                          <a:cs typeface="+mn-cs"/>
                        </a:rPr>
                        <a:t>Fe-As</a:t>
                      </a:r>
                      <a:r>
                        <a:rPr lang="zh-CN" altLang="en-US" sz="1400" kern="1200" dirty="0">
                          <a:solidFill>
                            <a:schemeClr val="dk1"/>
                          </a:solidFill>
                          <a:latin typeface="宋体" panose="02010600030101010101" pitchFamily="2" charset="-122"/>
                          <a:ea typeface="宋体" panose="02010600030101010101" pitchFamily="2" charset="-122"/>
                          <a:cs typeface="+mn-cs"/>
                        </a:rPr>
                        <a:t>形态演化及对抗性基因扩增的潜在驱动机制</a:t>
                      </a:r>
                      <a:endParaRPr lang="zh-CN" altLang="en-US" sz="1400" kern="1200" dirty="0">
                        <a:solidFill>
                          <a:schemeClr val="dk1"/>
                        </a:solidFill>
                        <a:latin typeface="宋体" panose="02010600030101010101" pitchFamily="2" charset="-122"/>
                        <a:ea typeface="宋体" panose="02010600030101010101" pitchFamily="2" charset="-122"/>
                        <a:cs typeface="+mn-cs"/>
                      </a:endParaRPr>
                    </a:p>
                  </a:txBody>
                  <a:tcPr anchor="ctr"/>
                </a:tc>
                <a:tc>
                  <a:txBody>
                    <a:bodyPr/>
                    <a:lstStyle/>
                    <a:p>
                      <a:pPr algn="ctr">
                        <a:buNone/>
                      </a:pPr>
                      <a:r>
                        <a:rPr lang="zh-CN" altLang="en-US" sz="1400" dirty="0">
                          <a:solidFill>
                            <a:schemeClr val="tx1"/>
                          </a:solidFill>
                          <a:latin typeface="宋体" panose="02010600030101010101" pitchFamily="2" charset="-122"/>
                          <a:ea typeface="宋体" panose="02010600030101010101" pitchFamily="2" charset="-122"/>
                        </a:rPr>
                        <a:t>高磊 副教授</a:t>
                      </a:r>
                      <a:endParaRPr lang="en-US" altLang="zh-CN" sz="1400" dirty="0">
                        <a:solidFill>
                          <a:schemeClr val="tx1"/>
                        </a:solidFill>
                        <a:latin typeface="宋体" panose="02010600030101010101" pitchFamily="2" charset="-122"/>
                        <a:ea typeface="宋体" panose="02010600030101010101" pitchFamily="2" charset="-122"/>
                      </a:endParaRPr>
                    </a:p>
                    <a:p>
                      <a:pPr algn="ctr">
                        <a:buNone/>
                      </a:pPr>
                      <a:r>
                        <a:rPr lang="zh-CN" altLang="en-US" sz="1400" dirty="0">
                          <a:solidFill>
                            <a:schemeClr val="tx1"/>
                          </a:solidFill>
                          <a:latin typeface="宋体" panose="02010600030101010101" pitchFamily="2" charset="-122"/>
                          <a:ea typeface="宋体" panose="02010600030101010101" pitchFamily="2" charset="-122"/>
                        </a:rPr>
                        <a:t>南京师范大学</a:t>
                      </a:r>
                      <a:endParaRPr lang="zh-CN" altLang="en-US" sz="1400" dirty="0">
                        <a:solidFill>
                          <a:schemeClr val="tx1"/>
                        </a:solidFill>
                        <a:latin typeface="宋体" panose="02010600030101010101" pitchFamily="2" charset="-122"/>
                        <a:ea typeface="宋体" panose="02010600030101010101" pitchFamily="2" charset="-122"/>
                      </a:endParaRPr>
                    </a:p>
                  </a:txBody>
                  <a:tcPr anchor="ctr"/>
                </a:tc>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60000" y="314111"/>
            <a:ext cx="6498000" cy="9411890"/>
            <a:chOff x="360000" y="314111"/>
            <a:chExt cx="6498000" cy="9411890"/>
          </a:xfrm>
        </p:grpSpPr>
        <p:grpSp>
          <p:nvGrpSpPr>
            <p:cNvPr id="7" name="组合 6"/>
            <p:cNvGrpSpPr/>
            <p:nvPr/>
          </p:nvGrpSpPr>
          <p:grpSpPr>
            <a:xfrm>
              <a:off x="6408000" y="9252000"/>
              <a:ext cx="324000" cy="474001"/>
              <a:chOff x="5822784" y="9245999"/>
              <a:chExt cx="324000" cy="474001"/>
            </a:xfrm>
            <a:solidFill>
              <a:srgbClr val="0070C0"/>
            </a:solidFill>
          </p:grpSpPr>
          <p:sp>
            <p:nvSpPr>
              <p:cNvPr id="22" name="矩形 21"/>
              <p:cNvSpPr/>
              <p:nvPr/>
            </p:nvSpPr>
            <p:spPr>
              <a:xfrm>
                <a:off x="5876015" y="9620681"/>
                <a:ext cx="216507" cy="99319"/>
              </a:xfrm>
              <a:prstGeom prst="rect">
                <a:avLst/>
              </a:prstGeom>
              <a:grpFill/>
              <a:ln>
                <a:noFill/>
              </a:ln>
              <a:effectLst/>
              <a:scene3d>
                <a:camera prst="orthographicFront">
                  <a:rot lat="0" lon="0" rev="0"/>
                </a:camera>
                <a:lightRig rig="chilly" dir="t">
                  <a:rot lat="0" lon="0" rev="18480000"/>
                </a:lightRig>
              </a:scene3d>
              <a:sp3d prstMaterial="clear">
                <a:bevelT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3" name="椭圆 22"/>
              <p:cNvSpPr/>
              <p:nvPr/>
            </p:nvSpPr>
            <p:spPr>
              <a:xfrm>
                <a:off x="5822784" y="9245999"/>
                <a:ext cx="324000" cy="324000"/>
              </a:xfrm>
              <a:prstGeom prst="ellipse">
                <a:avLst/>
              </a:prstGeom>
              <a:gr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dirty="0">
                    <a:solidFill>
                      <a:schemeClr val="bg1"/>
                    </a:solidFill>
                    <a:latin typeface="Times New Roman" panose="02020603050405020304" pitchFamily="18" charset="0"/>
                    <a:cs typeface="Times New Roman" panose="02020603050405020304" pitchFamily="18" charset="0"/>
                  </a:rPr>
                  <a:t>8</a:t>
                </a:r>
                <a:endParaRPr lang="zh-CN" altLang="en-US" dirty="0">
                  <a:solidFill>
                    <a:schemeClr val="bg1"/>
                  </a:solidFill>
                  <a:latin typeface="Times New Roman" panose="02020603050405020304" pitchFamily="18" charset="0"/>
                  <a:cs typeface="Times New Roman" panose="02020603050405020304" pitchFamily="18" charset="0"/>
                </a:endParaRPr>
              </a:p>
            </p:txBody>
          </p:sp>
        </p:grpSp>
        <p:grpSp>
          <p:nvGrpSpPr>
            <p:cNvPr id="8" name="组合 7"/>
            <p:cNvGrpSpPr/>
            <p:nvPr/>
          </p:nvGrpSpPr>
          <p:grpSpPr>
            <a:xfrm>
              <a:off x="360000" y="314111"/>
              <a:ext cx="6498000" cy="307777"/>
              <a:chOff x="360000" y="314111"/>
              <a:chExt cx="6498000" cy="307777"/>
            </a:xfrm>
          </p:grpSpPr>
          <p:sp>
            <p:nvSpPr>
              <p:cNvPr id="9" name="文本框 8"/>
              <p:cNvSpPr txBox="1"/>
              <p:nvPr/>
            </p:nvSpPr>
            <p:spPr>
              <a:xfrm>
                <a:off x="360000" y="314111"/>
                <a:ext cx="3817438" cy="307777"/>
              </a:xfrm>
              <a:prstGeom prst="rect">
                <a:avLst/>
              </a:prstGeom>
              <a:noFill/>
            </p:spPr>
            <p:txBody>
              <a:bodyPr wrap="square" rtlCol="0">
                <a:spAutoFit/>
              </a:bodyPr>
              <a:lstStyle/>
              <a:p>
                <a:r>
                  <a:rPr lang="zh-CN" altLang="en-US" sz="1400" dirty="0">
                    <a:latin typeface="方正小标宋_GBK" panose="03000509000000000000" pitchFamily="65" charset="-122"/>
                    <a:ea typeface="方正小标宋_GBK" panose="03000509000000000000" pitchFamily="65" charset="-122"/>
                  </a:rPr>
                  <a:t>第四届“西部自然资源与生态环境健康研讨会”</a:t>
                </a:r>
                <a:endParaRPr lang="zh-CN" altLang="en-US" sz="1400" dirty="0">
                  <a:latin typeface="方正小标宋_GBK" panose="03000509000000000000" pitchFamily="65" charset="-122"/>
                  <a:ea typeface="方正小标宋_GBK" panose="03000509000000000000" pitchFamily="65" charset="-122"/>
                </a:endParaRPr>
              </a:p>
            </p:txBody>
          </p:sp>
          <p:grpSp>
            <p:nvGrpSpPr>
              <p:cNvPr id="10" name="组合 9"/>
              <p:cNvGrpSpPr/>
              <p:nvPr/>
            </p:nvGrpSpPr>
            <p:grpSpPr>
              <a:xfrm>
                <a:off x="4326342" y="359999"/>
                <a:ext cx="2531658" cy="216001"/>
                <a:chOff x="4326342" y="359999"/>
                <a:chExt cx="2531658" cy="216001"/>
              </a:xfrm>
            </p:grpSpPr>
            <p:sp>
              <p:nvSpPr>
                <p:cNvPr id="11" name="矩形 10"/>
                <p:cNvSpPr/>
                <p:nvPr/>
              </p:nvSpPr>
              <p:spPr>
                <a:xfrm>
                  <a:off x="4698000" y="359999"/>
                  <a:ext cx="2160000" cy="216000"/>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4537438" y="360000"/>
                  <a:ext cx="108000" cy="216000"/>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4408707" y="360000"/>
                  <a:ext cx="72000" cy="216000"/>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4326342" y="360000"/>
                  <a:ext cx="36000" cy="2160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graphicFrame>
        <p:nvGraphicFramePr>
          <p:cNvPr id="16" name="表格 15"/>
          <p:cNvGraphicFramePr>
            <a:graphicFrameLocks noGrp="1"/>
          </p:cNvGraphicFramePr>
          <p:nvPr/>
        </p:nvGraphicFramePr>
        <p:xfrm>
          <a:off x="648000" y="868305"/>
          <a:ext cx="5760000" cy="4848171"/>
        </p:xfrm>
        <a:graphic>
          <a:graphicData uri="http://schemas.openxmlformats.org/drawingml/2006/table">
            <a:tbl>
              <a:tblPr firstRow="1" bandRow="1">
                <a:tableStyleId>{7DF18680-E054-41AD-8BC1-D1AEF772440D}</a:tableStyleId>
              </a:tblPr>
              <a:tblGrid>
                <a:gridCol w="1025329"/>
                <a:gridCol w="2603715"/>
                <a:gridCol w="2130956"/>
              </a:tblGrid>
              <a:tr h="322730">
                <a:tc gridSpan="3">
                  <a:txBody>
                    <a:bodyPr/>
                    <a:lstStyle/>
                    <a:p>
                      <a:pPr algn="ctr">
                        <a:buNone/>
                      </a:pPr>
                      <a:endParaRPr lang="zh-CN" altLang="en-US" sz="1400" b="0" dirty="0">
                        <a:solidFill>
                          <a:schemeClr val="tx1"/>
                        </a:solidFill>
                        <a:latin typeface="宋体" panose="02010600030101010101" pitchFamily="2" charset="-122"/>
                        <a:ea typeface="宋体" panose="02010600030101010101" pitchFamily="2" charset="-122"/>
                      </a:endParaRPr>
                    </a:p>
                  </a:txBody>
                  <a:tcPr anchor="ctr">
                    <a:solidFill>
                      <a:srgbClr val="EAEFF7"/>
                    </a:solidFill>
                  </a:tcPr>
                </a:tc>
                <a:tc hMerge="1">
                  <a:tcPr anchor="ctr">
                    <a:solidFill>
                      <a:srgbClr val="EAEFF7"/>
                    </a:solidFill>
                  </a:tcPr>
                </a:tc>
                <a:tc hMerge="1">
                  <a:tcPr anchor="ctr">
                    <a:solidFill>
                      <a:srgbClr val="EAEFF7"/>
                    </a:solidFill>
                  </a:tcPr>
                </a:tc>
              </a:tr>
              <a:tr h="687376">
                <a:tc>
                  <a:txBody>
                    <a:bodyPr/>
                    <a:lstStyle/>
                    <a:p>
                      <a:pPr marL="0" marR="0" lvl="0" indent="0" algn="ctr" defTabSz="514350" rtl="0" eaLnBrk="1" fontAlgn="auto" latinLnBrk="0" hangingPunct="1">
                        <a:lnSpc>
                          <a:spcPct val="100000"/>
                        </a:lnSpc>
                        <a:spcBef>
                          <a:spcPts val="0"/>
                        </a:spcBef>
                        <a:spcAft>
                          <a:spcPts val="0"/>
                        </a:spcAft>
                        <a:buClrTx/>
                        <a:buSzTx/>
                        <a:buFontTx/>
                        <a:buNone/>
                        <a:defRPr/>
                      </a:pPr>
                      <a:r>
                        <a:rPr lang="en-US" altLang="zh-CN" sz="1100" dirty="0">
                          <a:latin typeface="宋体" panose="02010600030101010101" pitchFamily="2" charset="-122"/>
                          <a:ea typeface="宋体" panose="02010600030101010101" pitchFamily="2" charset="-122"/>
                        </a:rPr>
                        <a:t>16:05-16:20</a:t>
                      </a:r>
                      <a:endParaRPr lang="zh-CN" altLang="en-US" sz="1100" dirty="0">
                        <a:latin typeface="宋体" panose="02010600030101010101" pitchFamily="2" charset="-122"/>
                        <a:ea typeface="宋体" panose="02010600030101010101" pitchFamily="2" charset="-122"/>
                      </a:endParaRPr>
                    </a:p>
                  </a:txBody>
                  <a:tcPr anchor="ctr"/>
                </a:tc>
                <a:tc>
                  <a:txBody>
                    <a:bodyPr/>
                    <a:lstStyle/>
                    <a:p>
                      <a:pPr marL="0" algn="l" defTabSz="514350" rtl="0" eaLnBrk="1" latinLnBrk="0" hangingPunct="1"/>
                      <a:r>
                        <a:rPr lang="zh-CN" altLang="en-US" sz="1400" kern="1200" dirty="0">
                          <a:solidFill>
                            <a:schemeClr val="dk1"/>
                          </a:solidFill>
                          <a:latin typeface="宋体" panose="02010600030101010101" pitchFamily="2" charset="-122"/>
                          <a:ea typeface="宋体" panose="02010600030101010101" pitchFamily="2" charset="-122"/>
                          <a:cs typeface="+mn-cs"/>
                        </a:rPr>
                        <a:t>土壤的活性氧动态及其对有机碳</a:t>
                      </a:r>
                      <a:r>
                        <a:rPr lang="en-US" altLang="zh-CN" sz="1400" kern="1200" dirty="0">
                          <a:solidFill>
                            <a:schemeClr val="dk1"/>
                          </a:solidFill>
                          <a:latin typeface="宋体" panose="02010600030101010101" pitchFamily="2" charset="-122"/>
                          <a:ea typeface="宋体" panose="02010600030101010101" pitchFamily="2" charset="-122"/>
                          <a:cs typeface="+mn-cs"/>
                        </a:rPr>
                        <a:t>-</a:t>
                      </a:r>
                      <a:r>
                        <a:rPr lang="zh-CN" altLang="en-US" sz="1400" kern="1200" dirty="0">
                          <a:solidFill>
                            <a:schemeClr val="dk1"/>
                          </a:solidFill>
                          <a:latin typeface="宋体" panose="02010600030101010101" pitchFamily="2" charset="-122"/>
                          <a:ea typeface="宋体" panose="02010600030101010101" pitchFamily="2" charset="-122"/>
                          <a:cs typeface="+mn-cs"/>
                        </a:rPr>
                        <a:t>污染物转化的驱动机制</a:t>
                      </a:r>
                      <a:endParaRPr lang="zh-CN" altLang="en-US" sz="1400" kern="1200" dirty="0">
                        <a:solidFill>
                          <a:schemeClr val="dk1"/>
                        </a:solidFill>
                        <a:latin typeface="宋体" panose="02010600030101010101" pitchFamily="2" charset="-122"/>
                        <a:ea typeface="宋体" panose="02010600030101010101" pitchFamily="2" charset="-122"/>
                        <a:cs typeface="+mn-cs"/>
                      </a:endParaRPr>
                    </a:p>
                  </a:txBody>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defRPr/>
                      </a:pPr>
                      <a:r>
                        <a:rPr lang="zh-CN" altLang="en-US" sz="1400" kern="1200" dirty="0">
                          <a:solidFill>
                            <a:schemeClr val="tx1"/>
                          </a:solidFill>
                          <a:latin typeface="宋体" panose="02010600030101010101" pitchFamily="2" charset="-122"/>
                          <a:ea typeface="宋体" panose="02010600030101010101" pitchFamily="2" charset="-122"/>
                          <a:cs typeface="+mn-cs"/>
                        </a:rPr>
                        <a:t>张蕾</a:t>
                      </a:r>
                      <a:endParaRPr lang="en-US" altLang="zh-CN" sz="1400" kern="1200" dirty="0">
                        <a:solidFill>
                          <a:schemeClr val="tx1"/>
                        </a:solidFill>
                        <a:latin typeface="宋体" panose="02010600030101010101" pitchFamily="2" charset="-122"/>
                        <a:ea typeface="宋体" panose="02010600030101010101" pitchFamily="2" charset="-122"/>
                        <a:cs typeface="+mn-cs"/>
                      </a:endParaRPr>
                    </a:p>
                    <a:p>
                      <a:pPr marL="0" marR="0" lvl="0" indent="0" algn="ctr" defTabSz="514350" rtl="0" eaLnBrk="1" fontAlgn="auto" latinLnBrk="0" hangingPunct="1">
                        <a:lnSpc>
                          <a:spcPct val="100000"/>
                        </a:lnSpc>
                        <a:spcBef>
                          <a:spcPts val="0"/>
                        </a:spcBef>
                        <a:spcAft>
                          <a:spcPts val="0"/>
                        </a:spcAft>
                        <a:buClrTx/>
                        <a:buSzTx/>
                        <a:buFontTx/>
                        <a:buNone/>
                        <a:defRPr/>
                      </a:pPr>
                      <a:r>
                        <a:rPr lang="zh-CN" altLang="en-US" sz="1400" kern="1200" dirty="0">
                          <a:solidFill>
                            <a:schemeClr val="tx1"/>
                          </a:solidFill>
                          <a:latin typeface="宋体" panose="02010600030101010101" pitchFamily="2" charset="-122"/>
                          <a:ea typeface="宋体" panose="02010600030101010101" pitchFamily="2" charset="-122"/>
                          <a:cs typeface="+mn-cs"/>
                        </a:rPr>
                        <a:t>陕西科技大学</a:t>
                      </a:r>
                      <a:endParaRPr lang="zh-CN" altLang="en-US" sz="1400" kern="1200" dirty="0">
                        <a:solidFill>
                          <a:schemeClr val="tx1"/>
                        </a:solidFill>
                        <a:latin typeface="宋体" panose="02010600030101010101" pitchFamily="2" charset="-122"/>
                        <a:ea typeface="宋体" panose="02010600030101010101" pitchFamily="2" charset="-122"/>
                        <a:cs typeface="+mn-cs"/>
                      </a:endParaRPr>
                    </a:p>
                  </a:txBody>
                  <a:tcPr anchor="ctr"/>
                </a:tc>
              </a:tr>
              <a:tr h="687376">
                <a:tc>
                  <a:txBody>
                    <a:bodyPr/>
                    <a:lstStyle/>
                    <a:p>
                      <a:pPr algn="ctr">
                        <a:buNone/>
                      </a:pPr>
                      <a:r>
                        <a:rPr lang="en-US" altLang="zh-CN" sz="1100" dirty="0">
                          <a:latin typeface="宋体" panose="02010600030101010101" pitchFamily="2" charset="-122"/>
                          <a:ea typeface="宋体" panose="02010600030101010101" pitchFamily="2" charset="-122"/>
                        </a:rPr>
                        <a:t>16:20-16:35</a:t>
                      </a:r>
                      <a:endParaRPr lang="zh-CN" altLang="en-US" sz="1100" dirty="0">
                        <a:latin typeface="宋体" panose="02010600030101010101" pitchFamily="2" charset="-122"/>
                        <a:ea typeface="宋体" panose="02010600030101010101" pitchFamily="2" charset="-122"/>
                      </a:endParaRPr>
                    </a:p>
                  </a:txBody>
                  <a:tcPr anchor="ctr"/>
                </a:tc>
                <a:tc>
                  <a:txBody>
                    <a:bodyPr/>
                    <a:lstStyle/>
                    <a:p>
                      <a:pPr algn="ctr">
                        <a:buNone/>
                      </a:pPr>
                      <a:r>
                        <a:rPr lang="zh-CN" altLang="en-US" sz="1400" dirty="0">
                          <a:latin typeface="宋体" panose="02010600030101010101" pitchFamily="2" charset="-122"/>
                          <a:ea typeface="宋体" panose="02010600030101010101" pitchFamily="2" charset="-122"/>
                        </a:rPr>
                        <a:t>土壤矿物对湿地碳循环的</a:t>
                      </a:r>
                      <a:endParaRPr lang="en-US" altLang="zh-CN" sz="1400" dirty="0">
                        <a:latin typeface="宋体" panose="02010600030101010101" pitchFamily="2" charset="-122"/>
                        <a:ea typeface="宋体" panose="02010600030101010101" pitchFamily="2" charset="-122"/>
                      </a:endParaRPr>
                    </a:p>
                    <a:p>
                      <a:pPr algn="ctr">
                        <a:buNone/>
                      </a:pPr>
                      <a:r>
                        <a:rPr lang="zh-CN" altLang="en-US" sz="1400" dirty="0">
                          <a:latin typeface="宋体" panose="02010600030101010101" pitchFamily="2" charset="-122"/>
                          <a:ea typeface="宋体" panose="02010600030101010101" pitchFamily="2" charset="-122"/>
                        </a:rPr>
                        <a:t>影响研究 </a:t>
                      </a:r>
                      <a:endParaRPr lang="zh-CN" altLang="en-US" sz="1400" dirty="0">
                        <a:latin typeface="宋体" panose="02010600030101010101" pitchFamily="2" charset="-122"/>
                        <a:ea typeface="宋体" panose="02010600030101010101" pitchFamily="2" charset="-122"/>
                      </a:endParaRPr>
                    </a:p>
                  </a:txBody>
                  <a:tcPr anchor="ctr"/>
                </a:tc>
                <a:tc>
                  <a:txBody>
                    <a:bodyPr/>
                    <a:lstStyle/>
                    <a:p>
                      <a:pPr algn="ctr">
                        <a:buNone/>
                      </a:pPr>
                      <a:r>
                        <a:rPr lang="zh-CN" altLang="en-US" sz="1400" dirty="0">
                          <a:solidFill>
                            <a:schemeClr val="tx1"/>
                          </a:solidFill>
                          <a:latin typeface="宋体" panose="02010600030101010101" pitchFamily="2" charset="-122"/>
                          <a:ea typeface="宋体" panose="02010600030101010101" pitchFamily="2" charset="-122"/>
                        </a:rPr>
                        <a:t>白银萍</a:t>
                      </a:r>
                      <a:endParaRPr lang="en-US" altLang="zh-CN" sz="1400" dirty="0">
                        <a:solidFill>
                          <a:schemeClr val="tx1"/>
                        </a:solidFill>
                        <a:latin typeface="宋体" panose="02010600030101010101" pitchFamily="2" charset="-122"/>
                        <a:ea typeface="宋体" panose="02010600030101010101" pitchFamily="2" charset="-122"/>
                      </a:endParaRPr>
                    </a:p>
                    <a:p>
                      <a:pPr algn="ctr">
                        <a:buNone/>
                      </a:pPr>
                      <a:r>
                        <a:rPr lang="zh-CN" altLang="en-US" sz="1400" dirty="0">
                          <a:solidFill>
                            <a:schemeClr val="tx1"/>
                          </a:solidFill>
                          <a:latin typeface="宋体" panose="02010600030101010101" pitchFamily="2" charset="-122"/>
                          <a:ea typeface="宋体" panose="02010600030101010101" pitchFamily="2" charset="-122"/>
                        </a:rPr>
                        <a:t>陕西科技大学</a:t>
                      </a:r>
                      <a:endParaRPr lang="zh-CN" altLang="en-US" sz="1400" dirty="0">
                        <a:solidFill>
                          <a:schemeClr val="tx1"/>
                        </a:solidFill>
                        <a:latin typeface="宋体" panose="02010600030101010101" pitchFamily="2" charset="-122"/>
                        <a:ea typeface="宋体" panose="02010600030101010101" pitchFamily="2" charset="-122"/>
                      </a:endParaRPr>
                    </a:p>
                  </a:txBody>
                  <a:tcPr anchor="ctr"/>
                </a:tc>
              </a:tr>
              <a:tr h="687376">
                <a:tc>
                  <a:txBody>
                    <a:bodyPr/>
                    <a:lstStyle/>
                    <a:p>
                      <a:pPr marL="0" marR="0" lvl="0" indent="0" algn="ctr" defTabSz="514350" rtl="0" eaLnBrk="1" fontAlgn="auto" latinLnBrk="0" hangingPunct="1">
                        <a:lnSpc>
                          <a:spcPct val="100000"/>
                        </a:lnSpc>
                        <a:spcBef>
                          <a:spcPts val="0"/>
                        </a:spcBef>
                        <a:spcAft>
                          <a:spcPts val="0"/>
                        </a:spcAft>
                        <a:buClrTx/>
                        <a:buSzTx/>
                        <a:buFontTx/>
                        <a:buNone/>
                        <a:defRPr/>
                      </a:pPr>
                      <a:r>
                        <a:rPr lang="en-US" altLang="zh-CN" sz="1100" dirty="0">
                          <a:latin typeface="宋体" panose="02010600030101010101" pitchFamily="2" charset="-122"/>
                          <a:ea typeface="宋体" panose="02010600030101010101" pitchFamily="2" charset="-122"/>
                        </a:rPr>
                        <a:t>16:35-16:50</a:t>
                      </a:r>
                      <a:endParaRPr lang="zh-CN" altLang="en-US" sz="1100" dirty="0">
                        <a:latin typeface="宋体" panose="02010600030101010101" pitchFamily="2" charset="-122"/>
                        <a:ea typeface="宋体" panose="02010600030101010101" pitchFamily="2" charset="-122"/>
                      </a:endParaRPr>
                    </a:p>
                  </a:txBody>
                  <a:tcPr anchor="ctr"/>
                </a:tc>
                <a:tc>
                  <a:txBody>
                    <a:bodyPr/>
                    <a:lstStyle/>
                    <a:p>
                      <a:pPr algn="ctr">
                        <a:buNone/>
                      </a:pPr>
                      <a:r>
                        <a:rPr lang="zh-CN" altLang="en-US" sz="1400" dirty="0">
                          <a:latin typeface="宋体" panose="02010600030101010101" pitchFamily="2" charset="-122"/>
                          <a:ea typeface="宋体" panose="02010600030101010101" pitchFamily="2" charset="-122"/>
                        </a:rPr>
                        <a:t>高寒钙华湿地优势苔藓钙环境适应策略及与微生物群落耦合研究</a:t>
                      </a:r>
                      <a:endParaRPr lang="zh-CN" altLang="en-US" sz="1400" dirty="0">
                        <a:latin typeface="宋体" panose="02010600030101010101" pitchFamily="2" charset="-122"/>
                        <a:ea typeface="宋体" panose="02010600030101010101" pitchFamily="2" charset="-122"/>
                      </a:endParaRPr>
                    </a:p>
                  </a:txBody>
                  <a:tcPr anchor="ctr"/>
                </a:tc>
                <a:tc>
                  <a:txBody>
                    <a:bodyPr/>
                    <a:lstStyle/>
                    <a:p>
                      <a:pPr algn="ctr">
                        <a:buNone/>
                      </a:pPr>
                      <a:r>
                        <a:rPr lang="zh-CN" altLang="en-US" sz="1400" dirty="0">
                          <a:solidFill>
                            <a:schemeClr val="tx1"/>
                          </a:solidFill>
                          <a:latin typeface="宋体" panose="02010600030101010101" pitchFamily="2" charset="-122"/>
                          <a:ea typeface="宋体" panose="02010600030101010101" pitchFamily="2" charset="-122"/>
                        </a:rPr>
                        <a:t>赵玉连</a:t>
                      </a:r>
                      <a:endParaRPr lang="en-US" altLang="zh-CN" sz="1400" dirty="0">
                        <a:solidFill>
                          <a:schemeClr val="tx1"/>
                        </a:solidFill>
                        <a:latin typeface="宋体" panose="02010600030101010101" pitchFamily="2" charset="-122"/>
                        <a:ea typeface="宋体" panose="02010600030101010101" pitchFamily="2" charset="-122"/>
                      </a:endParaRPr>
                    </a:p>
                    <a:p>
                      <a:pPr algn="ctr">
                        <a:buNone/>
                      </a:pPr>
                      <a:r>
                        <a:rPr lang="zh-CN" altLang="en-US" sz="1400" dirty="0">
                          <a:solidFill>
                            <a:schemeClr val="tx1"/>
                          </a:solidFill>
                          <a:latin typeface="宋体" panose="02010600030101010101" pitchFamily="2" charset="-122"/>
                          <a:ea typeface="宋体" panose="02010600030101010101" pitchFamily="2" charset="-122"/>
                        </a:rPr>
                        <a:t>西南科技大学</a:t>
                      </a:r>
                      <a:endParaRPr lang="zh-CN" altLang="en-US" sz="1400" dirty="0">
                        <a:solidFill>
                          <a:schemeClr val="tx1"/>
                        </a:solidFill>
                        <a:latin typeface="宋体" panose="02010600030101010101" pitchFamily="2" charset="-122"/>
                        <a:ea typeface="宋体" panose="02010600030101010101" pitchFamily="2" charset="-122"/>
                      </a:endParaRPr>
                    </a:p>
                  </a:txBody>
                  <a:tcPr anchor="ctr"/>
                </a:tc>
              </a:tr>
              <a:tr h="687376">
                <a:tc>
                  <a:txBody>
                    <a:bodyPr/>
                    <a:lstStyle/>
                    <a:p>
                      <a:pPr marL="0" marR="0" lvl="0" indent="0" algn="ctr" defTabSz="514350" rtl="0" eaLnBrk="1" fontAlgn="auto" latinLnBrk="0" hangingPunct="1">
                        <a:lnSpc>
                          <a:spcPct val="100000"/>
                        </a:lnSpc>
                        <a:spcBef>
                          <a:spcPts val="0"/>
                        </a:spcBef>
                        <a:spcAft>
                          <a:spcPts val="0"/>
                        </a:spcAft>
                        <a:buClrTx/>
                        <a:buSzTx/>
                        <a:buFontTx/>
                        <a:buNone/>
                        <a:defRPr/>
                      </a:pPr>
                      <a:r>
                        <a:rPr lang="en-US" altLang="zh-CN" sz="1200" dirty="0">
                          <a:latin typeface="宋体" panose="02010600030101010101" pitchFamily="2" charset="-122"/>
                          <a:ea typeface="宋体" panose="02010600030101010101" pitchFamily="2" charset="-122"/>
                        </a:rPr>
                        <a:t>16:50-17:05</a:t>
                      </a:r>
                      <a:endParaRPr lang="zh-CN" altLang="en-US" sz="1200" dirty="0">
                        <a:latin typeface="宋体" panose="02010600030101010101" pitchFamily="2" charset="-122"/>
                        <a:ea typeface="宋体" panose="02010600030101010101" pitchFamily="2" charset="-122"/>
                      </a:endParaRPr>
                    </a:p>
                  </a:txBody>
                  <a:tcPr anchor="ctr"/>
                </a:tc>
                <a:tc>
                  <a:txBody>
                    <a:bodyPr/>
                    <a:lstStyle/>
                    <a:p>
                      <a:pPr algn="ctr">
                        <a:buNone/>
                      </a:pPr>
                      <a:r>
                        <a:rPr lang="zh-CN" altLang="en-US" sz="1400" dirty="0">
                          <a:latin typeface="宋体" panose="02010600030101010101" pitchFamily="2" charset="-122"/>
                          <a:ea typeface="宋体" panose="02010600030101010101" pitchFamily="2" charset="-122"/>
                        </a:rPr>
                        <a:t>微塑料的环境行为及其介导的碳代谢</a:t>
                      </a:r>
                      <a:endParaRPr lang="zh-CN" altLang="en-US" sz="1400" dirty="0">
                        <a:latin typeface="宋体" panose="02010600030101010101" pitchFamily="2" charset="-122"/>
                        <a:ea typeface="宋体" panose="02010600030101010101" pitchFamily="2" charset="-122"/>
                      </a:endParaRPr>
                    </a:p>
                  </a:txBody>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defRPr/>
                      </a:pPr>
                      <a:r>
                        <a:rPr lang="zh-CN" altLang="en-US" sz="1400" dirty="0">
                          <a:solidFill>
                            <a:schemeClr val="tx1"/>
                          </a:solidFill>
                          <a:latin typeface="宋体" panose="02010600030101010101" pitchFamily="2" charset="-122"/>
                          <a:ea typeface="宋体" panose="02010600030101010101" pitchFamily="2" charset="-122"/>
                        </a:rPr>
                        <a:t>王琦</a:t>
                      </a:r>
                      <a:endParaRPr lang="en-US" altLang="zh-CN" sz="1400" dirty="0">
                        <a:solidFill>
                          <a:schemeClr val="tx1"/>
                        </a:solidFill>
                        <a:latin typeface="宋体" panose="02010600030101010101" pitchFamily="2" charset="-122"/>
                        <a:ea typeface="宋体" panose="02010600030101010101" pitchFamily="2" charset="-122"/>
                      </a:endParaRPr>
                    </a:p>
                    <a:p>
                      <a:pPr marL="0" marR="0" lvl="0" indent="0" algn="ctr" defTabSz="514350" rtl="0" eaLnBrk="1" fontAlgn="auto" latinLnBrk="0" hangingPunct="1">
                        <a:lnSpc>
                          <a:spcPct val="100000"/>
                        </a:lnSpc>
                        <a:spcBef>
                          <a:spcPts val="0"/>
                        </a:spcBef>
                        <a:spcAft>
                          <a:spcPts val="0"/>
                        </a:spcAft>
                        <a:buClrTx/>
                        <a:buSzTx/>
                        <a:buFontTx/>
                        <a:buNone/>
                        <a:defRPr/>
                      </a:pPr>
                      <a:r>
                        <a:rPr lang="zh-CN" altLang="en-US" sz="1400" dirty="0">
                          <a:solidFill>
                            <a:schemeClr val="tx1"/>
                          </a:solidFill>
                          <a:latin typeface="宋体" panose="02010600030101010101" pitchFamily="2" charset="-122"/>
                          <a:ea typeface="宋体" panose="02010600030101010101" pitchFamily="2" charset="-122"/>
                        </a:rPr>
                        <a:t>陕西科技大学</a:t>
                      </a:r>
                      <a:endParaRPr lang="zh-CN" altLang="en-US" sz="1400" dirty="0">
                        <a:solidFill>
                          <a:schemeClr val="tx1"/>
                        </a:solidFill>
                        <a:latin typeface="宋体" panose="02010600030101010101" pitchFamily="2" charset="-122"/>
                        <a:ea typeface="宋体" panose="02010600030101010101" pitchFamily="2" charset="-122"/>
                      </a:endParaRPr>
                    </a:p>
                  </a:txBody>
                  <a:tcPr anchor="ctr"/>
                </a:tc>
              </a:tr>
              <a:tr h="688437">
                <a:tc>
                  <a:txBody>
                    <a:bodyPr/>
                    <a:lstStyle/>
                    <a:p>
                      <a:pPr marL="0" marR="0" lvl="0" indent="0" algn="ctr" defTabSz="514350" rtl="0" eaLnBrk="1" fontAlgn="auto" latinLnBrk="0" hangingPunct="1">
                        <a:lnSpc>
                          <a:spcPct val="100000"/>
                        </a:lnSpc>
                        <a:spcBef>
                          <a:spcPts val="0"/>
                        </a:spcBef>
                        <a:spcAft>
                          <a:spcPts val="0"/>
                        </a:spcAft>
                        <a:buClrTx/>
                        <a:buSzTx/>
                        <a:buFontTx/>
                        <a:buNone/>
                        <a:defRPr/>
                      </a:pPr>
                      <a:r>
                        <a:rPr lang="en-US" altLang="zh-CN" sz="1200" dirty="0">
                          <a:latin typeface="宋体" panose="02010600030101010101" pitchFamily="2" charset="-122"/>
                          <a:ea typeface="宋体" panose="02010600030101010101" pitchFamily="2" charset="-122"/>
                        </a:rPr>
                        <a:t>17:05-17:20</a:t>
                      </a:r>
                      <a:endParaRPr lang="zh-CN" altLang="en-US" sz="1200" dirty="0">
                        <a:latin typeface="宋体" panose="02010600030101010101" pitchFamily="2" charset="-122"/>
                        <a:ea typeface="宋体" panose="02010600030101010101" pitchFamily="2" charset="-122"/>
                      </a:endParaRPr>
                    </a:p>
                  </a:txBody>
                  <a:tcPr anchor="ctr"/>
                </a:tc>
                <a:tc>
                  <a:txBody>
                    <a:bodyPr/>
                    <a:lstStyle/>
                    <a:p>
                      <a:pPr algn="ctr">
                        <a:buNone/>
                      </a:pPr>
                      <a:r>
                        <a:rPr lang="zh-CN" altLang="en-US" sz="1400" dirty="0">
                          <a:latin typeface="宋体" panose="02010600030101010101" pitchFamily="2" charset="-122"/>
                          <a:ea typeface="宋体" panose="02010600030101010101" pitchFamily="2" charset="-122"/>
                        </a:rPr>
                        <a:t>生物矿化介导的细菌种间竞争和碳代谢策略演替</a:t>
                      </a:r>
                      <a:endParaRPr lang="zh-CN" altLang="en-US" sz="1400" dirty="0">
                        <a:latin typeface="宋体" panose="02010600030101010101" pitchFamily="2" charset="-122"/>
                        <a:ea typeface="宋体" panose="02010600030101010101" pitchFamily="2" charset="-122"/>
                      </a:endParaRPr>
                    </a:p>
                  </a:txBody>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defRPr/>
                      </a:pPr>
                      <a:r>
                        <a:rPr lang="zh-CN" altLang="en-US" sz="1400" dirty="0">
                          <a:solidFill>
                            <a:schemeClr val="tx1"/>
                          </a:solidFill>
                          <a:latin typeface="宋体" panose="02010600030101010101" pitchFamily="2" charset="-122"/>
                          <a:ea typeface="宋体" panose="02010600030101010101" pitchFamily="2" charset="-122"/>
                        </a:rPr>
                        <a:t>杨帆</a:t>
                      </a:r>
                      <a:endParaRPr lang="en-US" altLang="zh-CN" sz="1400" dirty="0">
                        <a:solidFill>
                          <a:schemeClr val="tx1"/>
                        </a:solidFill>
                        <a:latin typeface="宋体" panose="02010600030101010101" pitchFamily="2" charset="-122"/>
                        <a:ea typeface="宋体" panose="02010600030101010101" pitchFamily="2" charset="-122"/>
                      </a:endParaRPr>
                    </a:p>
                    <a:p>
                      <a:pPr marL="0" marR="0" lvl="0" indent="0" algn="ctr" defTabSz="514350" rtl="0" eaLnBrk="1" fontAlgn="auto" latinLnBrk="0" hangingPunct="1">
                        <a:lnSpc>
                          <a:spcPct val="100000"/>
                        </a:lnSpc>
                        <a:spcBef>
                          <a:spcPts val="0"/>
                        </a:spcBef>
                        <a:spcAft>
                          <a:spcPts val="0"/>
                        </a:spcAft>
                        <a:buClrTx/>
                        <a:buSzTx/>
                        <a:buFontTx/>
                        <a:buNone/>
                        <a:defRPr/>
                      </a:pPr>
                      <a:r>
                        <a:rPr lang="zh-CN" altLang="en-US" sz="1400" dirty="0">
                          <a:solidFill>
                            <a:schemeClr val="tx1"/>
                          </a:solidFill>
                          <a:latin typeface="宋体" panose="02010600030101010101" pitchFamily="2" charset="-122"/>
                          <a:ea typeface="宋体" panose="02010600030101010101" pitchFamily="2" charset="-122"/>
                        </a:rPr>
                        <a:t>重庆大学</a:t>
                      </a:r>
                      <a:endParaRPr lang="zh-CN" altLang="en-US" sz="1400" dirty="0">
                        <a:solidFill>
                          <a:schemeClr val="tx1"/>
                        </a:solidFill>
                        <a:latin typeface="宋体" panose="02010600030101010101" pitchFamily="2" charset="-122"/>
                        <a:ea typeface="宋体" panose="02010600030101010101" pitchFamily="2" charset="-122"/>
                      </a:endParaRPr>
                    </a:p>
                  </a:txBody>
                  <a:tcPr anchor="ctr"/>
                </a:tc>
              </a:tr>
              <a:tr h="344219">
                <a:tc gridSpan="3">
                  <a:txBody>
                    <a:bodyPr/>
                    <a:lstStyle/>
                    <a:p>
                      <a:pPr marL="0" marR="0" lvl="0" indent="0" algn="ctr" defTabSz="514350" rtl="0" eaLnBrk="1" fontAlgn="auto" latinLnBrk="0" hangingPunct="1">
                        <a:lnSpc>
                          <a:spcPct val="100000"/>
                        </a:lnSpc>
                        <a:spcBef>
                          <a:spcPts val="0"/>
                        </a:spcBef>
                        <a:spcAft>
                          <a:spcPts val="0"/>
                        </a:spcAft>
                        <a:buClrTx/>
                        <a:buSzTx/>
                        <a:buFontTx/>
                        <a:buNone/>
                        <a:defRPr/>
                      </a:pPr>
                      <a:r>
                        <a:rPr lang="zh-CN" altLang="en-US" sz="1800" b="1" dirty="0">
                          <a:solidFill>
                            <a:schemeClr val="bg1"/>
                          </a:solidFill>
                          <a:latin typeface="黑体" panose="02010609060101010101" pitchFamily="49" charset="-122"/>
                          <a:ea typeface="黑体" panose="02010609060101010101" pitchFamily="49" charset="-122"/>
                        </a:rPr>
                        <a:t>会议闭幕式</a:t>
                      </a:r>
                      <a:endParaRPr lang="zh-CN" altLang="en-US" sz="1800" b="1" dirty="0">
                        <a:solidFill>
                          <a:schemeClr val="bg1"/>
                        </a:solidFill>
                        <a:latin typeface="黑体" panose="02010609060101010101" pitchFamily="49" charset="-122"/>
                        <a:ea typeface="黑体" panose="02010609060101010101" pitchFamily="49" charset="-122"/>
                      </a:endParaRPr>
                    </a:p>
                  </a:txBody>
                  <a:tcPr anchor="ctr">
                    <a:solidFill>
                      <a:srgbClr val="6787A4"/>
                    </a:solidFill>
                  </a:tcPr>
                </a:tc>
                <a:tc hMerge="1">
                  <a:tcPr anchor="ctr"/>
                </a:tc>
                <a:tc hMerge="1">
                  <a:tcPr anchor="ctr"/>
                </a:tc>
              </a:tr>
              <a:tr h="338798">
                <a:tc gridSpan="3">
                  <a:txBody>
                    <a:bodyPr/>
                    <a:lstStyle/>
                    <a:p>
                      <a:pPr marL="0" marR="0" lvl="0" indent="0" algn="ctr" defTabSz="514350" rtl="0" eaLnBrk="1" fontAlgn="auto" latinLnBrk="0" hangingPunct="1">
                        <a:lnSpc>
                          <a:spcPct val="100000"/>
                        </a:lnSpc>
                        <a:spcBef>
                          <a:spcPts val="0"/>
                        </a:spcBef>
                        <a:spcAft>
                          <a:spcPts val="0"/>
                        </a:spcAft>
                        <a:buClrTx/>
                        <a:buSzTx/>
                        <a:buFontTx/>
                        <a:buNone/>
                        <a:defRPr/>
                      </a:pPr>
                      <a:r>
                        <a:rPr lang="zh-CN" altLang="en-US" sz="1400" b="0" dirty="0">
                          <a:latin typeface="宋体" panose="02010600030101010101" pitchFamily="2" charset="-122"/>
                          <a:ea typeface="宋体" panose="02010600030101010101" pitchFamily="2" charset="-122"/>
                        </a:rPr>
                        <a:t> 主持人：郭军康 院长</a:t>
                      </a:r>
                      <a:endParaRPr lang="zh-CN" altLang="en-US" sz="1400" b="0" dirty="0">
                        <a:latin typeface="宋体" panose="02010600030101010101" pitchFamily="2" charset="-122"/>
                        <a:ea typeface="宋体" panose="02010600030101010101" pitchFamily="2" charset="-122"/>
                      </a:endParaRPr>
                    </a:p>
                  </a:txBody>
                  <a:tcPr anchor="ctr"/>
                </a:tc>
                <a:tc hMerge="1">
                  <a:tcPr/>
                </a:tc>
                <a:tc hMerge="1">
                  <a:tcPr/>
                </a:tc>
              </a:tr>
              <a:tr h="338798">
                <a:tc gridSpan="3">
                  <a:txBody>
                    <a:bodyPr/>
                    <a:lstStyle/>
                    <a:p>
                      <a:pPr marL="0" marR="0" lvl="0" indent="0" algn="ctr" defTabSz="514350" rtl="0" eaLnBrk="1" fontAlgn="auto" latinLnBrk="0" hangingPunct="1">
                        <a:lnSpc>
                          <a:spcPct val="100000"/>
                        </a:lnSpc>
                        <a:spcBef>
                          <a:spcPts val="0"/>
                        </a:spcBef>
                        <a:spcAft>
                          <a:spcPts val="0"/>
                        </a:spcAft>
                        <a:buClrTx/>
                        <a:buSzTx/>
                        <a:buFontTx/>
                        <a:buNone/>
                        <a:defRPr/>
                      </a:pPr>
                      <a:r>
                        <a:rPr lang="zh-CN" altLang="en-US" sz="1400" b="0" dirty="0">
                          <a:latin typeface="宋体" panose="02010600030101010101" pitchFamily="2" charset="-122"/>
                          <a:ea typeface="宋体" panose="02010600030101010101" pitchFamily="2" charset="-122"/>
                        </a:rPr>
                        <a:t>西南科技大学 董发勤 教授 总结</a:t>
                      </a:r>
                      <a:endParaRPr lang="zh-CN" altLang="en-US" sz="1400" b="0" dirty="0">
                        <a:latin typeface="宋体" panose="02010600030101010101" pitchFamily="2" charset="-122"/>
                        <a:ea typeface="宋体" panose="02010600030101010101" pitchFamily="2" charset="-122"/>
                      </a:endParaRPr>
                    </a:p>
                  </a:txBody>
                  <a:tcPr anchor="ctr"/>
                </a:tc>
                <a:tc hMerge="1">
                  <a:tcPr/>
                </a:tc>
                <a:tc hMerge="1">
                  <a:tcPr/>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314109"/>
            <a:ext cx="6481438" cy="9419646"/>
            <a:chOff x="0" y="314109"/>
            <a:chExt cx="6481438" cy="9419646"/>
          </a:xfrm>
        </p:grpSpPr>
        <p:grpSp>
          <p:nvGrpSpPr>
            <p:cNvPr id="3" name="组合 2"/>
            <p:cNvGrpSpPr/>
            <p:nvPr/>
          </p:nvGrpSpPr>
          <p:grpSpPr>
            <a:xfrm>
              <a:off x="0" y="314109"/>
              <a:ext cx="6481438" cy="307777"/>
              <a:chOff x="0" y="314109"/>
              <a:chExt cx="6481438" cy="307777"/>
            </a:xfrm>
          </p:grpSpPr>
          <p:sp>
            <p:nvSpPr>
              <p:cNvPr id="8" name="文本框 7"/>
              <p:cNvSpPr txBox="1"/>
              <p:nvPr/>
            </p:nvSpPr>
            <p:spPr>
              <a:xfrm>
                <a:off x="2664000" y="314109"/>
                <a:ext cx="3817438" cy="307777"/>
              </a:xfrm>
              <a:prstGeom prst="rect">
                <a:avLst/>
              </a:prstGeom>
              <a:noFill/>
            </p:spPr>
            <p:txBody>
              <a:bodyPr wrap="square" rtlCol="0">
                <a:spAutoFit/>
              </a:bodyPr>
              <a:lstStyle/>
              <a:p>
                <a:r>
                  <a:rPr lang="zh-CN" altLang="en-US" sz="1400" dirty="0">
                    <a:latin typeface="方正小标宋_GBK" panose="03000509000000000000" pitchFamily="65" charset="-122"/>
                    <a:ea typeface="方正小标宋_GBK" panose="03000509000000000000" pitchFamily="65" charset="-122"/>
                  </a:rPr>
                  <a:t>第四届“西部自然资源与生态环境健康研讨会”</a:t>
                </a:r>
                <a:endParaRPr lang="zh-CN" altLang="en-US" sz="1400" dirty="0">
                  <a:latin typeface="方正小标宋_GBK" panose="03000509000000000000" pitchFamily="65" charset="-122"/>
                  <a:ea typeface="方正小标宋_GBK" panose="03000509000000000000" pitchFamily="65" charset="-122"/>
                </a:endParaRPr>
              </a:p>
            </p:txBody>
          </p:sp>
          <p:grpSp>
            <p:nvGrpSpPr>
              <p:cNvPr id="9" name="组合 8"/>
              <p:cNvGrpSpPr/>
              <p:nvPr/>
            </p:nvGrpSpPr>
            <p:grpSpPr>
              <a:xfrm rot="10800000">
                <a:off x="0" y="359998"/>
                <a:ext cx="2531658" cy="216001"/>
                <a:chOff x="4326342" y="359999"/>
                <a:chExt cx="2531658" cy="216001"/>
              </a:xfrm>
            </p:grpSpPr>
            <p:sp>
              <p:nvSpPr>
                <p:cNvPr id="10" name="矩形 9"/>
                <p:cNvSpPr/>
                <p:nvPr/>
              </p:nvSpPr>
              <p:spPr>
                <a:xfrm>
                  <a:off x="4698000" y="359999"/>
                  <a:ext cx="2160000" cy="216000"/>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4537438" y="360000"/>
                  <a:ext cx="108000" cy="216000"/>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4408707" y="360000"/>
                  <a:ext cx="72000" cy="216000"/>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4326342" y="360000"/>
                  <a:ext cx="36000" cy="2160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4" name="组合 3"/>
            <p:cNvGrpSpPr/>
            <p:nvPr/>
          </p:nvGrpSpPr>
          <p:grpSpPr>
            <a:xfrm>
              <a:off x="144000" y="9252000"/>
              <a:ext cx="324000" cy="481755"/>
              <a:chOff x="329905" y="9424245"/>
              <a:chExt cx="324000" cy="481755"/>
            </a:xfrm>
            <a:solidFill>
              <a:srgbClr val="0070C0"/>
            </a:solidFill>
          </p:grpSpPr>
          <p:sp>
            <p:nvSpPr>
              <p:cNvPr id="6" name="矩形 5"/>
              <p:cNvSpPr/>
              <p:nvPr/>
            </p:nvSpPr>
            <p:spPr>
              <a:xfrm rot="10800000">
                <a:off x="387478" y="9806681"/>
                <a:ext cx="216507" cy="99319"/>
              </a:xfrm>
              <a:prstGeom prst="rect">
                <a:avLst/>
              </a:prstGeom>
              <a:grpFill/>
              <a:ln>
                <a:noFill/>
              </a:ln>
              <a:effectLst/>
              <a:scene3d>
                <a:camera prst="orthographicFront">
                  <a:rot lat="0" lon="0" rev="0"/>
                </a:camera>
                <a:lightRig rig="chilly" dir="t">
                  <a:rot lat="0" lon="0" rev="18480000"/>
                </a:lightRig>
              </a:scene3d>
              <a:sp3d prstMaterial="clear">
                <a:bevelT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329905" y="9424245"/>
                <a:ext cx="324000" cy="324000"/>
              </a:xfrm>
              <a:prstGeom prst="ellipse">
                <a:avLst/>
              </a:prstGeom>
              <a:gr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dirty="0">
                    <a:solidFill>
                      <a:schemeClr val="bg1"/>
                    </a:solidFill>
                    <a:latin typeface="Times New Roman" panose="02020603050405020304" pitchFamily="18" charset="0"/>
                    <a:cs typeface="Times New Roman" panose="02020603050405020304" pitchFamily="18" charset="0"/>
                  </a:rPr>
                  <a:t>9</a:t>
                </a:r>
                <a:endParaRPr lang="zh-CN" altLang="en-US" dirty="0">
                  <a:solidFill>
                    <a:schemeClr val="bg1"/>
                  </a:solidFill>
                  <a:latin typeface="Times New Roman" panose="02020603050405020304" pitchFamily="18" charset="0"/>
                  <a:cs typeface="Times New Roman" panose="02020603050405020304" pitchFamily="18" charset="0"/>
                </a:endParaRPr>
              </a:p>
            </p:txBody>
          </p:sp>
        </p:grpSp>
      </p:grpSp>
      <p:sp>
        <p:nvSpPr>
          <p:cNvPr id="5" name="文本框 4"/>
          <p:cNvSpPr txBox="1"/>
          <p:nvPr/>
        </p:nvSpPr>
        <p:spPr>
          <a:xfrm>
            <a:off x="540000" y="900000"/>
            <a:ext cx="5778000" cy="954107"/>
          </a:xfrm>
          <a:prstGeom prst="rect">
            <a:avLst/>
          </a:prstGeom>
          <a:noFill/>
        </p:spPr>
        <p:txBody>
          <a:bodyPr wrap="square" rtlCol="0">
            <a:spAutoFit/>
          </a:bodyPr>
          <a:lstStyle/>
          <a:p>
            <a:pPr>
              <a:spcAft>
                <a:spcPts val="600"/>
              </a:spcAft>
            </a:pPr>
            <a:r>
              <a:rPr lang="zh-CN" altLang="en-US" dirty="0">
                <a:latin typeface="方正小标宋_GBK" panose="03000509000000000000" pitchFamily="65" charset="-122"/>
                <a:ea typeface="方正小标宋_GBK" panose="03000509000000000000" pitchFamily="65" charset="-122"/>
              </a:rPr>
              <a:t>五、嘉宾介绍</a:t>
            </a:r>
            <a:endParaRPr lang="en-US" altLang="zh-CN" dirty="0">
              <a:latin typeface="方正小标宋_GBK" panose="03000509000000000000" pitchFamily="65" charset="-122"/>
              <a:ea typeface="方正小标宋_GBK" panose="03000509000000000000" pitchFamily="65" charset="-122"/>
            </a:endParaRPr>
          </a:p>
          <a:p>
            <a:pPr>
              <a:spcAft>
                <a:spcPts val="600"/>
              </a:spcAft>
            </a:pPr>
            <a:endParaRPr lang="en-US" altLang="zh-CN" sz="1600" dirty="0">
              <a:latin typeface="黑体" panose="02010609060101010101" pitchFamily="49" charset="-122"/>
              <a:ea typeface="黑体" panose="02010609060101010101" pitchFamily="49" charset="-122"/>
            </a:endParaRPr>
          </a:p>
          <a:p>
            <a:pPr>
              <a:spcAft>
                <a:spcPts val="600"/>
              </a:spcAft>
            </a:pPr>
            <a:endParaRPr lang="en-US" altLang="zh-CN" sz="1200" dirty="0"/>
          </a:p>
        </p:txBody>
      </p:sp>
      <p:sp>
        <p:nvSpPr>
          <p:cNvPr id="17" name="文本框 16"/>
          <p:cNvSpPr txBox="1"/>
          <p:nvPr>
            <p:custDataLst>
              <p:tags r:id="rId1"/>
            </p:custDataLst>
          </p:nvPr>
        </p:nvSpPr>
        <p:spPr>
          <a:xfrm>
            <a:off x="2016302" y="1635694"/>
            <a:ext cx="4320000" cy="2265044"/>
          </a:xfrm>
          <a:prstGeom prst="rect">
            <a:avLst/>
          </a:prstGeom>
          <a:noFill/>
        </p:spPr>
        <p:txBody>
          <a:bodyPr wrap="square" rtlCol="0" anchor="t">
            <a:spAutoFit/>
          </a:bodyPr>
          <a:lstStyle/>
          <a:p>
            <a:pPr indent="254000" algn="just" fontAlgn="auto">
              <a:lnSpc>
                <a:spcPct val="150000"/>
              </a:lnSpc>
            </a:pPr>
            <a:r>
              <a:rPr lang="zh-CN" altLang="en-US" sz="1200" dirty="0">
                <a:latin typeface="宋体" panose="02010600030101010101" pitchFamily="2" charset="-122"/>
                <a:ea typeface="宋体" panose="02010600030101010101" pitchFamily="2" charset="-122"/>
                <a:cs typeface="方正小标宋简体" panose="02000000000000000000" charset="-122"/>
              </a:rPr>
              <a:t>西南科技大学原书记</a:t>
            </a:r>
            <a:r>
              <a:rPr lang="en-US" altLang="zh-CN" sz="1200" dirty="0">
                <a:latin typeface="宋体" panose="02010600030101010101" pitchFamily="2" charset="-122"/>
                <a:ea typeface="宋体" panose="02010600030101010101" pitchFamily="2" charset="-122"/>
                <a:cs typeface="方正小标宋简体" panose="02000000000000000000" charset="-122"/>
              </a:rPr>
              <a:t>/</a:t>
            </a:r>
            <a:r>
              <a:rPr lang="zh-CN" altLang="en-US" sz="1200" dirty="0">
                <a:latin typeface="宋体" panose="02010600030101010101" pitchFamily="2" charset="-122"/>
                <a:ea typeface="宋体" panose="02010600030101010101" pitchFamily="2" charset="-122"/>
                <a:cs typeface="方正小标宋简体" panose="02000000000000000000" charset="-122"/>
              </a:rPr>
              <a:t>校长，政协四川省第十三届委员会委员，四川省委、省政府第三届决策咨询委员会委员；国家原子能机构核环境安全技术创新中心主任、固体废物处理与资源化教育部重点实验室主任。跨世纪</a:t>
            </a:r>
            <a:r>
              <a:rPr lang="en-US" altLang="zh-CN" sz="1200" dirty="0">
                <a:latin typeface="宋体" panose="02010600030101010101" pitchFamily="2" charset="-122"/>
                <a:ea typeface="宋体" panose="02010600030101010101" pitchFamily="2" charset="-122"/>
                <a:cs typeface="方正小标宋简体" panose="02000000000000000000" charset="-122"/>
              </a:rPr>
              <a:t>“</a:t>
            </a:r>
            <a:r>
              <a:rPr lang="zh-CN" altLang="en-US" sz="1200" dirty="0">
                <a:latin typeface="宋体" panose="02010600030101010101" pitchFamily="2" charset="-122"/>
                <a:ea typeface="宋体" panose="02010600030101010101" pitchFamily="2" charset="-122"/>
                <a:cs typeface="方正小标宋简体" panose="02000000000000000000" charset="-122"/>
              </a:rPr>
              <a:t>百千万人才工程</a:t>
            </a:r>
            <a:r>
              <a:rPr lang="en-US" altLang="zh-CN" sz="1200" dirty="0">
                <a:latin typeface="宋体" panose="02010600030101010101" pitchFamily="2" charset="-122"/>
                <a:ea typeface="宋体" panose="02010600030101010101" pitchFamily="2" charset="-122"/>
                <a:cs typeface="方正小标宋简体" panose="02000000000000000000" charset="-122"/>
              </a:rPr>
              <a:t>”</a:t>
            </a:r>
            <a:r>
              <a:rPr lang="zh-CN" altLang="en-US" sz="1200" dirty="0">
                <a:latin typeface="宋体" panose="02010600030101010101" pitchFamily="2" charset="-122"/>
                <a:ea typeface="宋体" panose="02010600030101010101" pitchFamily="2" charset="-122"/>
                <a:cs typeface="方正小标宋简体" panose="02000000000000000000" charset="-122"/>
              </a:rPr>
              <a:t>国家级人选、全国高校黄大年式教师团队负责人和四川省学术和技术带头人。主持国家自然科学基金重点、国家</a:t>
            </a:r>
            <a:r>
              <a:rPr lang="en-US" altLang="zh-CN" sz="1200" dirty="0">
                <a:latin typeface="宋体" panose="02010600030101010101" pitchFamily="2" charset="-122"/>
                <a:ea typeface="宋体" panose="02010600030101010101" pitchFamily="2" charset="-122"/>
                <a:cs typeface="方正小标宋简体" panose="02000000000000000000" charset="-122"/>
              </a:rPr>
              <a:t>863</a:t>
            </a:r>
            <a:r>
              <a:rPr lang="zh-CN" altLang="en-US" sz="1200" dirty="0">
                <a:latin typeface="宋体" panose="02010600030101010101" pitchFamily="2" charset="-122"/>
                <a:ea typeface="宋体" panose="02010600030101010101" pitchFamily="2" charset="-122"/>
                <a:cs typeface="方正小标宋简体" panose="02000000000000000000" charset="-122"/>
              </a:rPr>
              <a:t>重点项目，国家</a:t>
            </a:r>
            <a:r>
              <a:rPr lang="en-US" altLang="zh-CN" sz="1200" dirty="0">
                <a:latin typeface="宋体" panose="02010600030101010101" pitchFamily="2" charset="-122"/>
                <a:ea typeface="宋体" panose="02010600030101010101" pitchFamily="2" charset="-122"/>
                <a:cs typeface="方正小标宋简体" panose="02000000000000000000" charset="-122"/>
              </a:rPr>
              <a:t>973</a:t>
            </a:r>
            <a:r>
              <a:rPr lang="zh-CN" altLang="en-US" sz="1200" dirty="0">
                <a:latin typeface="宋体" panose="02010600030101010101" pitchFamily="2" charset="-122"/>
                <a:ea typeface="宋体" panose="02010600030101010101" pitchFamily="2" charset="-122"/>
                <a:cs typeface="方正小标宋简体" panose="02000000000000000000" charset="-122"/>
              </a:rPr>
              <a:t>课题等项目。科研与教学成果获国家二等奖和省部级一等奖。</a:t>
            </a:r>
            <a:endParaRPr lang="zh-CN" altLang="en-US" sz="1200" dirty="0">
              <a:latin typeface="宋体" panose="02010600030101010101" pitchFamily="2" charset="-122"/>
              <a:ea typeface="宋体" panose="02010600030101010101" pitchFamily="2" charset="-122"/>
              <a:cs typeface="方正小标宋简体" panose="02000000000000000000" charset="-122"/>
            </a:endParaRPr>
          </a:p>
        </p:txBody>
      </p:sp>
      <p:sp>
        <p:nvSpPr>
          <p:cNvPr id="19" name="文本框 18"/>
          <p:cNvSpPr txBox="1"/>
          <p:nvPr>
            <p:custDataLst>
              <p:tags r:id="rId2"/>
            </p:custDataLst>
          </p:nvPr>
        </p:nvSpPr>
        <p:spPr>
          <a:xfrm>
            <a:off x="1908302" y="1241936"/>
            <a:ext cx="4580255" cy="365036"/>
          </a:xfrm>
          <a:prstGeom prst="rect">
            <a:avLst/>
          </a:prstGeom>
          <a:noFill/>
        </p:spPr>
        <p:txBody>
          <a:bodyPr wrap="square" rtlCol="0">
            <a:spAutoFit/>
          </a:bodyPr>
          <a:lstStyle/>
          <a:p>
            <a:pPr algn="ctr">
              <a:lnSpc>
                <a:spcPct val="150000"/>
              </a:lnSpc>
              <a:spcAft>
                <a:spcPts val="600"/>
              </a:spcAft>
            </a:pPr>
            <a:r>
              <a:rPr lang="zh-CN" altLang="en-US" sz="1400" b="1" dirty="0">
                <a:latin typeface="黑体" panose="02010609060101010101" pitchFamily="49" charset="-122"/>
                <a:ea typeface="黑体" panose="02010609060101010101" pitchFamily="49" charset="-122"/>
                <a:cs typeface="Times New Roman" panose="02020603050405020304" pitchFamily="18" charset="0"/>
              </a:rPr>
              <a:t>董发勤 教授</a:t>
            </a:r>
            <a:endParaRPr lang="zh-CN" altLang="en-US" sz="1400" b="1" dirty="0">
              <a:latin typeface="黑体" panose="02010609060101010101" pitchFamily="49" charset="-122"/>
              <a:ea typeface="黑体" panose="02010609060101010101" pitchFamily="49" charset="-122"/>
              <a:cs typeface="Times New Roman" panose="02020603050405020304" pitchFamily="18" charset="0"/>
            </a:endParaRPr>
          </a:p>
        </p:txBody>
      </p:sp>
      <p:pic>
        <p:nvPicPr>
          <p:cNvPr id="25" name="图片 24"/>
          <p:cNvPicPr/>
          <p:nvPr>
            <p:custDataLst>
              <p:tags r:id="rId3"/>
            </p:custDataLst>
          </p:nvPr>
        </p:nvPicPr>
        <p:blipFill>
          <a:blip r:embed="rId4"/>
          <a:stretch>
            <a:fillRect/>
          </a:stretch>
        </p:blipFill>
        <p:spPr>
          <a:xfrm>
            <a:off x="468302" y="1853936"/>
            <a:ext cx="1440000" cy="1800000"/>
          </a:xfrm>
          <a:prstGeom prst="rect">
            <a:avLst/>
          </a:prstGeom>
        </p:spPr>
      </p:pic>
      <p:sp>
        <p:nvSpPr>
          <p:cNvPr id="16" name="文本框 15"/>
          <p:cNvSpPr txBox="1"/>
          <p:nvPr>
            <p:custDataLst>
              <p:tags r:id="rId5"/>
            </p:custDataLst>
          </p:nvPr>
        </p:nvSpPr>
        <p:spPr>
          <a:xfrm>
            <a:off x="1908245" y="4033649"/>
            <a:ext cx="4580255" cy="365036"/>
          </a:xfrm>
          <a:prstGeom prst="rect">
            <a:avLst/>
          </a:prstGeom>
          <a:noFill/>
        </p:spPr>
        <p:txBody>
          <a:bodyPr wrap="square" rtlCol="0">
            <a:spAutoFit/>
          </a:bodyPr>
          <a:lstStyle/>
          <a:p>
            <a:pPr algn="ctr">
              <a:lnSpc>
                <a:spcPct val="150000"/>
              </a:lnSpc>
              <a:spcAft>
                <a:spcPts val="600"/>
              </a:spcAft>
            </a:pPr>
            <a:r>
              <a:rPr lang="zh-CN" altLang="en-US" sz="1400" b="1" dirty="0">
                <a:latin typeface="黑体" panose="02010609060101010101" pitchFamily="49" charset="-122"/>
                <a:ea typeface="黑体" panose="02010609060101010101" pitchFamily="49" charset="-122"/>
                <a:cs typeface="Times New Roman" panose="02020603050405020304" pitchFamily="18" charset="0"/>
              </a:rPr>
              <a:t>董治宝 教授</a:t>
            </a:r>
            <a:endParaRPr lang="en-US" altLang="zh-CN" sz="1400" b="1" dirty="0">
              <a:latin typeface="黑体" panose="02010609060101010101" pitchFamily="49" charset="-122"/>
              <a:ea typeface="黑体" panose="02010609060101010101" pitchFamily="49" charset="-122"/>
              <a:cs typeface="Times New Roman" panose="02020603050405020304" pitchFamily="18" charset="0"/>
            </a:endParaRPr>
          </a:p>
        </p:txBody>
      </p:sp>
      <p:sp>
        <p:nvSpPr>
          <p:cNvPr id="23" name="文本框 22"/>
          <p:cNvSpPr txBox="1"/>
          <p:nvPr>
            <p:custDataLst>
              <p:tags r:id="rId6"/>
            </p:custDataLst>
          </p:nvPr>
        </p:nvSpPr>
        <p:spPr>
          <a:xfrm>
            <a:off x="2016245" y="4423077"/>
            <a:ext cx="4320000" cy="2265044"/>
          </a:xfrm>
          <a:prstGeom prst="rect">
            <a:avLst/>
          </a:prstGeom>
          <a:noFill/>
        </p:spPr>
        <p:txBody>
          <a:bodyPr wrap="square" rtlCol="0" anchor="t">
            <a:spAutoFit/>
          </a:bodyPr>
          <a:lstStyle/>
          <a:p>
            <a:pPr indent="254000" algn="just" fontAlgn="auto">
              <a:lnSpc>
                <a:spcPct val="150000"/>
              </a:lnSpc>
            </a:pPr>
            <a:r>
              <a:rPr lang="zh-CN" altLang="en-US" sz="1200" dirty="0">
                <a:latin typeface="宋体" panose="02010600030101010101" pitchFamily="2" charset="-122"/>
                <a:ea typeface="宋体" panose="02010600030101010101" pitchFamily="2" charset="-122"/>
                <a:cs typeface="方正小标宋简体" panose="02000000000000000000" charset="-122"/>
              </a:rPr>
              <a:t>陕西师范大学原副校长，国家杰出青年科学基金获得者，长江学者特聘教授。</a:t>
            </a:r>
            <a:r>
              <a:rPr lang="zh-CN" altLang="en-US" sz="1200" dirty="0">
                <a:latin typeface="宋体" panose="02010600030101010101" pitchFamily="2" charset="-122"/>
                <a:ea typeface="宋体" panose="02010600030101010101" pitchFamily="2" charset="-122"/>
              </a:rPr>
              <a:t>联合国</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沙漠化防治公约</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科学技术委员会独立专家。国际风沙科学学会副主席。美国国家科学基金委员会（</a:t>
            </a:r>
            <a:r>
              <a:rPr lang="en-US" altLang="zh-CN" sz="1200" dirty="0">
                <a:latin typeface="宋体" panose="02010600030101010101" pitchFamily="2" charset="-122"/>
                <a:ea typeface="宋体" panose="02010600030101010101" pitchFamily="2" charset="-122"/>
              </a:rPr>
              <a:t>NSF</a:t>
            </a:r>
            <a:r>
              <a:rPr lang="zh-CN" altLang="en-US" sz="1200" dirty="0">
                <a:latin typeface="宋体" panose="02010600030101010101" pitchFamily="2" charset="-122"/>
                <a:ea typeface="宋体" panose="02010600030101010101" pitchFamily="2" charset="-122"/>
              </a:rPr>
              <a:t>）特聘评审专家，中国地理学会地貌与第四纪专业委员会副主任，中国土壤学会土壤侵蚀与水土保持专业委员会副主任，中国水土保持学会土壤风蚀专业委员会副主任。主要从事与风沙运动有关的风沙物理、土壤风蚀、风沙地貌、沙漠化及其防治等方面的基础与应用基础研究。</a:t>
            </a:r>
            <a:endParaRPr lang="en-US" altLang="zh-CN" sz="1200" dirty="0">
              <a:latin typeface="宋体" panose="02010600030101010101" pitchFamily="2" charset="-122"/>
              <a:ea typeface="宋体" panose="02010600030101010101" pitchFamily="2" charset="-122"/>
              <a:cs typeface="方正小标宋简体" panose="02000000000000000000" charset="-122"/>
            </a:endParaRPr>
          </a:p>
        </p:txBody>
      </p:sp>
      <p:pic>
        <p:nvPicPr>
          <p:cNvPr id="1026" name="Picture 2"/>
          <p:cNvPicPr>
            <a:picLocks noChangeAspect="1" noChangeArrowheads="1"/>
          </p:cNvPicPr>
          <p:nvPr>
            <p:custDataLst>
              <p:tags r:id="rId7"/>
            </p:custDataLst>
          </p:nvPr>
        </p:nvPicPr>
        <p:blipFill>
          <a:blip r:embed="rId8">
            <a:extLst>
              <a:ext uri="{28A0092B-C50C-407E-A947-70E740481C1C}">
                <a14:useLocalDpi xmlns:a14="http://schemas.microsoft.com/office/drawing/2010/main" val="0"/>
              </a:ext>
            </a:extLst>
          </a:blip>
          <a:srcRect/>
          <a:stretch>
            <a:fillRect/>
          </a:stretch>
        </p:blipFill>
        <p:spPr bwMode="auto">
          <a:xfrm>
            <a:off x="468245" y="4713337"/>
            <a:ext cx="1451487" cy="1684524"/>
          </a:xfrm>
          <a:prstGeom prst="rect">
            <a:avLst/>
          </a:prstGeom>
          <a:noFill/>
          <a:extLst>
            <a:ext uri="{909E8E84-426E-40DD-AFC4-6F175D3DCCD1}">
              <a14:hiddenFill xmlns:a14="http://schemas.microsoft.com/office/drawing/2010/main">
                <a:solidFill>
                  <a:srgbClr val="FFFFFF"/>
                </a:solidFill>
              </a14:hiddenFill>
            </a:ext>
          </a:extLst>
        </p:spPr>
      </p:pic>
      <p:sp>
        <p:nvSpPr>
          <p:cNvPr id="14" name="文本框 13"/>
          <p:cNvSpPr txBox="1"/>
          <p:nvPr>
            <p:custDataLst>
              <p:tags r:id="rId9"/>
            </p:custDataLst>
          </p:nvPr>
        </p:nvSpPr>
        <p:spPr>
          <a:xfrm>
            <a:off x="1980000" y="6893076"/>
            <a:ext cx="4580255" cy="365036"/>
          </a:xfrm>
          <a:prstGeom prst="rect">
            <a:avLst/>
          </a:prstGeom>
          <a:noFill/>
        </p:spPr>
        <p:txBody>
          <a:bodyPr wrap="square" rtlCol="0">
            <a:spAutoFit/>
          </a:bodyPr>
          <a:lstStyle/>
          <a:p>
            <a:pPr algn="ctr">
              <a:lnSpc>
                <a:spcPct val="150000"/>
              </a:lnSpc>
              <a:spcAft>
                <a:spcPts val="600"/>
              </a:spcAft>
            </a:pPr>
            <a:r>
              <a:rPr lang="zh-CN" altLang="en-US" sz="1400" b="1" dirty="0">
                <a:latin typeface="黑体" panose="02010609060101010101" pitchFamily="49" charset="-122"/>
                <a:ea typeface="黑体" panose="02010609060101010101" pitchFamily="49" charset="-122"/>
                <a:cs typeface="Times New Roman" panose="02020603050405020304" pitchFamily="18" charset="0"/>
              </a:rPr>
              <a:t>周顺桂 教授</a:t>
            </a:r>
            <a:endParaRPr lang="en-US" altLang="zh-CN" sz="1400" b="1" dirty="0">
              <a:latin typeface="黑体" panose="02010609060101010101" pitchFamily="49" charset="-122"/>
              <a:ea typeface="黑体" panose="02010609060101010101" pitchFamily="49" charset="-122"/>
              <a:cs typeface="Times New Roman" panose="02020603050405020304" pitchFamily="18" charset="0"/>
            </a:endParaRPr>
          </a:p>
        </p:txBody>
      </p:sp>
      <p:sp>
        <p:nvSpPr>
          <p:cNvPr id="15" name="文本框 14"/>
          <p:cNvSpPr txBox="1"/>
          <p:nvPr>
            <p:custDataLst>
              <p:tags r:id="rId10"/>
            </p:custDataLst>
          </p:nvPr>
        </p:nvSpPr>
        <p:spPr>
          <a:xfrm>
            <a:off x="2088515" y="7263130"/>
            <a:ext cx="4247515" cy="2030095"/>
          </a:xfrm>
          <a:prstGeom prst="rect">
            <a:avLst/>
          </a:prstGeom>
          <a:noFill/>
        </p:spPr>
        <p:txBody>
          <a:bodyPr wrap="square" rtlCol="0" anchor="t">
            <a:spAutoFit/>
          </a:bodyPr>
          <a:lstStyle/>
          <a:p>
            <a:pPr indent="254000" algn="just" fontAlgn="auto">
              <a:lnSpc>
                <a:spcPct val="150000"/>
              </a:lnSpc>
            </a:pPr>
            <a:r>
              <a:rPr lang="zh-CN" altLang="en-US" sz="1200" dirty="0">
                <a:latin typeface="宋体" panose="02010600030101010101" pitchFamily="2" charset="-122"/>
                <a:ea typeface="宋体" panose="02010600030101010101" pitchFamily="2" charset="-122"/>
                <a:cs typeface="方正小标宋简体" panose="02000000000000000000" charset="-122"/>
              </a:rPr>
              <a:t>福建农林大学副校长，国家杰出青年科学基金获得者，国家万人计划创新领军人才。曾获中国青年科技奖、光华工程科技奖、国家科技进步二等奖，以第一完成人获福建省自然科学一等奖、广东省科学技术一等奖、广东省专利优秀奖、中国产学研合作创新成果奖一等奖等奖项。主要从事土壤微生物电化学、有机固体废物资源化利用方面的基础理论与应用研究。</a:t>
            </a:r>
            <a:endParaRPr lang="zh-CN" altLang="en-US" sz="1200" dirty="0">
              <a:latin typeface="宋体" panose="02010600030101010101" pitchFamily="2" charset="-122"/>
              <a:ea typeface="宋体" panose="02010600030101010101" pitchFamily="2" charset="-122"/>
              <a:cs typeface="方正小标宋简体" panose="02000000000000000000" charset="-122"/>
            </a:endParaRPr>
          </a:p>
        </p:txBody>
      </p:sp>
      <p:pic>
        <p:nvPicPr>
          <p:cNvPr id="18" name="图片 17"/>
          <p:cNvPicPr>
            <a:picLocks noChangeAspect="1"/>
          </p:cNvPicPr>
          <p:nvPr>
            <p:custDataLst>
              <p:tags r:id="rId11"/>
            </p:custDataLst>
          </p:nvPr>
        </p:nvPicPr>
        <p:blipFill>
          <a:blip r:embed="rId12"/>
          <a:srcRect t="3073" b="7816"/>
          <a:stretch>
            <a:fillRect/>
          </a:stretch>
        </p:blipFill>
        <p:spPr>
          <a:xfrm>
            <a:off x="540000" y="7258156"/>
            <a:ext cx="1440000" cy="1813661"/>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本框 26"/>
          <p:cNvSpPr txBox="1"/>
          <p:nvPr>
            <p:custDataLst>
              <p:tags r:id="rId1"/>
            </p:custDataLst>
          </p:nvPr>
        </p:nvSpPr>
        <p:spPr>
          <a:xfrm>
            <a:off x="2124714" y="821712"/>
            <a:ext cx="4580255" cy="365036"/>
          </a:xfrm>
          <a:prstGeom prst="rect">
            <a:avLst/>
          </a:prstGeom>
          <a:noFill/>
        </p:spPr>
        <p:txBody>
          <a:bodyPr wrap="square" rtlCol="0">
            <a:spAutoFit/>
          </a:bodyPr>
          <a:lstStyle/>
          <a:p>
            <a:pPr algn="ctr">
              <a:lnSpc>
                <a:spcPct val="150000"/>
              </a:lnSpc>
              <a:spcAft>
                <a:spcPts val="600"/>
              </a:spcAft>
            </a:pPr>
            <a:r>
              <a:rPr lang="zh-CN" altLang="en-US" sz="1400" b="1" dirty="0">
                <a:latin typeface="黑体" panose="02010609060101010101" pitchFamily="49" charset="-122"/>
                <a:ea typeface="黑体" panose="02010609060101010101" pitchFamily="49" charset="-122"/>
                <a:cs typeface="Times New Roman" panose="02020603050405020304" pitchFamily="18" charset="0"/>
              </a:rPr>
              <a:t>刘承帅 研究员</a:t>
            </a:r>
            <a:endParaRPr lang="zh-CN" altLang="en-US" sz="1400" b="1" dirty="0">
              <a:latin typeface="黑体" panose="02010609060101010101" pitchFamily="49" charset="-122"/>
              <a:ea typeface="黑体" panose="02010609060101010101" pitchFamily="49" charset="-122"/>
              <a:cs typeface="Times New Roman" panose="02020603050405020304" pitchFamily="18" charset="0"/>
            </a:endParaRPr>
          </a:p>
        </p:txBody>
      </p:sp>
      <p:sp>
        <p:nvSpPr>
          <p:cNvPr id="30" name="文本框 17"/>
          <p:cNvSpPr txBox="1"/>
          <p:nvPr/>
        </p:nvSpPr>
        <p:spPr>
          <a:xfrm>
            <a:off x="2090007" y="1268013"/>
            <a:ext cx="4320000" cy="2119488"/>
          </a:xfrm>
          <a:prstGeom prst="rect">
            <a:avLst/>
          </a:prstGeom>
          <a:noFill/>
        </p:spPr>
        <p:txBody>
          <a:bodyPr wrap="square" rtlCol="0"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252095" algn="just">
              <a:lnSpc>
                <a:spcPct val="150000"/>
              </a:lnSpc>
            </a:pPr>
            <a:r>
              <a:rPr lang="zh-CN" altLang="en-US" sz="1200" dirty="0">
                <a:latin typeface="宋体" panose="02010600030101010101" pitchFamily="2" charset="-122"/>
                <a:ea typeface="宋体" panose="02010600030101010101" pitchFamily="2" charset="-122"/>
                <a:cs typeface="宋体" panose="02010600030101010101" pitchFamily="2" charset="-122"/>
              </a:rPr>
              <a:t>华南农业大学资源环境学院院长、中国科学院地球化学研究所环境地球化学国家重点实验室副主任。国家杰出青年基金获得者，国家重点研发计划项目首席科学家、国家</a:t>
            </a:r>
            <a:r>
              <a:rPr lang="en-US" altLang="zh-CN" sz="1200" dirty="0">
                <a:latin typeface="宋体" panose="02010600030101010101" pitchFamily="2" charset="-122"/>
                <a:ea typeface="宋体" panose="02010600030101010101" pitchFamily="2" charset="-122"/>
                <a:cs typeface="宋体" panose="02010600030101010101" pitchFamily="2" charset="-122"/>
              </a:rPr>
              <a:t>“</a:t>
            </a:r>
            <a:r>
              <a:rPr lang="zh-CN" altLang="en-US" sz="1200" dirty="0">
                <a:latin typeface="宋体" panose="02010600030101010101" pitchFamily="2" charset="-122"/>
                <a:ea typeface="宋体" panose="02010600030101010101" pitchFamily="2" charset="-122"/>
                <a:cs typeface="宋体" panose="02010600030101010101" pitchFamily="2" charset="-122"/>
              </a:rPr>
              <a:t>万人计划</a:t>
            </a:r>
            <a:r>
              <a:rPr lang="en-US" altLang="zh-CN" sz="1200" dirty="0">
                <a:latin typeface="宋体" panose="02010600030101010101" pitchFamily="2" charset="-122"/>
                <a:ea typeface="宋体" panose="02010600030101010101" pitchFamily="2" charset="-122"/>
                <a:cs typeface="宋体" panose="02010600030101010101" pitchFamily="2" charset="-122"/>
              </a:rPr>
              <a:t>”</a:t>
            </a:r>
            <a:r>
              <a:rPr lang="zh-CN" altLang="en-US" sz="1200" dirty="0">
                <a:latin typeface="宋体" panose="02010600030101010101" pitchFamily="2" charset="-122"/>
                <a:ea typeface="宋体" panose="02010600030101010101" pitchFamily="2" charset="-122"/>
                <a:cs typeface="宋体" panose="02010600030101010101" pitchFamily="2" charset="-122"/>
              </a:rPr>
              <a:t>青年拔尖人才。主持国家重点研发计划项目、国家基金重点等项目</a:t>
            </a:r>
            <a:r>
              <a:rPr lang="en-US" altLang="zh-CN" sz="1200" dirty="0">
                <a:latin typeface="宋体" panose="02010600030101010101" pitchFamily="2" charset="-122"/>
                <a:ea typeface="宋体" panose="02010600030101010101" pitchFamily="2" charset="-122"/>
                <a:cs typeface="宋体" panose="02010600030101010101" pitchFamily="2" charset="-122"/>
              </a:rPr>
              <a:t>30</a:t>
            </a:r>
            <a:r>
              <a:rPr lang="zh-CN" altLang="en-US" sz="1200" dirty="0">
                <a:latin typeface="宋体" panose="02010600030101010101" pitchFamily="2" charset="-122"/>
                <a:ea typeface="宋体" panose="02010600030101010101" pitchFamily="2" charset="-122"/>
                <a:cs typeface="宋体" panose="02010600030101010101" pitchFamily="2" charset="-122"/>
              </a:rPr>
              <a:t>余项。获国家科技进步二等奖及其他省部级科学技术等奖</a:t>
            </a:r>
            <a:r>
              <a:rPr lang="en-US" altLang="zh-CN" sz="1200" dirty="0">
                <a:latin typeface="宋体" panose="02010600030101010101" pitchFamily="2" charset="-122"/>
                <a:ea typeface="宋体" panose="02010600030101010101" pitchFamily="2" charset="-122"/>
                <a:cs typeface="宋体" panose="02010600030101010101" pitchFamily="2" charset="-122"/>
              </a:rPr>
              <a:t>5</a:t>
            </a:r>
            <a:r>
              <a:rPr lang="zh-CN" altLang="en-US" sz="1200" dirty="0">
                <a:latin typeface="宋体" panose="02010600030101010101" pitchFamily="2" charset="-122"/>
                <a:ea typeface="宋体" panose="02010600030101010101" pitchFamily="2" charset="-122"/>
                <a:cs typeface="宋体" panose="02010600030101010101" pitchFamily="2" charset="-122"/>
              </a:rPr>
              <a:t>项。主要从事表层地球系统金属元素境行为及调控、土壤污染控制与修复研究。</a:t>
            </a:r>
            <a:endParaRPr lang="zh-CN" altLang="en-US" sz="1200" dirty="0">
              <a:latin typeface="宋体" panose="02010600030101010101" pitchFamily="2" charset="-122"/>
              <a:ea typeface="宋体" panose="02010600030101010101" pitchFamily="2" charset="-122"/>
              <a:cs typeface="宋体" panose="02010600030101010101" pitchFamily="2" charset="-122"/>
            </a:endParaRPr>
          </a:p>
        </p:txBody>
      </p:sp>
      <p:pic>
        <p:nvPicPr>
          <p:cNvPr id="31" name="图片 30"/>
          <p:cNvPicPr>
            <a:picLocks noChangeAspect="1"/>
          </p:cNvPicPr>
          <p:nvPr/>
        </p:nvPicPr>
        <p:blipFill>
          <a:blip r:embed="rId2"/>
          <a:srcRect l="4284" t="-222" r="20056" b="11418"/>
          <a:stretch>
            <a:fillRect/>
          </a:stretch>
        </p:blipFill>
        <p:spPr>
          <a:xfrm>
            <a:off x="446723" y="1331050"/>
            <a:ext cx="1440000" cy="1825716"/>
          </a:xfrm>
          <a:prstGeom prst="rect">
            <a:avLst/>
          </a:prstGeom>
        </p:spPr>
      </p:pic>
      <p:grpSp>
        <p:nvGrpSpPr>
          <p:cNvPr id="16" name="组合 15"/>
          <p:cNvGrpSpPr/>
          <p:nvPr/>
        </p:nvGrpSpPr>
        <p:grpSpPr>
          <a:xfrm>
            <a:off x="360000" y="314111"/>
            <a:ext cx="6498000" cy="9411890"/>
            <a:chOff x="360000" y="314111"/>
            <a:chExt cx="6498000" cy="9411890"/>
          </a:xfrm>
        </p:grpSpPr>
        <p:grpSp>
          <p:nvGrpSpPr>
            <p:cNvPr id="21" name="组合 20"/>
            <p:cNvGrpSpPr/>
            <p:nvPr/>
          </p:nvGrpSpPr>
          <p:grpSpPr>
            <a:xfrm>
              <a:off x="6408000" y="9252000"/>
              <a:ext cx="324000" cy="474001"/>
              <a:chOff x="5822784" y="9245999"/>
              <a:chExt cx="324000" cy="474001"/>
            </a:xfrm>
            <a:solidFill>
              <a:srgbClr val="0070C0"/>
            </a:solidFill>
          </p:grpSpPr>
          <p:sp>
            <p:nvSpPr>
              <p:cNvPr id="23" name="矩形 22"/>
              <p:cNvSpPr/>
              <p:nvPr/>
            </p:nvSpPr>
            <p:spPr>
              <a:xfrm>
                <a:off x="5876015" y="9620681"/>
                <a:ext cx="216507" cy="99319"/>
              </a:xfrm>
              <a:prstGeom prst="rect">
                <a:avLst/>
              </a:prstGeom>
              <a:grpFill/>
              <a:ln>
                <a:noFill/>
              </a:ln>
              <a:effectLst/>
              <a:scene3d>
                <a:camera prst="orthographicFront">
                  <a:rot lat="0" lon="0" rev="0"/>
                </a:camera>
                <a:lightRig rig="chilly" dir="t">
                  <a:rot lat="0" lon="0" rev="18480000"/>
                </a:lightRig>
              </a:scene3d>
              <a:sp3d prstMaterial="clear">
                <a:bevelT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7" name="椭圆 16"/>
              <p:cNvSpPr/>
              <p:nvPr/>
            </p:nvSpPr>
            <p:spPr>
              <a:xfrm>
                <a:off x="5822784" y="9245999"/>
                <a:ext cx="324000" cy="324000"/>
              </a:xfrm>
              <a:prstGeom prst="ellipse">
                <a:avLst/>
              </a:prstGeom>
              <a:gr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dirty="0">
                    <a:solidFill>
                      <a:schemeClr val="bg1"/>
                    </a:solidFill>
                    <a:latin typeface="Times New Roman" panose="02020603050405020304" pitchFamily="18" charset="0"/>
                    <a:cs typeface="Times New Roman" panose="02020603050405020304" pitchFamily="18" charset="0"/>
                  </a:rPr>
                  <a:t>10</a:t>
                </a:r>
                <a:endParaRPr lang="zh-CN" altLang="en-US" dirty="0">
                  <a:solidFill>
                    <a:schemeClr val="bg1"/>
                  </a:solidFill>
                  <a:latin typeface="Times New Roman" panose="02020603050405020304" pitchFamily="18" charset="0"/>
                  <a:cs typeface="Times New Roman" panose="02020603050405020304" pitchFamily="18" charset="0"/>
                </a:endParaRPr>
              </a:p>
            </p:txBody>
          </p:sp>
        </p:grpSp>
        <p:grpSp>
          <p:nvGrpSpPr>
            <p:cNvPr id="18" name="组合 17"/>
            <p:cNvGrpSpPr/>
            <p:nvPr/>
          </p:nvGrpSpPr>
          <p:grpSpPr>
            <a:xfrm>
              <a:off x="360000" y="314111"/>
              <a:ext cx="6498000" cy="307777"/>
              <a:chOff x="360000" y="314111"/>
              <a:chExt cx="6498000" cy="307777"/>
            </a:xfrm>
          </p:grpSpPr>
          <p:sp>
            <p:nvSpPr>
              <p:cNvPr id="19" name="文本框 18"/>
              <p:cNvSpPr txBox="1"/>
              <p:nvPr/>
            </p:nvSpPr>
            <p:spPr>
              <a:xfrm>
                <a:off x="360000" y="314111"/>
                <a:ext cx="3817438" cy="307777"/>
              </a:xfrm>
              <a:prstGeom prst="rect">
                <a:avLst/>
              </a:prstGeom>
              <a:noFill/>
            </p:spPr>
            <p:txBody>
              <a:bodyPr wrap="square" rtlCol="0">
                <a:spAutoFit/>
              </a:bodyPr>
              <a:lstStyle/>
              <a:p>
                <a:r>
                  <a:rPr lang="zh-CN" altLang="en-US" sz="1400" dirty="0">
                    <a:latin typeface="方正小标宋_GBK" panose="03000509000000000000" pitchFamily="65" charset="-122"/>
                    <a:ea typeface="方正小标宋_GBK" panose="03000509000000000000" pitchFamily="65" charset="-122"/>
                  </a:rPr>
                  <a:t>第四届“西部自然资源与生态环境健康研讨会”</a:t>
                </a:r>
                <a:endParaRPr lang="zh-CN" altLang="en-US" sz="1400" dirty="0">
                  <a:latin typeface="方正小标宋_GBK" panose="03000509000000000000" pitchFamily="65" charset="-122"/>
                  <a:ea typeface="方正小标宋_GBK" panose="03000509000000000000" pitchFamily="65" charset="-122"/>
                </a:endParaRPr>
              </a:p>
            </p:txBody>
          </p:sp>
          <p:grpSp>
            <p:nvGrpSpPr>
              <p:cNvPr id="20" name="组合 19"/>
              <p:cNvGrpSpPr/>
              <p:nvPr/>
            </p:nvGrpSpPr>
            <p:grpSpPr>
              <a:xfrm>
                <a:off x="4326342" y="359999"/>
                <a:ext cx="2531658" cy="216001"/>
                <a:chOff x="4326342" y="359999"/>
                <a:chExt cx="2531658" cy="216001"/>
              </a:xfrm>
            </p:grpSpPr>
            <p:sp>
              <p:nvSpPr>
                <p:cNvPr id="22" name="矩形 21"/>
                <p:cNvSpPr/>
                <p:nvPr/>
              </p:nvSpPr>
              <p:spPr>
                <a:xfrm>
                  <a:off x="4698000" y="359999"/>
                  <a:ext cx="2160000" cy="216000"/>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4537438" y="360000"/>
                  <a:ext cx="108000" cy="216000"/>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4408707" y="360000"/>
                  <a:ext cx="72000" cy="216000"/>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4326342" y="360000"/>
                  <a:ext cx="36000" cy="2160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sp>
        <p:nvSpPr>
          <p:cNvPr id="35" name="文本框 34"/>
          <p:cNvSpPr txBox="1"/>
          <p:nvPr>
            <p:custDataLst>
              <p:tags r:id="rId3"/>
            </p:custDataLst>
          </p:nvPr>
        </p:nvSpPr>
        <p:spPr>
          <a:xfrm>
            <a:off x="2151110" y="3525828"/>
            <a:ext cx="4580255" cy="365036"/>
          </a:xfrm>
          <a:prstGeom prst="rect">
            <a:avLst/>
          </a:prstGeom>
          <a:noFill/>
        </p:spPr>
        <p:txBody>
          <a:bodyPr wrap="square" rtlCol="0">
            <a:spAutoFit/>
          </a:bodyPr>
          <a:lstStyle/>
          <a:p>
            <a:pPr algn="ctr">
              <a:lnSpc>
                <a:spcPct val="150000"/>
              </a:lnSpc>
              <a:spcAft>
                <a:spcPts val="600"/>
              </a:spcAft>
            </a:pPr>
            <a:r>
              <a:rPr lang="zh-CN" altLang="en-US" sz="1400" b="1" dirty="0">
                <a:latin typeface="黑体" panose="02010609060101010101" pitchFamily="49" charset="-122"/>
                <a:ea typeface="黑体" panose="02010609060101010101" pitchFamily="49" charset="-122"/>
                <a:cs typeface="Times New Roman" panose="02020603050405020304" pitchFamily="18" charset="0"/>
              </a:rPr>
              <a:t>潘响亮 教授</a:t>
            </a:r>
            <a:endParaRPr lang="zh-CN" altLang="en-US" sz="1400" b="1" dirty="0">
              <a:latin typeface="黑体" panose="02010609060101010101" pitchFamily="49" charset="-122"/>
              <a:ea typeface="黑体" panose="02010609060101010101" pitchFamily="49" charset="-122"/>
              <a:cs typeface="Times New Roman" panose="02020603050405020304" pitchFamily="18" charset="0"/>
            </a:endParaRPr>
          </a:p>
        </p:txBody>
      </p:sp>
      <p:sp>
        <p:nvSpPr>
          <p:cNvPr id="2" name="文本框 1"/>
          <p:cNvSpPr txBox="1"/>
          <p:nvPr>
            <p:custDataLst>
              <p:tags r:id="rId4"/>
            </p:custDataLst>
          </p:nvPr>
        </p:nvSpPr>
        <p:spPr>
          <a:xfrm>
            <a:off x="2177101" y="4017740"/>
            <a:ext cx="3999404" cy="2212204"/>
          </a:xfrm>
          <a:prstGeom prst="rect">
            <a:avLst/>
          </a:prstGeom>
          <a:noFill/>
        </p:spPr>
        <p:txBody>
          <a:bodyPr wrap="square" rtlCol="0" anchor="t">
            <a:noAutofit/>
          </a:bodyPr>
          <a:lstStyle/>
          <a:p>
            <a:pPr indent="252095" algn="just" fontAlgn="auto">
              <a:lnSpc>
                <a:spcPct val="150000"/>
              </a:lnSpc>
            </a:pPr>
            <a:r>
              <a:rPr lang="zh-CN" altLang="en-US" sz="1200" dirty="0">
                <a:latin typeface="宋体" panose="02010600030101010101" pitchFamily="2" charset="-122"/>
                <a:ea typeface="宋体" panose="02010600030101010101" pitchFamily="2" charset="-122"/>
              </a:rPr>
              <a:t>浙江工业大学二级教授，农工党浙江省委常委，省政协委员，国家级科技创新领军人才。入选全球高被引科学家榜单（</a:t>
            </a:r>
            <a:r>
              <a:rPr lang="en-US" altLang="zh-CN" sz="1200" dirty="0">
                <a:latin typeface="宋体" panose="02010600030101010101" pitchFamily="2" charset="-122"/>
                <a:ea typeface="宋体" panose="02010600030101010101" pitchFamily="2" charset="-122"/>
              </a:rPr>
              <a:t>Clarivate</a:t>
            </a:r>
            <a:r>
              <a:rPr lang="zh-CN" altLang="en-US" sz="1200" dirty="0">
                <a:latin typeface="宋体" panose="02010600030101010101" pitchFamily="2" charset="-122"/>
                <a:ea typeface="宋体" panose="02010600030101010101" pitchFamily="2" charset="-122"/>
              </a:rPr>
              <a:t>）、中国高被引学者（</a:t>
            </a:r>
            <a:r>
              <a:rPr lang="en-US" altLang="zh-CN" sz="1200" dirty="0">
                <a:latin typeface="宋体" panose="02010600030101010101" pitchFamily="2" charset="-122"/>
                <a:ea typeface="宋体" panose="02010600030101010101" pitchFamily="2" charset="-122"/>
              </a:rPr>
              <a:t>Elsevier</a:t>
            </a:r>
            <a:r>
              <a:rPr lang="zh-CN" altLang="en-US" sz="1200" dirty="0">
                <a:latin typeface="宋体" panose="02010600030101010101" pitchFamily="2" charset="-122"/>
                <a:ea typeface="宋体" panose="02010600030101010101" pitchFamily="2" charset="-122"/>
              </a:rPr>
              <a:t>）和全球顶尖科学家终身科学影响力榜单和年度榜单（</a:t>
            </a:r>
            <a:r>
              <a:rPr lang="en-US" altLang="zh-CN" sz="1200" dirty="0">
                <a:latin typeface="宋体" panose="02010600030101010101" pitchFamily="2" charset="-122"/>
                <a:ea typeface="宋体" panose="02010600030101010101" pitchFamily="2" charset="-122"/>
              </a:rPr>
              <a:t>Stanford University &amp; Elsevier</a:t>
            </a:r>
            <a:r>
              <a:rPr lang="zh-CN" altLang="en-US" sz="1200" dirty="0">
                <a:latin typeface="宋体" panose="02010600030101010101" pitchFamily="2" charset="-122"/>
                <a:ea typeface="宋体" panose="02010600030101010101" pitchFamily="2" charset="-122"/>
              </a:rPr>
              <a:t>）。主持国家重点研发计划、</a:t>
            </a:r>
            <a:r>
              <a:rPr lang="en-US" altLang="zh-CN" sz="1200" dirty="0">
                <a:latin typeface="宋体" panose="02010600030101010101" pitchFamily="2" charset="-122"/>
                <a:ea typeface="宋体" panose="02010600030101010101" pitchFamily="2" charset="-122"/>
              </a:rPr>
              <a:t>973</a:t>
            </a:r>
            <a:r>
              <a:rPr lang="zh-CN" altLang="en-US" sz="1200" dirty="0">
                <a:latin typeface="宋体" panose="02010600030101010101" pitchFamily="2" charset="-122"/>
                <a:ea typeface="宋体" panose="02010600030101010101" pitchFamily="2" charset="-122"/>
              </a:rPr>
              <a:t>计划、</a:t>
            </a:r>
            <a:r>
              <a:rPr lang="en-US" altLang="zh-CN" sz="1200" dirty="0">
                <a:latin typeface="宋体" panose="02010600030101010101" pitchFamily="2" charset="-122"/>
                <a:ea typeface="宋体" panose="02010600030101010101" pitchFamily="2" charset="-122"/>
              </a:rPr>
              <a:t>863</a:t>
            </a:r>
            <a:r>
              <a:rPr lang="zh-CN" altLang="en-US" sz="1200" dirty="0">
                <a:latin typeface="宋体" panose="02010600030101010101" pitchFamily="2" charset="-122"/>
                <a:ea typeface="宋体" panose="02010600030101010101" pitchFamily="2" charset="-122"/>
              </a:rPr>
              <a:t>计划、国家自然科学基金联合基金重点项目等多项。研究方向包括：</a:t>
            </a:r>
            <a:r>
              <a:rPr lang="en-US" altLang="zh-CN" sz="1200" dirty="0">
                <a:latin typeface="宋体" panose="02010600030101010101" pitchFamily="2" charset="-122"/>
                <a:ea typeface="宋体" panose="02010600030101010101" pitchFamily="2" charset="-122"/>
              </a:rPr>
              <a:t>AI</a:t>
            </a:r>
            <a:r>
              <a:rPr lang="zh-CN" altLang="en-US" sz="1200" dirty="0">
                <a:latin typeface="宋体" panose="02010600030101010101" pitchFamily="2" charset="-122"/>
                <a:ea typeface="宋体" panose="02010600030101010101" pitchFamily="2" charset="-122"/>
              </a:rPr>
              <a:t>在环保领域的应用、新污染物控制与环境修复技术、战略金属回收技术等。</a:t>
            </a:r>
            <a:endParaRPr lang="zh-CN" altLang="en-US" sz="1200" dirty="0">
              <a:latin typeface="宋体" panose="02010600030101010101" pitchFamily="2" charset="-122"/>
              <a:ea typeface="宋体" panose="02010600030101010101" pitchFamily="2" charset="-122"/>
            </a:endParaRPr>
          </a:p>
        </p:txBody>
      </p:sp>
      <p:pic>
        <p:nvPicPr>
          <p:cNvPr id="6" name="图片 5"/>
          <p:cNvPicPr>
            <a:picLocks noChangeAspect="1"/>
          </p:cNvPicPr>
          <p:nvPr/>
        </p:nvPicPr>
        <p:blipFill>
          <a:blip r:embed="rId5"/>
          <a:stretch>
            <a:fillRect/>
          </a:stretch>
        </p:blipFill>
        <p:spPr>
          <a:xfrm>
            <a:off x="446723" y="4174801"/>
            <a:ext cx="1440000" cy="1905000"/>
          </a:xfrm>
          <a:prstGeom prst="rect">
            <a:avLst/>
          </a:prstGeom>
        </p:spPr>
      </p:pic>
      <p:sp>
        <p:nvSpPr>
          <p:cNvPr id="36" name="文本框 35"/>
          <p:cNvSpPr txBox="1"/>
          <p:nvPr>
            <p:custDataLst>
              <p:tags r:id="rId6"/>
            </p:custDataLst>
          </p:nvPr>
        </p:nvSpPr>
        <p:spPr>
          <a:xfrm>
            <a:off x="1964752" y="6595400"/>
            <a:ext cx="4580255" cy="365036"/>
          </a:xfrm>
          <a:prstGeom prst="rect">
            <a:avLst/>
          </a:prstGeom>
          <a:noFill/>
        </p:spPr>
        <p:txBody>
          <a:bodyPr wrap="square" rtlCol="0">
            <a:spAutoFit/>
          </a:bodyPr>
          <a:lstStyle/>
          <a:p>
            <a:pPr algn="ctr">
              <a:lnSpc>
                <a:spcPct val="150000"/>
              </a:lnSpc>
              <a:spcAft>
                <a:spcPts val="600"/>
              </a:spcAft>
            </a:pPr>
            <a:r>
              <a:rPr lang="zh-CN" altLang="en-US" sz="1400" b="1" dirty="0">
                <a:latin typeface="黑体" panose="02010609060101010101" pitchFamily="49" charset="-122"/>
                <a:ea typeface="黑体" panose="02010609060101010101" pitchFamily="49" charset="-122"/>
                <a:cs typeface="Times New Roman" panose="02020603050405020304" pitchFamily="18" charset="0"/>
              </a:rPr>
              <a:t>袁松虎 教授</a:t>
            </a:r>
            <a:endParaRPr lang="zh-CN" altLang="en-US" sz="1400" b="1" dirty="0">
              <a:latin typeface="黑体" panose="02010609060101010101" pitchFamily="49" charset="-122"/>
              <a:ea typeface="黑体" panose="02010609060101010101" pitchFamily="49" charset="-122"/>
              <a:cs typeface="Times New Roman" panose="02020603050405020304" pitchFamily="18" charset="0"/>
            </a:endParaRPr>
          </a:p>
        </p:txBody>
      </p:sp>
      <p:sp>
        <p:nvSpPr>
          <p:cNvPr id="4" name="文本框 3"/>
          <p:cNvSpPr txBox="1"/>
          <p:nvPr>
            <p:custDataLst>
              <p:tags r:id="rId7"/>
            </p:custDataLst>
          </p:nvPr>
        </p:nvSpPr>
        <p:spPr>
          <a:xfrm>
            <a:off x="2072752" y="7003120"/>
            <a:ext cx="4320000" cy="2302735"/>
          </a:xfrm>
          <a:prstGeom prst="rect">
            <a:avLst/>
          </a:prstGeom>
          <a:noFill/>
        </p:spPr>
        <p:txBody>
          <a:bodyPr wrap="square" rtlCol="0">
            <a:noAutofit/>
          </a:bodyPr>
          <a:lstStyle/>
          <a:p>
            <a:pPr indent="252095" algn="just" fontAlgn="auto">
              <a:lnSpc>
                <a:spcPct val="150000"/>
              </a:lnSpc>
              <a:buClrTx/>
              <a:buSzTx/>
              <a:buFontTx/>
            </a:pPr>
            <a:r>
              <a:rPr lang="zh-CN" altLang="en-US" sz="1200" dirty="0">
                <a:latin typeface="宋体" panose="02010600030101010101" pitchFamily="2" charset="-122"/>
                <a:ea typeface="宋体" panose="02010600030101010101" pitchFamily="2" charset="-122"/>
                <a:cs typeface="宋体" panose="02010600030101010101" pitchFamily="2" charset="-122"/>
              </a:rPr>
              <a:t>中国地质大学博士生导师，国家杰出青年基金获得者，生物地质与环境地质国家重点实验室副主任。教育部青年长江学者、教育部新世纪优秀人才支持计划和湖北省有突出贡献中青年专家，先后主持国家重点研发计划课题、国家自然科学基金面上</a:t>
            </a:r>
            <a:r>
              <a:rPr lang="en-US" altLang="zh-CN" sz="1200" dirty="0">
                <a:latin typeface="宋体" panose="02010600030101010101" pitchFamily="2" charset="-122"/>
                <a:ea typeface="宋体" panose="02010600030101010101" pitchFamily="2" charset="-122"/>
                <a:cs typeface="宋体" panose="02010600030101010101" pitchFamily="2" charset="-122"/>
              </a:rPr>
              <a:t>/</a:t>
            </a:r>
            <a:r>
              <a:rPr lang="zh-CN" altLang="en-US" sz="1200" dirty="0">
                <a:latin typeface="宋体" panose="02010600030101010101" pitchFamily="2" charset="-122"/>
                <a:ea typeface="宋体" panose="02010600030101010101" pitchFamily="2" charset="-122"/>
                <a:cs typeface="宋体" panose="02010600030101010101" pitchFamily="2" charset="-122"/>
              </a:rPr>
              <a:t>国际合作等项目。获得湖北省自然科学二等奖、侯德封矿物岩石地球化学青年科学家奖等奖励。担任中国环境科学学会生态环境修复专业委员会副主任委员、中国矿物岩石地球化学学会地表与生物地球化学专业委员会副主任委员。</a:t>
            </a:r>
            <a:endParaRPr lang="zh-CN" altLang="en-US" sz="1200" dirty="0">
              <a:latin typeface="宋体" panose="02010600030101010101" pitchFamily="2" charset="-122"/>
              <a:ea typeface="宋体" panose="02010600030101010101" pitchFamily="2" charset="-122"/>
              <a:cs typeface="宋体" panose="02010600030101010101" pitchFamily="2" charset="-122"/>
            </a:endParaRPr>
          </a:p>
        </p:txBody>
      </p:sp>
      <p:pic>
        <p:nvPicPr>
          <p:cNvPr id="33" name="图片 32"/>
          <p:cNvPicPr>
            <a:picLocks noChangeAspect="1"/>
          </p:cNvPicPr>
          <p:nvPr/>
        </p:nvPicPr>
        <p:blipFill>
          <a:blip r:embed="rId8"/>
          <a:srcRect l="7985" t="2082" r="10949" b="3900"/>
          <a:stretch>
            <a:fillRect/>
          </a:stretch>
        </p:blipFill>
        <p:spPr>
          <a:xfrm>
            <a:off x="446410" y="7246123"/>
            <a:ext cx="1440000" cy="1774044"/>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0" y="314109"/>
            <a:ext cx="6481438" cy="9419646"/>
            <a:chOff x="0" y="314109"/>
            <a:chExt cx="6481438" cy="9419646"/>
          </a:xfrm>
        </p:grpSpPr>
        <p:grpSp>
          <p:nvGrpSpPr>
            <p:cNvPr id="16" name="组合 15"/>
            <p:cNvGrpSpPr/>
            <p:nvPr/>
          </p:nvGrpSpPr>
          <p:grpSpPr>
            <a:xfrm>
              <a:off x="0" y="314109"/>
              <a:ext cx="6481438" cy="307777"/>
              <a:chOff x="0" y="314109"/>
              <a:chExt cx="6481438" cy="307777"/>
            </a:xfrm>
          </p:grpSpPr>
          <p:sp>
            <p:nvSpPr>
              <p:cNvPr id="17" name="文本框 16"/>
              <p:cNvSpPr txBox="1"/>
              <p:nvPr/>
            </p:nvSpPr>
            <p:spPr>
              <a:xfrm>
                <a:off x="2664000" y="314109"/>
                <a:ext cx="3817438" cy="307777"/>
              </a:xfrm>
              <a:prstGeom prst="rect">
                <a:avLst/>
              </a:prstGeom>
              <a:noFill/>
            </p:spPr>
            <p:txBody>
              <a:bodyPr wrap="square" rtlCol="0">
                <a:spAutoFit/>
              </a:bodyPr>
              <a:lstStyle/>
              <a:p>
                <a:r>
                  <a:rPr lang="zh-CN" altLang="en-US" sz="1400" dirty="0">
                    <a:latin typeface="方正小标宋_GBK" panose="03000509000000000000" pitchFamily="65" charset="-122"/>
                    <a:ea typeface="方正小标宋_GBK" panose="03000509000000000000" pitchFamily="65" charset="-122"/>
                  </a:rPr>
                  <a:t>第四届“西部自然资源与生态环境健康研讨会”</a:t>
                </a:r>
                <a:endParaRPr lang="zh-CN" altLang="en-US" sz="1400" dirty="0">
                  <a:latin typeface="方正小标宋_GBK" panose="03000509000000000000" pitchFamily="65" charset="-122"/>
                  <a:ea typeface="方正小标宋_GBK" panose="03000509000000000000" pitchFamily="65" charset="-122"/>
                </a:endParaRPr>
              </a:p>
            </p:txBody>
          </p:sp>
          <p:grpSp>
            <p:nvGrpSpPr>
              <p:cNvPr id="18" name="组合 17"/>
              <p:cNvGrpSpPr/>
              <p:nvPr/>
            </p:nvGrpSpPr>
            <p:grpSpPr>
              <a:xfrm rot="10800000">
                <a:off x="0" y="359998"/>
                <a:ext cx="2531658" cy="216001"/>
                <a:chOff x="4326342" y="359999"/>
                <a:chExt cx="2531658" cy="216001"/>
              </a:xfrm>
            </p:grpSpPr>
            <p:sp>
              <p:nvSpPr>
                <p:cNvPr id="19" name="矩形 18"/>
                <p:cNvSpPr/>
                <p:nvPr/>
              </p:nvSpPr>
              <p:spPr>
                <a:xfrm>
                  <a:off x="4698000" y="359999"/>
                  <a:ext cx="2160000" cy="216000"/>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4537438" y="360000"/>
                  <a:ext cx="108000" cy="216000"/>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4408707" y="360000"/>
                  <a:ext cx="72000" cy="216000"/>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4326342" y="360000"/>
                  <a:ext cx="36000" cy="2160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26" name="组合 25"/>
            <p:cNvGrpSpPr/>
            <p:nvPr/>
          </p:nvGrpSpPr>
          <p:grpSpPr>
            <a:xfrm>
              <a:off x="144000" y="9252000"/>
              <a:ext cx="324000" cy="481755"/>
              <a:chOff x="329905" y="9424245"/>
              <a:chExt cx="324000" cy="481755"/>
            </a:xfrm>
            <a:solidFill>
              <a:srgbClr val="0070C0"/>
            </a:solidFill>
          </p:grpSpPr>
          <p:sp>
            <p:nvSpPr>
              <p:cNvPr id="27" name="矩形 26"/>
              <p:cNvSpPr/>
              <p:nvPr/>
            </p:nvSpPr>
            <p:spPr>
              <a:xfrm rot="10800000">
                <a:off x="387478" y="9806681"/>
                <a:ext cx="216507" cy="99319"/>
              </a:xfrm>
              <a:prstGeom prst="rect">
                <a:avLst/>
              </a:prstGeom>
              <a:grpFill/>
              <a:ln>
                <a:noFill/>
              </a:ln>
              <a:effectLst/>
              <a:scene3d>
                <a:camera prst="orthographicFront">
                  <a:rot lat="0" lon="0" rev="0"/>
                </a:camera>
                <a:lightRig rig="chilly" dir="t">
                  <a:rot lat="0" lon="0" rev="18480000"/>
                </a:lightRig>
              </a:scene3d>
              <a:sp3d prstMaterial="clear">
                <a:bevelT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a:off x="329905" y="9424245"/>
                <a:ext cx="324000" cy="324000"/>
              </a:xfrm>
              <a:prstGeom prst="ellipse">
                <a:avLst/>
              </a:prstGeom>
              <a:gr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dirty="0">
                    <a:solidFill>
                      <a:schemeClr val="bg1"/>
                    </a:solidFill>
                    <a:latin typeface="Times New Roman" panose="02020603050405020304" pitchFamily="18" charset="0"/>
                    <a:cs typeface="Times New Roman" panose="02020603050405020304" pitchFamily="18" charset="0"/>
                  </a:rPr>
                  <a:t>11</a:t>
                </a:r>
                <a:endParaRPr lang="zh-CN" altLang="en-US" dirty="0">
                  <a:solidFill>
                    <a:schemeClr val="bg1"/>
                  </a:solidFill>
                  <a:latin typeface="Times New Roman" panose="02020603050405020304" pitchFamily="18" charset="0"/>
                  <a:cs typeface="Times New Roman" panose="02020603050405020304" pitchFamily="18" charset="0"/>
                </a:endParaRPr>
              </a:p>
            </p:txBody>
          </p:sp>
        </p:grpSp>
      </p:grpSp>
      <p:sp>
        <p:nvSpPr>
          <p:cNvPr id="31" name="文本框 30"/>
          <p:cNvSpPr txBox="1"/>
          <p:nvPr/>
        </p:nvSpPr>
        <p:spPr>
          <a:xfrm>
            <a:off x="2174582" y="1066350"/>
            <a:ext cx="4320000" cy="2264244"/>
          </a:xfrm>
          <a:prstGeom prst="rect">
            <a:avLst/>
          </a:prstGeom>
          <a:noFill/>
        </p:spPr>
        <p:txBody>
          <a:bodyPr wrap="square" rtlCol="0" anchor="t">
            <a:noAutofit/>
          </a:bodyPr>
          <a:lstStyle/>
          <a:p>
            <a:pPr indent="252095" algn="just">
              <a:lnSpc>
                <a:spcPct val="150000"/>
              </a:lnSpc>
            </a:pPr>
            <a:r>
              <a:rPr lang="zh-CN" altLang="en-US" sz="1200" dirty="0">
                <a:latin typeface="宋体" panose="02010600030101010101" pitchFamily="2" charset="-122"/>
                <a:ea typeface="宋体" panose="02010600030101010101" pitchFamily="2" charset="-122"/>
                <a:cs typeface="宋体" panose="02010600030101010101" pitchFamily="2" charset="-122"/>
                <a:sym typeface="+mn-ea"/>
              </a:rPr>
              <a:t>天津大学，博导。担任天津市重点实验室主任，天津环渤海国家野外台站副站长。主持国家重点研发计划课题、国家自然科学联合基金重点项目等</a:t>
            </a:r>
            <a:r>
              <a:rPr lang="en-US" altLang="zh-CN" sz="1200" dirty="0">
                <a:latin typeface="宋体" panose="02010600030101010101" pitchFamily="2" charset="-122"/>
                <a:ea typeface="宋体" panose="02010600030101010101" pitchFamily="2" charset="-122"/>
                <a:cs typeface="宋体" panose="02010600030101010101" pitchFamily="2" charset="-122"/>
                <a:sym typeface="+mn-ea"/>
              </a:rPr>
              <a:t>20</a:t>
            </a:r>
            <a:r>
              <a:rPr lang="zh-CN" altLang="en-US" sz="1200" dirty="0">
                <a:latin typeface="宋体" panose="02010600030101010101" pitchFamily="2" charset="-122"/>
                <a:ea typeface="宋体" panose="02010600030101010101" pitchFamily="2" charset="-122"/>
                <a:cs typeface="宋体" panose="02010600030101010101" pitchFamily="2" charset="-122"/>
                <a:sym typeface="+mn-ea"/>
              </a:rPr>
              <a:t>余项。入选全球前</a:t>
            </a:r>
            <a:r>
              <a:rPr lang="en-US" altLang="zh-CN" sz="1200" dirty="0">
                <a:latin typeface="宋体" panose="02010600030101010101" pitchFamily="2" charset="-122"/>
                <a:ea typeface="宋体" panose="02010600030101010101" pitchFamily="2" charset="-122"/>
                <a:cs typeface="宋体" panose="02010600030101010101" pitchFamily="2" charset="-122"/>
                <a:sym typeface="+mn-ea"/>
              </a:rPr>
              <a:t>2%</a:t>
            </a:r>
            <a:r>
              <a:rPr lang="zh-CN" altLang="en-US" sz="1200" dirty="0">
                <a:latin typeface="宋体" panose="02010600030101010101" pitchFamily="2" charset="-122"/>
                <a:ea typeface="宋体" panose="02010600030101010101" pitchFamily="2" charset="-122"/>
                <a:cs typeface="宋体" panose="02010600030101010101" pitchFamily="2" charset="-122"/>
                <a:sym typeface="+mn-ea"/>
              </a:rPr>
              <a:t>顶尖科学家的年度和终身影响力榜单。荣获全国优秀博士学位论文提名、江苏省优秀硕士学位论文指导教师、天津大学优秀博士学位论文指导教师、天津大学教师教学创新大赛二等奖等荣誉。长期从事土壤有机质提升与环境效应、土壤污染与修复、盐碱地综合利用研究。</a:t>
            </a:r>
            <a:endParaRPr lang="zh-CN" altLang="en-US" sz="1200" dirty="0">
              <a:latin typeface="宋体" panose="02010600030101010101" pitchFamily="2" charset="-122"/>
              <a:ea typeface="宋体" panose="02010600030101010101" pitchFamily="2" charset="-122"/>
              <a:cs typeface="宋体" panose="02010600030101010101" pitchFamily="2" charset="-122"/>
            </a:endParaRPr>
          </a:p>
        </p:txBody>
      </p:sp>
      <p:pic>
        <p:nvPicPr>
          <p:cNvPr id="40" name="图片 39"/>
          <p:cNvPicPr>
            <a:picLocks noChangeAspect="1"/>
          </p:cNvPicPr>
          <p:nvPr/>
        </p:nvPicPr>
        <p:blipFill>
          <a:blip r:embed="rId1" cstate="print">
            <a:extLst>
              <a:ext uri="{28A0092B-C50C-407E-A947-70E740481C1C}">
                <a14:useLocalDpi xmlns:a14="http://schemas.microsoft.com/office/drawing/2010/main" val="0"/>
              </a:ext>
            </a:extLst>
          </a:blip>
          <a:srcRect l="11613" t="2478" r="13386" b="7892"/>
          <a:stretch>
            <a:fillRect/>
          </a:stretch>
        </p:blipFill>
        <p:spPr>
          <a:xfrm>
            <a:off x="586745" y="1139888"/>
            <a:ext cx="1458338" cy="1800000"/>
          </a:xfrm>
          <a:prstGeom prst="rect">
            <a:avLst/>
          </a:prstGeom>
        </p:spPr>
      </p:pic>
      <p:sp>
        <p:nvSpPr>
          <p:cNvPr id="44" name="文本框 43"/>
          <p:cNvSpPr txBox="1"/>
          <p:nvPr/>
        </p:nvSpPr>
        <p:spPr>
          <a:xfrm>
            <a:off x="1994582" y="779888"/>
            <a:ext cx="4777740" cy="307777"/>
          </a:xfrm>
          <a:prstGeom prst="rect">
            <a:avLst/>
          </a:prstGeom>
          <a:noFill/>
        </p:spPr>
        <p:txBody>
          <a:bodyPr wrap="square">
            <a:spAutoFit/>
          </a:bodyPr>
          <a:lstStyle/>
          <a:p>
            <a:pPr algn="ctr"/>
            <a:r>
              <a:rPr lang="en-US" altLang="zh-CN" sz="1400" dirty="0">
                <a:latin typeface="宋体" panose="02010600030101010101" pitchFamily="2" charset="-122"/>
                <a:ea typeface="宋体" panose="02010600030101010101" pitchFamily="2" charset="-122"/>
                <a:cs typeface="宋体" panose="02010600030101010101" pitchFamily="2" charset="-122"/>
              </a:rPr>
              <a:t> </a:t>
            </a:r>
            <a:r>
              <a:rPr lang="zh-CN" altLang="en-US" sz="1400" b="1" dirty="0">
                <a:latin typeface="黑体" panose="02010609060101010101" pitchFamily="49" charset="-122"/>
                <a:ea typeface="黑体" panose="02010609060101010101" pitchFamily="49" charset="-122"/>
                <a:cs typeface="微软雅黑" panose="020B0503020204020204" charset="-122"/>
              </a:rPr>
              <a:t>余光辉 教授</a:t>
            </a:r>
            <a:endParaRPr lang="zh-CN" altLang="en-US" dirty="0">
              <a:latin typeface="黑体" panose="02010609060101010101" pitchFamily="49" charset="-122"/>
              <a:ea typeface="黑体" panose="02010609060101010101" pitchFamily="49" charset="-122"/>
            </a:endParaRPr>
          </a:p>
        </p:txBody>
      </p:sp>
      <p:sp>
        <p:nvSpPr>
          <p:cNvPr id="7" name="文本框 6"/>
          <p:cNvSpPr txBox="1"/>
          <p:nvPr>
            <p:custDataLst>
              <p:tags r:id="rId2"/>
            </p:custDataLst>
          </p:nvPr>
        </p:nvSpPr>
        <p:spPr>
          <a:xfrm>
            <a:off x="1914327" y="3458208"/>
            <a:ext cx="4580255" cy="365036"/>
          </a:xfrm>
          <a:prstGeom prst="rect">
            <a:avLst/>
          </a:prstGeom>
          <a:noFill/>
        </p:spPr>
        <p:txBody>
          <a:bodyPr wrap="square" rtlCol="0">
            <a:spAutoFit/>
          </a:bodyPr>
          <a:lstStyle/>
          <a:p>
            <a:pPr algn="ctr">
              <a:lnSpc>
                <a:spcPct val="150000"/>
              </a:lnSpc>
              <a:spcAft>
                <a:spcPts val="600"/>
              </a:spcAft>
            </a:pPr>
            <a:r>
              <a:rPr lang="zh-CN" altLang="en-US" sz="1400" b="1" dirty="0">
                <a:latin typeface="黑体" panose="02010609060101010101" pitchFamily="49" charset="-122"/>
                <a:ea typeface="黑体" panose="02010609060101010101" pitchFamily="49" charset="-122"/>
                <a:cs typeface="Times New Roman" panose="02020603050405020304" pitchFamily="18" charset="0"/>
              </a:rPr>
              <a:t>贾汉忠 教授</a:t>
            </a:r>
            <a:endParaRPr lang="zh-CN" altLang="en-US" sz="1400" b="1" dirty="0">
              <a:latin typeface="黑体" panose="02010609060101010101" pitchFamily="49" charset="-122"/>
              <a:ea typeface="黑体" panose="02010609060101010101" pitchFamily="49" charset="-122"/>
              <a:cs typeface="Times New Roman" panose="02020603050405020304" pitchFamily="18" charset="0"/>
            </a:endParaRPr>
          </a:p>
        </p:txBody>
      </p:sp>
      <p:sp>
        <p:nvSpPr>
          <p:cNvPr id="13" name="文本框 12"/>
          <p:cNvSpPr txBox="1"/>
          <p:nvPr>
            <p:custDataLst>
              <p:tags r:id="rId3"/>
            </p:custDataLst>
          </p:nvPr>
        </p:nvSpPr>
        <p:spPr>
          <a:xfrm>
            <a:off x="2164175" y="3881678"/>
            <a:ext cx="4320000" cy="2092307"/>
          </a:xfrm>
          <a:prstGeom prst="rect">
            <a:avLst/>
          </a:prstGeom>
          <a:noFill/>
        </p:spPr>
        <p:txBody>
          <a:bodyPr wrap="square" rtlCol="0">
            <a:noAutofit/>
          </a:bodyPr>
          <a:lstStyle/>
          <a:p>
            <a:pPr indent="252095">
              <a:lnSpc>
                <a:spcPct val="150000"/>
              </a:lnSpc>
            </a:pPr>
            <a:r>
              <a:rPr lang="zh-CN" altLang="en-US" sz="1200" dirty="0">
                <a:latin typeface="宋体" panose="02010600030101010101" pitchFamily="2" charset="-122"/>
                <a:ea typeface="宋体" panose="02010600030101010101" pitchFamily="2" charset="-122"/>
                <a:cs typeface="宋体" panose="02010600030101010101" pitchFamily="2" charset="-122"/>
              </a:rPr>
              <a:t>西北农林资源环境学院党委副书记、院长，入选国家级领军人才，中国青年科技奖获得者，国家重点研发计划项目负责人。陕西省特支计划</a:t>
            </a:r>
            <a:r>
              <a:rPr lang="en-US" altLang="zh-CN" sz="1200" dirty="0">
                <a:latin typeface="宋体" panose="02010600030101010101" pitchFamily="2" charset="-122"/>
                <a:ea typeface="宋体" panose="02010600030101010101" pitchFamily="2" charset="-122"/>
                <a:cs typeface="宋体" panose="02010600030101010101" pitchFamily="2" charset="-122"/>
              </a:rPr>
              <a:t>-</a:t>
            </a:r>
            <a:r>
              <a:rPr lang="zh-CN" altLang="en-US" sz="1200" dirty="0">
                <a:latin typeface="宋体" panose="02010600030101010101" pitchFamily="2" charset="-122"/>
                <a:ea typeface="宋体" panose="02010600030101010101" pitchFamily="2" charset="-122"/>
                <a:cs typeface="宋体" panose="02010600030101010101" pitchFamily="2" charset="-122"/>
              </a:rPr>
              <a:t>科技创新领军人才、陕西省杰出青年科学基金、陕西省高层次人才引进计划等。获中国环境科学学会青年科学家奖（金奖）、中国农学会青年科技奖、中国土壤学会优秀青年学者奖。以第一</a:t>
            </a:r>
            <a:r>
              <a:rPr lang="en-US" altLang="zh-CN" sz="1200" dirty="0">
                <a:latin typeface="宋体" panose="02010600030101010101" pitchFamily="2" charset="-122"/>
                <a:ea typeface="宋体" panose="02010600030101010101" pitchFamily="2" charset="-122"/>
                <a:cs typeface="宋体" panose="02010600030101010101" pitchFamily="2" charset="-122"/>
              </a:rPr>
              <a:t>/</a:t>
            </a:r>
            <a:r>
              <a:rPr lang="zh-CN" altLang="en-US" sz="1200" dirty="0">
                <a:latin typeface="宋体" panose="02010600030101010101" pitchFamily="2" charset="-122"/>
                <a:ea typeface="宋体" panose="02010600030101010101" pitchFamily="2" charset="-122"/>
                <a:cs typeface="宋体" panose="02010600030101010101" pitchFamily="2" charset="-122"/>
              </a:rPr>
              <a:t>通讯作者在</a:t>
            </a:r>
            <a:r>
              <a:rPr lang="en-US" altLang="zh-CN" sz="1200" dirty="0">
                <a:latin typeface="宋体" panose="02010600030101010101" pitchFamily="2" charset="-122"/>
                <a:ea typeface="宋体" panose="02010600030101010101" pitchFamily="2" charset="-122"/>
                <a:cs typeface="宋体" panose="02010600030101010101" pitchFamily="2" charset="-122"/>
              </a:rPr>
              <a:t>GCB</a:t>
            </a:r>
            <a:r>
              <a:rPr lang="zh-CN" altLang="en-US" sz="1200" dirty="0">
                <a:latin typeface="宋体" panose="02010600030101010101" pitchFamily="2" charset="-122"/>
                <a:ea typeface="宋体" panose="02010600030101010101" pitchFamily="2" charset="-122"/>
                <a:cs typeface="宋体" panose="02010600030101010101" pitchFamily="2" charset="-122"/>
              </a:rPr>
              <a:t>、</a:t>
            </a:r>
            <a:r>
              <a:rPr lang="en-US" altLang="zh-CN" sz="1200" dirty="0">
                <a:latin typeface="宋体" panose="02010600030101010101" pitchFamily="2" charset="-122"/>
                <a:ea typeface="宋体" panose="02010600030101010101" pitchFamily="2" charset="-122"/>
                <a:cs typeface="宋体" panose="02010600030101010101" pitchFamily="2" charset="-122"/>
              </a:rPr>
              <a:t>EST</a:t>
            </a:r>
            <a:r>
              <a:rPr lang="zh-CN" altLang="en-US" sz="1200" dirty="0">
                <a:latin typeface="宋体" panose="02010600030101010101" pitchFamily="2" charset="-122"/>
                <a:ea typeface="宋体" panose="02010600030101010101" pitchFamily="2" charset="-122"/>
                <a:cs typeface="宋体" panose="02010600030101010101" pitchFamily="2" charset="-122"/>
              </a:rPr>
              <a:t>等国内外期刊发表</a:t>
            </a:r>
            <a:r>
              <a:rPr lang="en-US" altLang="zh-CN" sz="1200" dirty="0">
                <a:latin typeface="宋体" panose="02010600030101010101" pitchFamily="2" charset="-122"/>
                <a:ea typeface="宋体" panose="02010600030101010101" pitchFamily="2" charset="-122"/>
                <a:cs typeface="宋体" panose="02010600030101010101" pitchFamily="2" charset="-122"/>
              </a:rPr>
              <a:t>SCI</a:t>
            </a:r>
            <a:r>
              <a:rPr lang="zh-CN" altLang="en-US" sz="1200" dirty="0">
                <a:latin typeface="宋体" panose="02010600030101010101" pitchFamily="2" charset="-122"/>
                <a:ea typeface="宋体" panose="02010600030101010101" pitchFamily="2" charset="-122"/>
                <a:cs typeface="宋体" panose="02010600030101010101" pitchFamily="2" charset="-122"/>
              </a:rPr>
              <a:t>索引论文近</a:t>
            </a:r>
            <a:r>
              <a:rPr lang="en-US" altLang="zh-CN" sz="1200" dirty="0">
                <a:latin typeface="宋体" panose="02010600030101010101" pitchFamily="2" charset="-122"/>
                <a:ea typeface="宋体" panose="02010600030101010101" pitchFamily="2" charset="-122"/>
                <a:cs typeface="宋体" panose="02010600030101010101" pitchFamily="2" charset="-122"/>
              </a:rPr>
              <a:t>130</a:t>
            </a:r>
            <a:r>
              <a:rPr lang="zh-CN" altLang="en-US" sz="1200" dirty="0">
                <a:latin typeface="宋体" panose="02010600030101010101" pitchFamily="2" charset="-122"/>
                <a:ea typeface="宋体" panose="02010600030101010101" pitchFamily="2" charset="-122"/>
                <a:cs typeface="宋体" panose="02010600030101010101" pitchFamily="2" charset="-122"/>
              </a:rPr>
              <a:t>篇，论文被引</a:t>
            </a:r>
            <a:r>
              <a:rPr lang="en-US" altLang="zh-CN" sz="1200" dirty="0">
                <a:latin typeface="宋体" panose="02010600030101010101" pitchFamily="2" charset="-122"/>
                <a:ea typeface="宋体" panose="02010600030101010101" pitchFamily="2" charset="-122"/>
                <a:cs typeface="宋体" panose="02010600030101010101" pitchFamily="2" charset="-122"/>
              </a:rPr>
              <a:t>8000</a:t>
            </a:r>
            <a:r>
              <a:rPr lang="zh-CN" altLang="en-US" sz="1200" dirty="0">
                <a:latin typeface="宋体" panose="02010600030101010101" pitchFamily="2" charset="-122"/>
                <a:ea typeface="宋体" panose="02010600030101010101" pitchFamily="2" charset="-122"/>
                <a:cs typeface="宋体" panose="02010600030101010101" pitchFamily="2" charset="-122"/>
              </a:rPr>
              <a:t>余次，高被引论文</a:t>
            </a:r>
            <a:r>
              <a:rPr lang="en-US" altLang="zh-CN" sz="1200" dirty="0">
                <a:latin typeface="宋体" panose="02010600030101010101" pitchFamily="2" charset="-122"/>
                <a:ea typeface="宋体" panose="02010600030101010101" pitchFamily="2" charset="-122"/>
                <a:cs typeface="宋体" panose="02010600030101010101" pitchFamily="2" charset="-122"/>
              </a:rPr>
              <a:t>15</a:t>
            </a:r>
            <a:r>
              <a:rPr lang="zh-CN" altLang="en-US" sz="1200" dirty="0">
                <a:latin typeface="宋体" panose="02010600030101010101" pitchFamily="2" charset="-122"/>
                <a:ea typeface="宋体" panose="02010600030101010101" pitchFamily="2" charset="-122"/>
                <a:cs typeface="宋体" panose="02010600030101010101" pitchFamily="2" charset="-122"/>
              </a:rPr>
              <a:t>篇，</a:t>
            </a:r>
            <a:r>
              <a:rPr lang="en-US" altLang="zh-CN" sz="1200" dirty="0">
                <a:latin typeface="宋体" panose="02010600030101010101" pitchFamily="2" charset="-122"/>
                <a:ea typeface="宋体" panose="02010600030101010101" pitchFamily="2" charset="-122"/>
                <a:cs typeface="宋体" panose="02010600030101010101" pitchFamily="2" charset="-122"/>
              </a:rPr>
              <a:t>H-</a:t>
            </a:r>
            <a:r>
              <a:rPr lang="zh-CN" altLang="en-US" sz="1200" dirty="0">
                <a:latin typeface="宋体" panose="02010600030101010101" pitchFamily="2" charset="-122"/>
                <a:ea typeface="宋体" panose="02010600030101010101" pitchFamily="2" charset="-122"/>
                <a:cs typeface="宋体" panose="02010600030101010101" pitchFamily="2" charset="-122"/>
              </a:rPr>
              <a:t>因子</a:t>
            </a:r>
            <a:r>
              <a:rPr lang="en-US" altLang="zh-CN" sz="1200" dirty="0">
                <a:latin typeface="宋体" panose="02010600030101010101" pitchFamily="2" charset="-122"/>
                <a:ea typeface="宋体" panose="02010600030101010101" pitchFamily="2" charset="-122"/>
                <a:cs typeface="宋体" panose="02010600030101010101" pitchFamily="2" charset="-122"/>
              </a:rPr>
              <a:t>&gt;50</a:t>
            </a:r>
            <a:r>
              <a:rPr lang="zh-CN" altLang="en-US" sz="1200" dirty="0">
                <a:latin typeface="宋体" panose="02010600030101010101" pitchFamily="2" charset="-122"/>
                <a:ea typeface="宋体" panose="02010600030101010101" pitchFamily="2" charset="-122"/>
                <a:cs typeface="宋体" panose="02010600030101010101" pitchFamily="2" charset="-122"/>
              </a:rPr>
              <a:t>。</a:t>
            </a:r>
            <a:endParaRPr lang="zh-CN" altLang="en-US" sz="1200" dirty="0">
              <a:latin typeface="宋体" panose="02010600030101010101" pitchFamily="2" charset="-122"/>
              <a:ea typeface="宋体" panose="02010600030101010101" pitchFamily="2" charset="-122"/>
              <a:cs typeface="宋体" panose="02010600030101010101" pitchFamily="2" charset="-122"/>
            </a:endParaRPr>
          </a:p>
        </p:txBody>
      </p:sp>
      <p:pic>
        <p:nvPicPr>
          <p:cNvPr id="8" name="图片 7"/>
          <p:cNvPicPr>
            <a:picLocks noChangeAspect="1"/>
          </p:cNvPicPr>
          <p:nvPr/>
        </p:nvPicPr>
        <p:blipFill>
          <a:blip r:embed="rId4"/>
          <a:srcRect t="5631" b="10917"/>
          <a:stretch>
            <a:fillRect/>
          </a:stretch>
        </p:blipFill>
        <p:spPr>
          <a:xfrm>
            <a:off x="553144" y="4032486"/>
            <a:ext cx="1440000" cy="1680904"/>
          </a:xfrm>
          <a:prstGeom prst="rect">
            <a:avLst/>
          </a:prstGeom>
        </p:spPr>
      </p:pic>
      <p:sp>
        <p:nvSpPr>
          <p:cNvPr id="5" name="文本框 4"/>
          <p:cNvSpPr txBox="1"/>
          <p:nvPr/>
        </p:nvSpPr>
        <p:spPr>
          <a:xfrm>
            <a:off x="1914255" y="6524998"/>
            <a:ext cx="4777740" cy="307777"/>
          </a:xfrm>
          <a:prstGeom prst="rect">
            <a:avLst/>
          </a:prstGeom>
          <a:noFill/>
        </p:spPr>
        <p:txBody>
          <a:bodyPr wrap="square">
            <a:spAutoFit/>
          </a:bodyPr>
          <a:lstStyle/>
          <a:p>
            <a:pPr algn="ctr"/>
            <a:r>
              <a:rPr lang="en-US" altLang="zh-CN" sz="1400" dirty="0">
                <a:latin typeface="宋体" panose="02010600030101010101" pitchFamily="2" charset="-122"/>
                <a:ea typeface="宋体" panose="02010600030101010101" pitchFamily="2" charset="-122"/>
                <a:cs typeface="宋体" panose="02010600030101010101" pitchFamily="2" charset="-122"/>
              </a:rPr>
              <a:t> </a:t>
            </a:r>
            <a:r>
              <a:rPr lang="zh-CN" altLang="en-US" sz="1400" b="1" dirty="0">
                <a:latin typeface="黑体" panose="02010609060101010101" pitchFamily="49" charset="-122"/>
                <a:ea typeface="黑体" panose="02010609060101010101" pitchFamily="49" charset="-122"/>
                <a:cs typeface="宋体" panose="02010600030101010101" pitchFamily="2" charset="-122"/>
              </a:rPr>
              <a:t>郭军康 </a:t>
            </a:r>
            <a:r>
              <a:rPr lang="zh-CN" altLang="en-US" sz="1400" b="1" dirty="0">
                <a:latin typeface="黑体" panose="02010609060101010101" pitchFamily="49" charset="-122"/>
                <a:ea typeface="黑体" panose="02010609060101010101" pitchFamily="49" charset="-122"/>
                <a:cs typeface="微软雅黑" panose="020B0503020204020204" charset="-122"/>
              </a:rPr>
              <a:t>教授</a:t>
            </a:r>
            <a:endParaRPr lang="zh-CN" altLang="en-US" dirty="0">
              <a:latin typeface="黑体" panose="02010609060101010101" pitchFamily="49" charset="-122"/>
              <a:ea typeface="黑体" panose="02010609060101010101" pitchFamily="49" charset="-122"/>
            </a:endParaRPr>
          </a:p>
        </p:txBody>
      </p:sp>
      <p:sp>
        <p:nvSpPr>
          <p:cNvPr id="14" name="文本框 13"/>
          <p:cNvSpPr txBox="1"/>
          <p:nvPr/>
        </p:nvSpPr>
        <p:spPr>
          <a:xfrm>
            <a:off x="2170455" y="6916870"/>
            <a:ext cx="4320000" cy="2013232"/>
          </a:xfrm>
          <a:prstGeom prst="rect">
            <a:avLst/>
          </a:prstGeom>
          <a:noFill/>
        </p:spPr>
        <p:txBody>
          <a:bodyPr wrap="square" rtlCol="0" anchor="t">
            <a:noAutofit/>
          </a:bodyPr>
          <a:lstStyle/>
          <a:p>
            <a:pPr indent="252095" algn="just">
              <a:lnSpc>
                <a:spcPct val="150000"/>
              </a:lnSpc>
            </a:pPr>
            <a:r>
              <a:rPr lang="zh-CN" altLang="en-US" sz="1200" dirty="0">
                <a:latin typeface="宋体" panose="02010600030101010101" pitchFamily="2" charset="-122"/>
                <a:ea typeface="宋体" panose="02010600030101010101" pitchFamily="2" charset="-122"/>
                <a:cs typeface="宋体" panose="02010600030101010101" pitchFamily="2" charset="-122"/>
                <a:sym typeface="+mn-ea"/>
              </a:rPr>
              <a:t>陕西科技大学环境科学与工程学院院长，入选陕西省级人才项目，国家农产品产地重金属污染综合防治协同创新联盟副理事长，陕西省环境科学学会副理事长。主持或参加国家重点研发计划、国家自然科学基金、农业部重金属污染治理专项等项目</a:t>
            </a:r>
            <a:r>
              <a:rPr lang="en-US" altLang="zh-CN" sz="1200" dirty="0">
                <a:latin typeface="宋体" panose="02010600030101010101" pitchFamily="2" charset="-122"/>
                <a:ea typeface="宋体" panose="02010600030101010101" pitchFamily="2" charset="-122"/>
                <a:cs typeface="宋体" panose="02010600030101010101" pitchFamily="2" charset="-122"/>
                <a:sym typeface="+mn-ea"/>
              </a:rPr>
              <a:t>20</a:t>
            </a:r>
            <a:r>
              <a:rPr lang="zh-CN" altLang="en-US" sz="1200" dirty="0">
                <a:latin typeface="宋体" panose="02010600030101010101" pitchFamily="2" charset="-122"/>
                <a:ea typeface="宋体" panose="02010600030101010101" pitchFamily="2" charset="-122"/>
                <a:cs typeface="宋体" panose="02010600030101010101" pitchFamily="2" charset="-122"/>
                <a:sym typeface="+mn-ea"/>
              </a:rPr>
              <a:t>余项，获陕西省科技进步二等奖、陕西省环境保护科技一等奖、天津市科学技术进步二等奖等荣誉。长期从事重金属污染土壤修复与固废资源化研究。</a:t>
            </a:r>
            <a:endParaRPr lang="zh-CN" altLang="en-US" sz="1200" dirty="0">
              <a:latin typeface="宋体" panose="02010600030101010101" pitchFamily="2" charset="-122"/>
              <a:ea typeface="宋体" panose="02010600030101010101" pitchFamily="2" charset="-122"/>
              <a:cs typeface="宋体" panose="02010600030101010101" pitchFamily="2" charset="-122"/>
            </a:endParaRPr>
          </a:p>
        </p:txBody>
      </p:sp>
      <p:pic>
        <p:nvPicPr>
          <p:cNvPr id="2" name="图片 1"/>
          <p:cNvPicPr>
            <a:picLocks noChangeAspect="1"/>
          </p:cNvPicPr>
          <p:nvPr/>
        </p:nvPicPr>
        <p:blipFill>
          <a:blip r:embed="rId5"/>
          <a:srcRect b="12598"/>
          <a:stretch>
            <a:fillRect/>
          </a:stretch>
        </p:blipFill>
        <p:spPr>
          <a:xfrm>
            <a:off x="622455" y="6990408"/>
            <a:ext cx="1440000" cy="1800001"/>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360000" y="314111"/>
            <a:ext cx="6498000" cy="9411890"/>
            <a:chOff x="360000" y="314111"/>
            <a:chExt cx="6498000" cy="9411890"/>
          </a:xfrm>
        </p:grpSpPr>
        <p:grpSp>
          <p:nvGrpSpPr>
            <p:cNvPr id="18" name="组合 17"/>
            <p:cNvGrpSpPr/>
            <p:nvPr/>
          </p:nvGrpSpPr>
          <p:grpSpPr>
            <a:xfrm>
              <a:off x="6408000" y="9252000"/>
              <a:ext cx="324000" cy="474001"/>
              <a:chOff x="5822784" y="9245999"/>
              <a:chExt cx="324000" cy="474001"/>
            </a:xfrm>
            <a:solidFill>
              <a:srgbClr val="0070C0"/>
            </a:solidFill>
          </p:grpSpPr>
          <p:sp>
            <p:nvSpPr>
              <p:cNvPr id="23" name="矩形 22"/>
              <p:cNvSpPr/>
              <p:nvPr/>
            </p:nvSpPr>
            <p:spPr>
              <a:xfrm>
                <a:off x="5876015" y="9620681"/>
                <a:ext cx="216507" cy="99319"/>
              </a:xfrm>
              <a:prstGeom prst="rect">
                <a:avLst/>
              </a:prstGeom>
              <a:grpFill/>
              <a:ln>
                <a:noFill/>
              </a:ln>
              <a:effectLst/>
              <a:scene3d>
                <a:camera prst="orthographicFront">
                  <a:rot lat="0" lon="0" rev="0"/>
                </a:camera>
                <a:lightRig rig="chilly" dir="t">
                  <a:rot lat="0" lon="0" rev="18480000"/>
                </a:lightRig>
              </a:scene3d>
              <a:sp3d prstMaterial="clear">
                <a:bevelT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4" name="椭圆 23"/>
              <p:cNvSpPr/>
              <p:nvPr/>
            </p:nvSpPr>
            <p:spPr>
              <a:xfrm>
                <a:off x="5822784" y="9245999"/>
                <a:ext cx="324000" cy="324000"/>
              </a:xfrm>
              <a:prstGeom prst="ellipse">
                <a:avLst/>
              </a:prstGeom>
              <a:gr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dirty="0">
                    <a:solidFill>
                      <a:schemeClr val="bg1"/>
                    </a:solidFill>
                    <a:latin typeface="Times New Roman" panose="02020603050405020304" pitchFamily="18" charset="0"/>
                    <a:cs typeface="Times New Roman" panose="02020603050405020304" pitchFamily="18" charset="0"/>
                  </a:rPr>
                  <a:t>12</a:t>
                </a:r>
                <a:endParaRPr lang="zh-CN" altLang="en-US" dirty="0">
                  <a:solidFill>
                    <a:schemeClr val="bg1"/>
                  </a:solidFill>
                  <a:latin typeface="Times New Roman" panose="02020603050405020304" pitchFamily="18" charset="0"/>
                  <a:cs typeface="Times New Roman" panose="02020603050405020304" pitchFamily="18" charset="0"/>
                </a:endParaRPr>
              </a:p>
            </p:txBody>
          </p:sp>
        </p:grpSp>
        <p:grpSp>
          <p:nvGrpSpPr>
            <p:cNvPr id="19" name="组合 18"/>
            <p:cNvGrpSpPr/>
            <p:nvPr/>
          </p:nvGrpSpPr>
          <p:grpSpPr>
            <a:xfrm>
              <a:off x="360000" y="314111"/>
              <a:ext cx="6498000" cy="307777"/>
              <a:chOff x="360000" y="314111"/>
              <a:chExt cx="6498000" cy="307777"/>
            </a:xfrm>
          </p:grpSpPr>
          <p:sp>
            <p:nvSpPr>
              <p:cNvPr id="22" name="文本框 21"/>
              <p:cNvSpPr txBox="1"/>
              <p:nvPr/>
            </p:nvSpPr>
            <p:spPr>
              <a:xfrm>
                <a:off x="360000" y="314111"/>
                <a:ext cx="3817438" cy="307777"/>
              </a:xfrm>
              <a:prstGeom prst="rect">
                <a:avLst/>
              </a:prstGeom>
              <a:noFill/>
            </p:spPr>
            <p:txBody>
              <a:bodyPr wrap="square" rtlCol="0">
                <a:spAutoFit/>
              </a:bodyPr>
              <a:lstStyle/>
              <a:p>
                <a:r>
                  <a:rPr lang="zh-CN" altLang="en-US" sz="1400" dirty="0">
                    <a:latin typeface="方正小标宋_GBK" panose="03000509000000000000" pitchFamily="65" charset="-122"/>
                    <a:ea typeface="方正小标宋_GBK" panose="03000509000000000000" pitchFamily="65" charset="-122"/>
                  </a:rPr>
                  <a:t>第四届“西部自然资源与生态环境健康研讨会”</a:t>
                </a:r>
                <a:endParaRPr lang="zh-CN" altLang="en-US" sz="1400" dirty="0">
                  <a:latin typeface="方正小标宋_GBK" panose="03000509000000000000" pitchFamily="65" charset="-122"/>
                  <a:ea typeface="方正小标宋_GBK" panose="03000509000000000000" pitchFamily="65" charset="-122"/>
                </a:endParaRPr>
              </a:p>
            </p:txBody>
          </p:sp>
          <p:grpSp>
            <p:nvGrpSpPr>
              <p:cNvPr id="25" name="组合 24"/>
              <p:cNvGrpSpPr/>
              <p:nvPr/>
            </p:nvGrpSpPr>
            <p:grpSpPr>
              <a:xfrm>
                <a:off x="4326342" y="359999"/>
                <a:ext cx="2531658" cy="216001"/>
                <a:chOff x="4326342" y="359999"/>
                <a:chExt cx="2531658" cy="216001"/>
              </a:xfrm>
            </p:grpSpPr>
            <p:sp>
              <p:nvSpPr>
                <p:cNvPr id="26" name="矩形 25"/>
                <p:cNvSpPr/>
                <p:nvPr/>
              </p:nvSpPr>
              <p:spPr>
                <a:xfrm>
                  <a:off x="4698000" y="359999"/>
                  <a:ext cx="2160000" cy="216000"/>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4537438" y="360000"/>
                  <a:ext cx="108000" cy="216000"/>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4408707" y="360000"/>
                  <a:ext cx="72000" cy="216000"/>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4326342" y="360000"/>
                  <a:ext cx="36000" cy="2160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sp>
        <p:nvSpPr>
          <p:cNvPr id="7" name="文本框 6"/>
          <p:cNvSpPr txBox="1"/>
          <p:nvPr>
            <p:custDataLst>
              <p:tags r:id="rId1"/>
            </p:custDataLst>
          </p:nvPr>
        </p:nvSpPr>
        <p:spPr>
          <a:xfrm>
            <a:off x="2368575" y="1225653"/>
            <a:ext cx="4320000" cy="1988045"/>
          </a:xfrm>
          <a:prstGeom prst="rect">
            <a:avLst/>
          </a:prstGeom>
          <a:noFill/>
        </p:spPr>
        <p:txBody>
          <a:bodyPr wrap="square" rtlCol="0" anchor="t">
            <a:spAutoFit/>
          </a:bodyPr>
          <a:lstStyle/>
          <a:p>
            <a:pPr indent="252095" algn="just" fontAlgn="auto">
              <a:lnSpc>
                <a:spcPct val="150000"/>
              </a:lnSpc>
            </a:pPr>
            <a:r>
              <a:rPr lang="zh-CN" sz="1200" dirty="0">
                <a:latin typeface="宋体" panose="02010600030101010101" pitchFamily="2" charset="-122"/>
                <a:ea typeface="宋体" panose="02010600030101010101" pitchFamily="2" charset="-122"/>
                <a:cs typeface="方正小标宋简体" panose="02000000000000000000" charset="-122"/>
              </a:rPr>
              <a:t>渭南师范学院</a:t>
            </a:r>
            <a:r>
              <a:rPr lang="zh-CN" altLang="en-US" sz="1200" dirty="0">
                <a:latin typeface="宋体" panose="02010600030101010101" pitchFamily="2" charset="-122"/>
                <a:ea typeface="宋体" panose="02010600030101010101" pitchFamily="2" charset="-122"/>
                <a:cs typeface="方正小标宋简体" panose="02000000000000000000" charset="-122"/>
              </a:rPr>
              <a:t>环境与生命科学学院院长</a:t>
            </a:r>
            <a:r>
              <a:rPr lang="zh-CN" altLang="en-US" sz="1200" dirty="0">
                <a:latin typeface="宋体" panose="02010600030101010101" pitchFamily="2" charset="-122"/>
                <a:ea typeface="宋体" panose="02010600030101010101" pitchFamily="2" charset="-122"/>
              </a:rPr>
              <a:t>，从事动物学教学及科研工作。兼任政协渭南市委会常委、民盟渭南市委副主委、陕西省秦岭生态环境保护“青年学者”专家委员会委员、渭南师范学院学科带头人、学术委员会委员。先后主持国家自然科学基金、陕西省科技厅等各类项目</a:t>
            </a:r>
            <a:r>
              <a:rPr lang="en-US" altLang="zh-CN" sz="1200" dirty="0">
                <a:latin typeface="宋体" panose="02010600030101010101" pitchFamily="2" charset="-122"/>
                <a:ea typeface="宋体" panose="02010600030101010101" pitchFamily="2" charset="-122"/>
              </a:rPr>
              <a:t>15</a:t>
            </a:r>
            <a:r>
              <a:rPr lang="zh-CN" altLang="en-US" sz="1200" dirty="0">
                <a:latin typeface="宋体" panose="02010600030101010101" pitchFamily="2" charset="-122"/>
                <a:ea typeface="宋体" panose="02010600030101010101" pitchFamily="2" charset="-122"/>
              </a:rPr>
              <a:t>项。科研成果获陕西高等学校科学技术奖二等奖、陕西省林业科学技术进步奖一等奖、被评为陕西省“青年科技新星”。</a:t>
            </a:r>
            <a:endParaRPr lang="zh-CN" altLang="en-US" sz="1200" dirty="0">
              <a:latin typeface="宋体" panose="02010600030101010101" pitchFamily="2" charset="-122"/>
              <a:ea typeface="宋体" panose="02010600030101010101" pitchFamily="2" charset="-122"/>
            </a:endParaRPr>
          </a:p>
        </p:txBody>
      </p:sp>
      <p:sp>
        <p:nvSpPr>
          <p:cNvPr id="8" name="文本框 7"/>
          <p:cNvSpPr txBox="1"/>
          <p:nvPr>
            <p:custDataLst>
              <p:tags r:id="rId2"/>
            </p:custDataLst>
          </p:nvPr>
        </p:nvSpPr>
        <p:spPr>
          <a:xfrm>
            <a:off x="2161551" y="821882"/>
            <a:ext cx="4580255" cy="365036"/>
          </a:xfrm>
          <a:prstGeom prst="rect">
            <a:avLst/>
          </a:prstGeom>
          <a:noFill/>
        </p:spPr>
        <p:txBody>
          <a:bodyPr wrap="square" rtlCol="0">
            <a:spAutoFit/>
          </a:bodyPr>
          <a:lstStyle/>
          <a:p>
            <a:pPr algn="ctr">
              <a:lnSpc>
                <a:spcPct val="150000"/>
              </a:lnSpc>
              <a:spcAft>
                <a:spcPts val="600"/>
              </a:spcAft>
            </a:pPr>
            <a:r>
              <a:rPr lang="zh-CN" altLang="en-US" sz="1400" b="1" dirty="0">
                <a:latin typeface="黑体" panose="02010609060101010101" pitchFamily="49" charset="-122"/>
                <a:ea typeface="黑体" panose="02010609060101010101" pitchFamily="49" charset="-122"/>
                <a:cs typeface="Times New Roman" panose="02020603050405020304" pitchFamily="18" charset="0"/>
              </a:rPr>
              <a:t>吴逸群 教授</a:t>
            </a:r>
            <a:endParaRPr lang="zh-CN" altLang="en-US" sz="1400" b="1" dirty="0">
              <a:latin typeface="黑体" panose="02010609060101010101" pitchFamily="49" charset="-122"/>
              <a:ea typeface="黑体" panose="02010609060101010101" pitchFamily="49" charset="-122"/>
              <a:cs typeface="Times New Roman" panose="02020603050405020304" pitchFamily="18" charset="0"/>
            </a:endParaRPr>
          </a:p>
        </p:txBody>
      </p:sp>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8655" y="1198841"/>
            <a:ext cx="1439184" cy="2014857"/>
          </a:xfrm>
          <a:prstGeom prst="rect">
            <a:avLst/>
          </a:prstGeom>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3922" y="4192725"/>
            <a:ext cx="1477629" cy="2110752"/>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p:cNvSpPr txBox="1"/>
          <p:nvPr/>
        </p:nvSpPr>
        <p:spPr>
          <a:xfrm>
            <a:off x="2307615" y="3922425"/>
            <a:ext cx="4441920" cy="2542043"/>
          </a:xfrm>
          <a:prstGeom prst="rect">
            <a:avLst/>
          </a:prstGeom>
          <a:noFill/>
        </p:spPr>
        <p:txBody>
          <a:bodyPr wrap="square">
            <a:spAutoFit/>
          </a:bodyPr>
          <a:lstStyle/>
          <a:p>
            <a:pPr>
              <a:lnSpc>
                <a:spcPct val="150000"/>
              </a:lnSpc>
            </a:pPr>
            <a:r>
              <a:rPr lang="zh-CN" altLang="en-US" sz="1200" dirty="0">
                <a:latin typeface="宋体" panose="02010600030101010101" pitchFamily="2" charset="-122"/>
                <a:ea typeface="宋体" panose="02010600030101010101" pitchFamily="2" charset="-122"/>
              </a:rPr>
              <a:t>    西南科技大学环境与资源学院副院长，国家级人才计划入选者。团队入选全国高校黄大年式教师团队、首批四川省“天府青城计划”创新团队等。主要从事矿物学、计算矿物学、微生物矿物学研究。出版</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计算矿物学</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专著</a:t>
            </a:r>
            <a:r>
              <a:rPr lang="en-US" altLang="zh-CN" sz="1200" dirty="0">
                <a:latin typeface="宋体" panose="02010600030101010101" pitchFamily="2" charset="-122"/>
                <a:ea typeface="宋体" panose="02010600030101010101" pitchFamily="2" charset="-122"/>
              </a:rPr>
              <a:t>1</a:t>
            </a:r>
            <a:r>
              <a:rPr lang="zh-CN" altLang="en-US" sz="1200" dirty="0">
                <a:latin typeface="宋体" panose="02010600030101010101" pitchFamily="2" charset="-122"/>
                <a:ea typeface="宋体" panose="02010600030101010101" pitchFamily="2" charset="-122"/>
              </a:rPr>
              <a:t>部，并获国家专著出版基金资助。自主编写</a:t>
            </a:r>
            <a:r>
              <a:rPr lang="en-US" altLang="zh-CN" sz="1200" dirty="0">
                <a:latin typeface="宋体" panose="02010600030101010101" pitchFamily="2" charset="-122"/>
                <a:ea typeface="宋体" panose="02010600030101010101" pitchFamily="2" charset="-122"/>
              </a:rPr>
              <a:t>2</a:t>
            </a:r>
            <a:r>
              <a:rPr lang="zh-CN" altLang="en-US" sz="1200" dirty="0">
                <a:latin typeface="宋体" panose="02010600030101010101" pitchFamily="2" charset="-122"/>
                <a:ea typeface="宋体" panose="02010600030101010101" pitchFamily="2" charset="-122"/>
              </a:rPr>
              <a:t>个定量数据分析和</a:t>
            </a:r>
            <a:r>
              <a:rPr lang="en-US" altLang="zh-CN" sz="1200" dirty="0">
                <a:latin typeface="宋体" panose="02010600030101010101" pitchFamily="2" charset="-122"/>
                <a:ea typeface="宋体" panose="02010600030101010101" pitchFamily="2" charset="-122"/>
              </a:rPr>
              <a:t>2</a:t>
            </a:r>
            <a:r>
              <a:rPr lang="zh-CN" altLang="en-US" sz="1200" dirty="0">
                <a:latin typeface="宋体" panose="02010600030101010101" pitchFamily="2" charset="-122"/>
                <a:ea typeface="宋体" panose="02010600030101010101" pitchFamily="2" charset="-122"/>
              </a:rPr>
              <a:t>个大数据演化软件。获绿色矿山青年科技奖、中国科技产业化促进会科学技术奖一等奖、非金属矿科学技术奖二等奖、中科院“西部之光”人才项目</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优秀奖、西南科技大学</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青年五四奖章等学术奖励，为新疆某部进行技术支持的项目获得军队科技进步奖三等奖。</a:t>
            </a:r>
            <a:endParaRPr lang="zh-CN" altLang="en-US" sz="1200" dirty="0">
              <a:latin typeface="宋体" panose="02010600030101010101" pitchFamily="2" charset="-122"/>
              <a:ea typeface="宋体" panose="02010600030101010101" pitchFamily="2" charset="-122"/>
            </a:endParaRPr>
          </a:p>
        </p:txBody>
      </p:sp>
      <p:sp>
        <p:nvSpPr>
          <p:cNvPr id="4" name="文本框 3"/>
          <p:cNvSpPr txBox="1"/>
          <p:nvPr>
            <p:custDataLst>
              <p:tags r:id="rId5"/>
            </p:custDataLst>
          </p:nvPr>
        </p:nvSpPr>
        <p:spPr>
          <a:xfrm>
            <a:off x="2161551" y="3565399"/>
            <a:ext cx="4580255" cy="365036"/>
          </a:xfrm>
          <a:prstGeom prst="rect">
            <a:avLst/>
          </a:prstGeom>
          <a:noFill/>
        </p:spPr>
        <p:txBody>
          <a:bodyPr wrap="square" rtlCol="0">
            <a:spAutoFit/>
          </a:bodyPr>
          <a:lstStyle/>
          <a:p>
            <a:pPr algn="ctr">
              <a:lnSpc>
                <a:spcPct val="150000"/>
              </a:lnSpc>
              <a:spcAft>
                <a:spcPts val="600"/>
              </a:spcAft>
            </a:pPr>
            <a:r>
              <a:rPr lang="zh-CN" altLang="en-US" sz="1400" b="1" dirty="0">
                <a:latin typeface="黑体" panose="02010609060101010101" pitchFamily="49" charset="-122"/>
                <a:ea typeface="黑体" panose="02010609060101010101" pitchFamily="49" charset="-122"/>
                <a:cs typeface="Times New Roman" panose="02020603050405020304" pitchFamily="18" charset="0"/>
              </a:rPr>
              <a:t>边亮 教授</a:t>
            </a:r>
            <a:endParaRPr lang="zh-CN" altLang="en-US" sz="1400" b="1" dirty="0">
              <a:latin typeface="黑体" panose="02010609060101010101" pitchFamily="49" charset="-122"/>
              <a:ea typeface="黑体" panose="02010609060101010101" pitchFamily="49" charset="-122"/>
              <a:cs typeface="Times New Roman" panose="02020603050405020304" pitchFamily="18" charset="0"/>
            </a:endParaRPr>
          </a:p>
        </p:txBody>
      </p:sp>
      <p:sp>
        <p:nvSpPr>
          <p:cNvPr id="21" name="文本框 20"/>
          <p:cNvSpPr txBox="1"/>
          <p:nvPr>
            <p:custDataLst>
              <p:tags r:id="rId6"/>
            </p:custDataLst>
          </p:nvPr>
        </p:nvSpPr>
        <p:spPr>
          <a:xfrm>
            <a:off x="2059765" y="6654953"/>
            <a:ext cx="4580255" cy="365036"/>
          </a:xfrm>
          <a:prstGeom prst="rect">
            <a:avLst/>
          </a:prstGeom>
          <a:noFill/>
        </p:spPr>
        <p:txBody>
          <a:bodyPr wrap="square" rtlCol="0">
            <a:spAutoFit/>
          </a:bodyPr>
          <a:lstStyle/>
          <a:p>
            <a:pPr algn="ctr">
              <a:lnSpc>
                <a:spcPct val="150000"/>
              </a:lnSpc>
              <a:spcAft>
                <a:spcPts val="600"/>
              </a:spcAft>
            </a:pPr>
            <a:r>
              <a:rPr lang="zh-CN" altLang="en-US" sz="1400" b="1" dirty="0">
                <a:latin typeface="黑体" panose="02010609060101010101" pitchFamily="49" charset="-122"/>
                <a:ea typeface="黑体" panose="02010609060101010101" pitchFamily="49" charset="-122"/>
                <a:cs typeface="Times New Roman" panose="02020603050405020304" pitchFamily="18" charset="0"/>
              </a:rPr>
              <a:t>黄蕾 教授</a:t>
            </a:r>
            <a:endParaRPr lang="zh-CN" altLang="en-US" sz="1400" b="1" dirty="0">
              <a:latin typeface="黑体" panose="02010609060101010101" pitchFamily="49" charset="-122"/>
              <a:ea typeface="黑体" panose="02010609060101010101" pitchFamily="49" charset="-122"/>
              <a:cs typeface="Times New Roman" panose="02020603050405020304" pitchFamily="18" charset="0"/>
            </a:endParaRPr>
          </a:p>
        </p:txBody>
      </p:sp>
      <p:pic>
        <p:nvPicPr>
          <p:cNvPr id="2" name="图片 1"/>
          <p:cNvPicPr>
            <a:picLocks noChangeAspect="1"/>
          </p:cNvPicPr>
          <p:nvPr>
            <p:custDataLst>
              <p:tags r:id="rId7"/>
            </p:custDataLst>
          </p:nvPr>
        </p:nvPicPr>
        <p:blipFill>
          <a:blip r:embed="rId8" cstate="print">
            <a:extLst>
              <a:ext uri="{28A0092B-C50C-407E-A947-70E740481C1C}">
                <a14:useLocalDpi xmlns:a14="http://schemas.microsoft.com/office/drawing/2010/main" val="0"/>
              </a:ext>
            </a:extLst>
          </a:blip>
          <a:stretch>
            <a:fillRect/>
          </a:stretch>
        </p:blipFill>
        <p:spPr>
          <a:xfrm>
            <a:off x="683693" y="7182704"/>
            <a:ext cx="1408126" cy="1971887"/>
          </a:xfrm>
          <a:prstGeom prst="rect">
            <a:avLst/>
          </a:prstGeom>
        </p:spPr>
      </p:pic>
      <p:sp>
        <p:nvSpPr>
          <p:cNvPr id="6" name="文本框 5"/>
          <p:cNvSpPr txBox="1"/>
          <p:nvPr>
            <p:custDataLst>
              <p:tags r:id="rId9"/>
            </p:custDataLst>
          </p:nvPr>
        </p:nvSpPr>
        <p:spPr>
          <a:xfrm>
            <a:off x="2311765" y="7020087"/>
            <a:ext cx="4299263" cy="2306955"/>
          </a:xfrm>
          <a:prstGeom prst="rect">
            <a:avLst/>
          </a:prstGeom>
          <a:noFill/>
        </p:spPr>
        <p:txBody>
          <a:bodyPr wrap="square">
            <a:spAutoFit/>
          </a:bodyPr>
          <a:lstStyle/>
          <a:p>
            <a:pPr>
              <a:lnSpc>
                <a:spcPct val="150000"/>
              </a:lnSpc>
            </a:pPr>
            <a:r>
              <a:rPr lang="zh-CN" altLang="en-US" sz="1200" dirty="0">
                <a:latin typeface="宋体" panose="02010600030101010101" pitchFamily="2" charset="-122"/>
                <a:ea typeface="宋体" panose="02010600030101010101" pitchFamily="2" charset="-122"/>
              </a:rPr>
              <a:t>   南京大学环境学院教授博导和医学院兼职博导，国家优青，长期从事地球环境健康风险评估与调控研究。系统揭示了地球环境中风险因子的全过程变化响应规律；深度阐释了环境风险因子的全流程健康效应机制；构建了智慧化风险评估与调控方法体系并验证应用。在</a:t>
            </a:r>
            <a:r>
              <a:rPr lang="en-US" altLang="zh-CN" sz="1200" dirty="0">
                <a:latin typeface="宋体" panose="02010600030101010101" pitchFamily="2" charset="-122"/>
                <a:ea typeface="宋体" panose="02010600030101010101" pitchFamily="2" charset="-122"/>
              </a:rPr>
              <a:t>Nature Energy</a:t>
            </a:r>
            <a:r>
              <a:rPr lang="zh-CN" altLang="en-US" sz="1200" dirty="0">
                <a:latin typeface="宋体" panose="02010600030101010101" pitchFamily="2" charset="-122"/>
                <a:ea typeface="宋体" panose="02010600030101010101" pitchFamily="2" charset="-122"/>
              </a:rPr>
              <a:t>、</a:t>
            </a:r>
            <a:r>
              <a:rPr lang="en-US" altLang="zh-CN" sz="1200" dirty="0">
                <a:latin typeface="宋体" panose="02010600030101010101" pitchFamily="2" charset="-122"/>
                <a:ea typeface="宋体" panose="02010600030101010101" pitchFamily="2" charset="-122"/>
              </a:rPr>
              <a:t>Nature Climate Change</a:t>
            </a:r>
            <a:r>
              <a:rPr lang="zh-CN" altLang="en-US" sz="1200" dirty="0">
                <a:latin typeface="宋体" panose="02010600030101010101" pitchFamily="2" charset="-122"/>
                <a:ea typeface="宋体" panose="02010600030101010101" pitchFamily="2" charset="-122"/>
              </a:rPr>
              <a:t>、</a:t>
            </a:r>
            <a:r>
              <a:rPr lang="en-US" altLang="zh-CN" sz="1200" dirty="0">
                <a:latin typeface="宋体" panose="02010600030101010101" pitchFamily="2" charset="-122"/>
                <a:ea typeface="宋体" panose="02010600030101010101" pitchFamily="2" charset="-122"/>
              </a:rPr>
              <a:t>Nature Communications</a:t>
            </a:r>
            <a:r>
              <a:rPr lang="zh-CN" altLang="en-US" sz="1200" dirty="0">
                <a:latin typeface="宋体" panose="02010600030101010101" pitchFamily="2" charset="-122"/>
                <a:ea typeface="宋体" panose="02010600030101010101" pitchFamily="2" charset="-122"/>
              </a:rPr>
              <a:t>、</a:t>
            </a:r>
            <a:r>
              <a:rPr lang="en-US" altLang="zh-CN" sz="1200" dirty="0">
                <a:latin typeface="宋体" panose="02010600030101010101" pitchFamily="2" charset="-122"/>
                <a:ea typeface="宋体" panose="02010600030101010101" pitchFamily="2" charset="-122"/>
              </a:rPr>
              <a:t>PNAS</a:t>
            </a:r>
            <a:r>
              <a:rPr lang="zh-CN" altLang="en-US" sz="1200" dirty="0">
                <a:latin typeface="宋体" panose="02010600030101010101" pitchFamily="2" charset="-122"/>
                <a:ea typeface="宋体" panose="02010600030101010101" pitchFamily="2" charset="-122"/>
              </a:rPr>
              <a:t>、</a:t>
            </a:r>
            <a:r>
              <a:rPr lang="en-US" altLang="zh-CN" sz="1200" dirty="0">
                <a:latin typeface="宋体" panose="02010600030101010101" pitchFamily="2" charset="-122"/>
                <a:ea typeface="宋体" panose="02010600030101010101" pitchFamily="2" charset="-122"/>
              </a:rPr>
              <a:t>One Earth</a:t>
            </a:r>
            <a:r>
              <a:rPr lang="zh-CN" altLang="en-US" sz="1200" dirty="0">
                <a:latin typeface="宋体" panose="02010600030101010101" pitchFamily="2" charset="-122"/>
                <a:ea typeface="宋体" panose="02010600030101010101" pitchFamily="2" charset="-122"/>
              </a:rPr>
              <a:t>、</a:t>
            </a:r>
            <a:r>
              <a:rPr lang="en-US" altLang="zh-CN" sz="1200" dirty="0">
                <a:latin typeface="宋体" panose="02010600030101010101" pitchFamily="2" charset="-122"/>
                <a:ea typeface="宋体" panose="02010600030101010101" pitchFamily="2" charset="-122"/>
              </a:rPr>
              <a:t>EHP</a:t>
            </a:r>
            <a:r>
              <a:rPr lang="zh-CN" altLang="en-US" sz="1200" dirty="0">
                <a:latin typeface="宋体" panose="02010600030101010101" pitchFamily="2" charset="-122"/>
                <a:ea typeface="宋体" panose="02010600030101010101" pitchFamily="2" charset="-122"/>
              </a:rPr>
              <a:t>、</a:t>
            </a:r>
            <a:r>
              <a:rPr lang="en-US" altLang="zh-CN" sz="1200" dirty="0">
                <a:latin typeface="宋体" panose="02010600030101010101" pitchFamily="2" charset="-122"/>
                <a:ea typeface="宋体" panose="02010600030101010101" pitchFamily="2" charset="-122"/>
              </a:rPr>
              <a:t>ES&amp;T</a:t>
            </a:r>
            <a:r>
              <a:rPr lang="zh-CN" altLang="en-US" sz="1200" dirty="0">
                <a:latin typeface="宋体" panose="02010600030101010101" pitchFamily="2" charset="-122"/>
                <a:ea typeface="宋体" panose="02010600030101010101" pitchFamily="2" charset="-122"/>
              </a:rPr>
              <a:t>等发表一作或通讯论文百余篇，连续多年入选全球顶尖科学家名单、全球前</a:t>
            </a:r>
            <a:r>
              <a:rPr lang="en-US" altLang="zh-CN" sz="1200" dirty="0">
                <a:latin typeface="宋体" panose="02010600030101010101" pitchFamily="2" charset="-122"/>
                <a:ea typeface="宋体" panose="02010600030101010101" pitchFamily="2" charset="-122"/>
              </a:rPr>
              <a:t>2%</a:t>
            </a:r>
            <a:r>
              <a:rPr lang="zh-CN" altLang="en-US" sz="1200" dirty="0">
                <a:latin typeface="宋体" panose="02010600030101010101" pitchFamily="2" charset="-122"/>
                <a:ea typeface="宋体" panose="02010600030101010101" pitchFamily="2" charset="-122"/>
              </a:rPr>
              <a:t>顶尖科学家榜单和爱思维尔高被引学者。</a:t>
            </a:r>
            <a:endParaRPr lang="zh-CN" altLang="en-US" sz="1200" dirty="0">
              <a:latin typeface="宋体" panose="02010600030101010101" pitchFamily="2" charset="-122"/>
              <a:ea typeface="宋体" panose="02010600030101010101" pitchFamily="2" charset="-122"/>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314109"/>
            <a:ext cx="6481438" cy="9419646"/>
            <a:chOff x="0" y="314109"/>
            <a:chExt cx="6481438" cy="9419646"/>
          </a:xfrm>
        </p:grpSpPr>
        <p:grpSp>
          <p:nvGrpSpPr>
            <p:cNvPr id="4" name="组合 3"/>
            <p:cNvGrpSpPr/>
            <p:nvPr/>
          </p:nvGrpSpPr>
          <p:grpSpPr>
            <a:xfrm>
              <a:off x="0" y="314109"/>
              <a:ext cx="6481438" cy="307777"/>
              <a:chOff x="0" y="314109"/>
              <a:chExt cx="6481438" cy="307777"/>
            </a:xfrm>
          </p:grpSpPr>
          <p:sp>
            <p:nvSpPr>
              <p:cNvPr id="5" name="文本框 4"/>
              <p:cNvSpPr txBox="1"/>
              <p:nvPr/>
            </p:nvSpPr>
            <p:spPr>
              <a:xfrm>
                <a:off x="2664000" y="314109"/>
                <a:ext cx="3817438" cy="307777"/>
              </a:xfrm>
              <a:prstGeom prst="rect">
                <a:avLst/>
              </a:prstGeom>
              <a:noFill/>
            </p:spPr>
            <p:txBody>
              <a:bodyPr wrap="square" rtlCol="0">
                <a:spAutoFit/>
              </a:bodyPr>
              <a:lstStyle/>
              <a:p>
                <a:r>
                  <a:rPr lang="zh-CN" altLang="en-US" sz="1400" dirty="0">
                    <a:latin typeface="方正小标宋_GBK" panose="03000509000000000000" pitchFamily="65" charset="-122"/>
                    <a:ea typeface="方正小标宋_GBK" panose="03000509000000000000" pitchFamily="65" charset="-122"/>
                  </a:rPr>
                  <a:t>第四届“西部自然资源与生态环境健康研讨会”</a:t>
                </a:r>
                <a:endParaRPr lang="zh-CN" altLang="en-US" sz="1400" dirty="0">
                  <a:latin typeface="方正小标宋_GBK" panose="03000509000000000000" pitchFamily="65" charset="-122"/>
                  <a:ea typeface="方正小标宋_GBK" panose="03000509000000000000" pitchFamily="65" charset="-122"/>
                </a:endParaRPr>
              </a:p>
            </p:txBody>
          </p:sp>
          <p:grpSp>
            <p:nvGrpSpPr>
              <p:cNvPr id="20" name="组合 19"/>
              <p:cNvGrpSpPr/>
              <p:nvPr/>
            </p:nvGrpSpPr>
            <p:grpSpPr>
              <a:xfrm rot="10800000">
                <a:off x="0" y="359998"/>
                <a:ext cx="2531658" cy="216001"/>
                <a:chOff x="4326342" y="359999"/>
                <a:chExt cx="2531658" cy="216001"/>
              </a:xfrm>
            </p:grpSpPr>
            <p:sp>
              <p:nvSpPr>
                <p:cNvPr id="25" name="矩形 24"/>
                <p:cNvSpPr/>
                <p:nvPr/>
              </p:nvSpPr>
              <p:spPr>
                <a:xfrm>
                  <a:off x="4698000" y="359999"/>
                  <a:ext cx="2160000" cy="216000"/>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4537438" y="360000"/>
                  <a:ext cx="108000" cy="216000"/>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4408707" y="360000"/>
                  <a:ext cx="72000" cy="216000"/>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4326342" y="360000"/>
                  <a:ext cx="36000" cy="2160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29" name="组合 28"/>
            <p:cNvGrpSpPr/>
            <p:nvPr/>
          </p:nvGrpSpPr>
          <p:grpSpPr>
            <a:xfrm>
              <a:off x="144000" y="9252000"/>
              <a:ext cx="324000" cy="481755"/>
              <a:chOff x="329905" y="9424245"/>
              <a:chExt cx="324000" cy="481755"/>
            </a:xfrm>
            <a:solidFill>
              <a:srgbClr val="0070C0"/>
            </a:solidFill>
          </p:grpSpPr>
          <p:sp>
            <p:nvSpPr>
              <p:cNvPr id="30" name="矩形 29"/>
              <p:cNvSpPr/>
              <p:nvPr/>
            </p:nvSpPr>
            <p:spPr>
              <a:xfrm rot="10800000">
                <a:off x="387478" y="9806681"/>
                <a:ext cx="216507" cy="99319"/>
              </a:xfrm>
              <a:prstGeom prst="rect">
                <a:avLst/>
              </a:prstGeom>
              <a:grpFill/>
              <a:ln>
                <a:noFill/>
              </a:ln>
              <a:effectLst/>
              <a:scene3d>
                <a:camera prst="orthographicFront">
                  <a:rot lat="0" lon="0" rev="0"/>
                </a:camera>
                <a:lightRig rig="chilly" dir="t">
                  <a:rot lat="0" lon="0" rev="18480000"/>
                </a:lightRig>
              </a:scene3d>
              <a:sp3d prstMaterial="clear">
                <a:bevelT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p:nvSpPr>
            <p:spPr>
              <a:xfrm>
                <a:off x="329905" y="9424245"/>
                <a:ext cx="324000" cy="324000"/>
              </a:xfrm>
              <a:prstGeom prst="ellipse">
                <a:avLst/>
              </a:prstGeom>
              <a:gr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dirty="0">
                    <a:solidFill>
                      <a:schemeClr val="bg1"/>
                    </a:solidFill>
                    <a:latin typeface="Times New Roman" panose="02020603050405020304" pitchFamily="18" charset="0"/>
                    <a:cs typeface="Times New Roman" panose="02020603050405020304" pitchFamily="18" charset="0"/>
                  </a:rPr>
                  <a:t>13</a:t>
                </a:r>
                <a:endParaRPr lang="zh-CN" altLang="en-US" dirty="0">
                  <a:solidFill>
                    <a:schemeClr val="bg1"/>
                  </a:solidFill>
                  <a:latin typeface="Times New Roman" panose="02020603050405020304" pitchFamily="18" charset="0"/>
                  <a:cs typeface="Times New Roman" panose="02020603050405020304" pitchFamily="18" charset="0"/>
                </a:endParaRPr>
              </a:p>
            </p:txBody>
          </p:sp>
        </p:grpSp>
      </p:grpSp>
      <p:sp>
        <p:nvSpPr>
          <p:cNvPr id="3" name="文本框 2"/>
          <p:cNvSpPr txBox="1"/>
          <p:nvPr>
            <p:custDataLst>
              <p:tags r:id="rId1"/>
            </p:custDataLst>
          </p:nvPr>
        </p:nvSpPr>
        <p:spPr>
          <a:xfrm>
            <a:off x="2161951" y="1276142"/>
            <a:ext cx="4320000" cy="2030095"/>
          </a:xfrm>
          <a:prstGeom prst="rect">
            <a:avLst/>
          </a:prstGeom>
          <a:noFill/>
        </p:spPr>
        <p:txBody>
          <a:bodyPr wrap="square" rtlCol="0" anchor="t">
            <a:spAutoFit/>
          </a:bodyPr>
          <a:lstStyle/>
          <a:p>
            <a:pPr indent="254000" algn="just" fontAlgn="auto">
              <a:lnSpc>
                <a:spcPct val="150000"/>
              </a:lnSpc>
            </a:pPr>
            <a:r>
              <a:rPr lang="zh-CN" altLang="en-US" sz="1200" dirty="0">
                <a:latin typeface="宋体" panose="02010600030101010101" pitchFamily="2" charset="-122"/>
                <a:ea typeface="宋体" panose="02010600030101010101" pitchFamily="2" charset="-122"/>
                <a:cs typeface="方正小标宋简体" panose="02000000000000000000" charset="-122"/>
              </a:rPr>
              <a:t>西北农林科技大学教授、博士生导师。入选教育部青年长江学者，陕西省青年科技新星，西北农林科技大学</a:t>
            </a:r>
            <a:r>
              <a:rPr lang="en-US" altLang="zh-CN" sz="1200" dirty="0">
                <a:latin typeface="宋体" panose="02010600030101010101" pitchFamily="2" charset="-122"/>
                <a:ea typeface="宋体" panose="02010600030101010101" pitchFamily="2" charset="-122"/>
                <a:cs typeface="方正小标宋简体" panose="02000000000000000000" charset="-122"/>
              </a:rPr>
              <a:t>“</a:t>
            </a:r>
            <a:r>
              <a:rPr lang="zh-CN" altLang="en-US" sz="1200" dirty="0">
                <a:latin typeface="宋体" panose="02010600030101010101" pitchFamily="2" charset="-122"/>
                <a:ea typeface="宋体" panose="02010600030101010101" pitchFamily="2" charset="-122"/>
                <a:cs typeface="方正小标宋简体" panose="02000000000000000000" charset="-122"/>
              </a:rPr>
              <a:t>青年英才</a:t>
            </a:r>
            <a:r>
              <a:rPr lang="en-US" altLang="zh-CN" sz="1200" dirty="0">
                <a:latin typeface="宋体" panose="02010600030101010101" pitchFamily="2" charset="-122"/>
                <a:ea typeface="宋体" panose="02010600030101010101" pitchFamily="2" charset="-122"/>
                <a:cs typeface="方正小标宋简体" panose="02000000000000000000" charset="-122"/>
              </a:rPr>
              <a:t>”</a:t>
            </a:r>
            <a:r>
              <a:rPr lang="zh-CN" altLang="en-US" sz="1200" dirty="0">
                <a:latin typeface="宋体" panose="02010600030101010101" pitchFamily="2" charset="-122"/>
                <a:ea typeface="宋体" panose="02010600030101010101" pitchFamily="2" charset="-122"/>
                <a:cs typeface="方正小标宋简体" panose="02000000000000000000" charset="-122"/>
              </a:rPr>
              <a:t>引进计划。主要从事水污染控制，污染物的环境地球化学行为及污染控制方面的研究。近年来以第一</a:t>
            </a:r>
            <a:r>
              <a:rPr lang="en-US" altLang="zh-CN" sz="1200" dirty="0">
                <a:latin typeface="宋体" panose="02010600030101010101" pitchFamily="2" charset="-122"/>
                <a:ea typeface="宋体" panose="02010600030101010101" pitchFamily="2" charset="-122"/>
                <a:cs typeface="方正小标宋简体" panose="02000000000000000000" charset="-122"/>
              </a:rPr>
              <a:t>/</a:t>
            </a:r>
            <a:r>
              <a:rPr lang="zh-CN" altLang="en-US" sz="1200" dirty="0">
                <a:latin typeface="宋体" panose="02010600030101010101" pitchFamily="2" charset="-122"/>
                <a:ea typeface="宋体" panose="02010600030101010101" pitchFamily="2" charset="-122"/>
                <a:cs typeface="方正小标宋简体" panose="02000000000000000000" charset="-122"/>
              </a:rPr>
              <a:t>通讯作者在</a:t>
            </a:r>
            <a:r>
              <a:rPr lang="en-US" altLang="zh-CN" sz="1200" dirty="0">
                <a:latin typeface="宋体" panose="02010600030101010101" pitchFamily="2" charset="-122"/>
                <a:ea typeface="宋体" panose="02010600030101010101" pitchFamily="2" charset="-122"/>
                <a:cs typeface="方正小标宋简体" panose="02000000000000000000" charset="-122"/>
              </a:rPr>
              <a:t>Nature Protocols</a:t>
            </a:r>
            <a:r>
              <a:rPr lang="zh-CN" altLang="en-US" sz="1200" dirty="0">
                <a:latin typeface="宋体" panose="02010600030101010101" pitchFamily="2" charset="-122"/>
                <a:ea typeface="宋体" panose="02010600030101010101" pitchFamily="2" charset="-122"/>
                <a:cs typeface="方正小标宋简体" panose="02000000000000000000" charset="-122"/>
              </a:rPr>
              <a:t>、</a:t>
            </a:r>
            <a:r>
              <a:rPr lang="en-US" altLang="zh-CN" sz="1200" dirty="0">
                <a:latin typeface="宋体" panose="02010600030101010101" pitchFamily="2" charset="-122"/>
                <a:ea typeface="宋体" panose="02010600030101010101" pitchFamily="2" charset="-122"/>
                <a:cs typeface="方正小标宋简体" panose="02000000000000000000" charset="-122"/>
              </a:rPr>
              <a:t>Environmental Science and Technology</a:t>
            </a:r>
            <a:r>
              <a:rPr lang="zh-CN" altLang="en-US" sz="1200" dirty="0">
                <a:latin typeface="宋体" panose="02010600030101010101" pitchFamily="2" charset="-122"/>
                <a:ea typeface="宋体" panose="02010600030101010101" pitchFamily="2" charset="-122"/>
                <a:cs typeface="方正小标宋简体" panose="02000000000000000000" charset="-122"/>
              </a:rPr>
              <a:t>等国内外期刊发表论文</a:t>
            </a:r>
            <a:r>
              <a:rPr lang="en-US" altLang="zh-CN" sz="1200" dirty="0">
                <a:latin typeface="宋体" panose="02010600030101010101" pitchFamily="2" charset="-122"/>
                <a:ea typeface="宋体" panose="02010600030101010101" pitchFamily="2" charset="-122"/>
                <a:cs typeface="方正小标宋简体" panose="02000000000000000000" charset="-122"/>
              </a:rPr>
              <a:t>100</a:t>
            </a:r>
            <a:r>
              <a:rPr lang="zh-CN" altLang="en-US" sz="1200" dirty="0">
                <a:latin typeface="宋体" panose="02010600030101010101" pitchFamily="2" charset="-122"/>
                <a:ea typeface="宋体" panose="02010600030101010101" pitchFamily="2" charset="-122"/>
                <a:cs typeface="方正小标宋简体" panose="02000000000000000000" charset="-122"/>
              </a:rPr>
              <a:t>余篇。主持国家自然科学基金</a:t>
            </a:r>
            <a:r>
              <a:rPr lang="en-US" altLang="zh-CN" sz="1200" dirty="0">
                <a:latin typeface="宋体" panose="02010600030101010101" pitchFamily="2" charset="-122"/>
                <a:ea typeface="宋体" panose="02010600030101010101" pitchFamily="2" charset="-122"/>
                <a:cs typeface="方正小标宋简体" panose="02000000000000000000" charset="-122"/>
              </a:rPr>
              <a:t>4</a:t>
            </a:r>
            <a:r>
              <a:rPr lang="zh-CN" altLang="en-US" sz="1200" dirty="0">
                <a:latin typeface="宋体" panose="02010600030101010101" pitchFamily="2" charset="-122"/>
                <a:ea typeface="宋体" panose="02010600030101010101" pitchFamily="2" charset="-122"/>
                <a:cs typeface="方正小标宋简体" panose="02000000000000000000" charset="-122"/>
              </a:rPr>
              <a:t>项、国家重点研发计划课题</a:t>
            </a:r>
            <a:r>
              <a:rPr lang="en-US" altLang="zh-CN" sz="1200" dirty="0">
                <a:latin typeface="宋体" panose="02010600030101010101" pitchFamily="2" charset="-122"/>
                <a:ea typeface="宋体" panose="02010600030101010101" pitchFamily="2" charset="-122"/>
                <a:cs typeface="方正小标宋简体" panose="02000000000000000000" charset="-122"/>
              </a:rPr>
              <a:t>/</a:t>
            </a:r>
            <a:r>
              <a:rPr lang="zh-CN" altLang="en-US" sz="1200" dirty="0">
                <a:latin typeface="宋体" panose="02010600030101010101" pitchFamily="2" charset="-122"/>
                <a:ea typeface="宋体" panose="02010600030101010101" pitchFamily="2" charset="-122"/>
                <a:cs typeface="方正小标宋简体" panose="02000000000000000000" charset="-122"/>
              </a:rPr>
              <a:t>子课题</a:t>
            </a:r>
            <a:r>
              <a:rPr lang="en-US" altLang="zh-CN" sz="1200" dirty="0">
                <a:latin typeface="宋体" panose="02010600030101010101" pitchFamily="2" charset="-122"/>
                <a:ea typeface="宋体" panose="02010600030101010101" pitchFamily="2" charset="-122"/>
                <a:cs typeface="方正小标宋简体" panose="02000000000000000000" charset="-122"/>
              </a:rPr>
              <a:t>3</a:t>
            </a:r>
            <a:r>
              <a:rPr lang="zh-CN" altLang="en-US" sz="1200" dirty="0">
                <a:latin typeface="宋体" panose="02010600030101010101" pitchFamily="2" charset="-122"/>
                <a:ea typeface="宋体" panose="02010600030101010101" pitchFamily="2" charset="-122"/>
                <a:cs typeface="方正小标宋简体" panose="02000000000000000000" charset="-122"/>
              </a:rPr>
              <a:t>项，省部级及其他科研任务</a:t>
            </a:r>
            <a:r>
              <a:rPr lang="en-US" altLang="zh-CN" sz="1200" dirty="0">
                <a:latin typeface="宋体" panose="02010600030101010101" pitchFamily="2" charset="-122"/>
                <a:ea typeface="宋体" panose="02010600030101010101" pitchFamily="2" charset="-122"/>
                <a:cs typeface="方正小标宋简体" panose="02000000000000000000" charset="-122"/>
              </a:rPr>
              <a:t>10</a:t>
            </a:r>
            <a:r>
              <a:rPr lang="zh-CN" altLang="en-US" sz="1200" dirty="0">
                <a:latin typeface="宋体" panose="02010600030101010101" pitchFamily="2" charset="-122"/>
                <a:ea typeface="宋体" panose="02010600030101010101" pitchFamily="2" charset="-122"/>
                <a:cs typeface="方正小标宋简体" panose="02000000000000000000" charset="-122"/>
              </a:rPr>
              <a:t>余项。</a:t>
            </a:r>
            <a:endParaRPr lang="zh-CN" altLang="en-US" sz="1200" dirty="0">
              <a:latin typeface="宋体" panose="02010600030101010101" pitchFamily="2" charset="-122"/>
              <a:ea typeface="宋体" panose="02010600030101010101" pitchFamily="2" charset="-122"/>
              <a:cs typeface="方正小标宋简体" panose="02000000000000000000" charset="-122"/>
            </a:endParaRPr>
          </a:p>
        </p:txBody>
      </p:sp>
      <p:pic>
        <p:nvPicPr>
          <p:cNvPr id="6" name="图片 5"/>
          <p:cNvPicPr>
            <a:picLocks noChangeAspect="1"/>
          </p:cNvPicPr>
          <p:nvPr>
            <p:custDataLst>
              <p:tags r:id="rId2"/>
            </p:custDataLst>
          </p:nvPr>
        </p:nvPicPr>
        <p:blipFill>
          <a:blip r:embed="rId3"/>
          <a:srcRect t="2503"/>
          <a:stretch>
            <a:fillRect/>
          </a:stretch>
        </p:blipFill>
        <p:spPr>
          <a:xfrm>
            <a:off x="636399" y="1276142"/>
            <a:ext cx="1440180" cy="1963420"/>
          </a:xfrm>
          <a:prstGeom prst="rect">
            <a:avLst/>
          </a:prstGeom>
        </p:spPr>
      </p:pic>
      <p:pic>
        <p:nvPicPr>
          <p:cNvPr id="10" name="图片 9"/>
          <p:cNvPicPr>
            <a:picLocks noChangeAspect="1"/>
          </p:cNvPicPr>
          <p:nvPr>
            <p:custDataLst>
              <p:tags r:id="rId4"/>
            </p:custDataLst>
          </p:nvPr>
        </p:nvPicPr>
        <p:blipFill>
          <a:blip r:embed="rId5" cstate="print">
            <a:extLst>
              <a:ext uri="{28A0092B-C50C-407E-A947-70E740481C1C}">
                <a14:useLocalDpi xmlns:a14="http://schemas.microsoft.com/office/drawing/2010/main" val="0"/>
              </a:ext>
            </a:extLst>
          </a:blip>
          <a:stretch>
            <a:fillRect/>
          </a:stretch>
        </p:blipFill>
        <p:spPr>
          <a:xfrm>
            <a:off x="630797" y="4076566"/>
            <a:ext cx="1514635" cy="2162496"/>
          </a:xfrm>
          <a:prstGeom prst="rect">
            <a:avLst/>
          </a:prstGeom>
        </p:spPr>
      </p:pic>
      <p:sp>
        <p:nvSpPr>
          <p:cNvPr id="12" name="文本框 11"/>
          <p:cNvSpPr txBox="1"/>
          <p:nvPr>
            <p:custDataLst>
              <p:tags r:id="rId6"/>
            </p:custDataLst>
          </p:nvPr>
        </p:nvSpPr>
        <p:spPr>
          <a:xfrm>
            <a:off x="2200052" y="4002502"/>
            <a:ext cx="4319999" cy="2265044"/>
          </a:xfrm>
          <a:prstGeom prst="rect">
            <a:avLst/>
          </a:prstGeom>
          <a:noFill/>
        </p:spPr>
        <p:txBody>
          <a:bodyPr wrap="square">
            <a:spAutoFit/>
          </a:bodyPr>
          <a:lstStyle/>
          <a:p>
            <a:pPr>
              <a:lnSpc>
                <a:spcPct val="150000"/>
              </a:lnSpc>
            </a:pPr>
            <a:r>
              <a:rPr lang="zh-CN" altLang="en-US" sz="1200" dirty="0">
                <a:latin typeface="宋体" panose="02010600030101010101" pitchFamily="2" charset="-122"/>
                <a:ea typeface="宋体" panose="02010600030101010101" pitchFamily="2" charset="-122"/>
              </a:rPr>
              <a:t>    陕西科技大学环境科学与工程学院副院长。兼任教育部中国工程教育专业认证专家，巴塞尔公约亚太区域中心化学品与废物环境管理智库专家，中国环境科学学会环境工程分会第五届委员会委员，陕西省生态环境领域智库专家，陕西省高等学校教学指导委员会地矿类工作委员会委员，陕西科技大学污染控制与环境健康科研团队负责人。获陕西省科学技术二等奖</a:t>
            </a:r>
            <a:r>
              <a:rPr lang="en-US" altLang="zh-CN" sz="1200" dirty="0">
                <a:latin typeface="宋体" panose="02010600030101010101" pitchFamily="2" charset="-122"/>
                <a:ea typeface="宋体" panose="02010600030101010101" pitchFamily="2" charset="-122"/>
              </a:rPr>
              <a:t>1</a:t>
            </a:r>
            <a:r>
              <a:rPr lang="zh-CN" altLang="en-US" sz="1200" dirty="0">
                <a:latin typeface="宋体" panose="02010600030101010101" pitchFamily="2" charset="-122"/>
                <a:ea typeface="宋体" panose="02010600030101010101" pitchFamily="2" charset="-122"/>
              </a:rPr>
              <a:t>项，陕西高等学校科学技术二等奖</a:t>
            </a:r>
            <a:r>
              <a:rPr lang="en-US" altLang="zh-CN" sz="1200" dirty="0">
                <a:latin typeface="宋体" panose="02010600030101010101" pitchFamily="2" charset="-122"/>
                <a:ea typeface="宋体" panose="02010600030101010101" pitchFamily="2" charset="-122"/>
              </a:rPr>
              <a:t>1</a:t>
            </a:r>
            <a:r>
              <a:rPr lang="zh-CN" altLang="en-US" sz="1200" dirty="0">
                <a:latin typeface="宋体" panose="02010600030101010101" pitchFamily="2" charset="-122"/>
                <a:ea typeface="宋体" panose="02010600030101010101" pitchFamily="2" charset="-122"/>
              </a:rPr>
              <a:t>项，陕西省环境保护科学技术一等奖</a:t>
            </a:r>
            <a:r>
              <a:rPr lang="en-US" altLang="zh-CN" sz="1200" dirty="0">
                <a:latin typeface="宋体" panose="02010600030101010101" pitchFamily="2" charset="-122"/>
                <a:ea typeface="宋体" panose="02010600030101010101" pitchFamily="2" charset="-122"/>
              </a:rPr>
              <a:t>1</a:t>
            </a:r>
            <a:r>
              <a:rPr lang="zh-CN" altLang="en-US" sz="1200" dirty="0">
                <a:latin typeface="宋体" panose="02010600030101010101" pitchFamily="2" charset="-122"/>
                <a:ea typeface="宋体" panose="02010600030101010101" pitchFamily="2" charset="-122"/>
              </a:rPr>
              <a:t>项，陕西省教学成果特等奖</a:t>
            </a:r>
            <a:r>
              <a:rPr lang="en-US" altLang="zh-CN" sz="1200" dirty="0">
                <a:latin typeface="宋体" panose="02010600030101010101" pitchFamily="2" charset="-122"/>
                <a:ea typeface="宋体" panose="02010600030101010101" pitchFamily="2" charset="-122"/>
              </a:rPr>
              <a:t>1</a:t>
            </a:r>
            <a:r>
              <a:rPr lang="zh-CN" altLang="en-US" sz="1200" dirty="0">
                <a:latin typeface="宋体" panose="02010600030101010101" pitchFamily="2" charset="-122"/>
                <a:ea typeface="宋体" panose="02010600030101010101" pitchFamily="2" charset="-122"/>
              </a:rPr>
              <a:t>项。</a:t>
            </a:r>
            <a:endParaRPr lang="zh-CN" altLang="en-US" sz="1200" dirty="0">
              <a:latin typeface="宋体" panose="02010600030101010101" pitchFamily="2" charset="-122"/>
              <a:ea typeface="宋体" panose="02010600030101010101" pitchFamily="2" charset="-122"/>
            </a:endParaRPr>
          </a:p>
        </p:txBody>
      </p:sp>
      <p:sp>
        <p:nvSpPr>
          <p:cNvPr id="15" name="文本框 14"/>
          <p:cNvSpPr txBox="1"/>
          <p:nvPr>
            <p:custDataLst>
              <p:tags r:id="rId7"/>
            </p:custDataLst>
          </p:nvPr>
        </p:nvSpPr>
        <p:spPr>
          <a:xfrm>
            <a:off x="2002833" y="3561720"/>
            <a:ext cx="4580255" cy="365036"/>
          </a:xfrm>
          <a:prstGeom prst="rect">
            <a:avLst/>
          </a:prstGeom>
          <a:noFill/>
        </p:spPr>
        <p:txBody>
          <a:bodyPr wrap="square" rtlCol="0">
            <a:spAutoFit/>
          </a:bodyPr>
          <a:lstStyle/>
          <a:p>
            <a:pPr algn="ctr">
              <a:lnSpc>
                <a:spcPct val="150000"/>
              </a:lnSpc>
              <a:spcAft>
                <a:spcPts val="600"/>
              </a:spcAft>
            </a:pPr>
            <a:r>
              <a:rPr lang="zh-CN" altLang="en-US" sz="1400" b="1" dirty="0">
                <a:latin typeface="黑体" panose="02010609060101010101" pitchFamily="49" charset="-122"/>
                <a:ea typeface="黑体" panose="02010609060101010101" pitchFamily="49" charset="-122"/>
                <a:cs typeface="Times New Roman" panose="02020603050405020304" pitchFamily="18" charset="0"/>
              </a:rPr>
              <a:t>李成涛 教授</a:t>
            </a:r>
            <a:endParaRPr lang="zh-CN" altLang="en-US" sz="1400" b="1" dirty="0">
              <a:latin typeface="黑体" panose="02010609060101010101" pitchFamily="49" charset="-122"/>
              <a:ea typeface="黑体" panose="02010609060101010101" pitchFamily="49" charset="-122"/>
              <a:cs typeface="Times New Roman" panose="02020603050405020304" pitchFamily="18" charset="0"/>
            </a:endParaRPr>
          </a:p>
        </p:txBody>
      </p:sp>
      <p:sp>
        <p:nvSpPr>
          <p:cNvPr id="16" name="文本框 15"/>
          <p:cNvSpPr txBox="1"/>
          <p:nvPr>
            <p:custDataLst>
              <p:tags r:id="rId8"/>
            </p:custDataLst>
          </p:nvPr>
        </p:nvSpPr>
        <p:spPr>
          <a:xfrm>
            <a:off x="2031825" y="797739"/>
            <a:ext cx="4580255" cy="414020"/>
          </a:xfrm>
          <a:prstGeom prst="rect">
            <a:avLst/>
          </a:prstGeom>
          <a:noFill/>
        </p:spPr>
        <p:txBody>
          <a:bodyPr wrap="square" rtlCol="0">
            <a:spAutoFit/>
          </a:bodyPr>
          <a:lstStyle/>
          <a:p>
            <a:pPr algn="ctr">
              <a:lnSpc>
                <a:spcPct val="150000"/>
              </a:lnSpc>
              <a:spcAft>
                <a:spcPts val="600"/>
              </a:spcAft>
            </a:pPr>
            <a:r>
              <a:rPr lang="zh-CN" altLang="en-US" sz="1400" b="1" dirty="0">
                <a:latin typeface="黑体" panose="02010609060101010101" pitchFamily="49" charset="-122"/>
                <a:ea typeface="黑体" panose="02010609060101010101" pitchFamily="49" charset="-122"/>
                <a:cs typeface="Times New Roman" panose="02020603050405020304" pitchFamily="18" charset="0"/>
              </a:rPr>
              <a:t>郭学涛 教授</a:t>
            </a:r>
            <a:endParaRPr lang="zh-CN" altLang="en-US" sz="1400" b="1" dirty="0">
              <a:latin typeface="黑体" panose="02010609060101010101" pitchFamily="49" charset="-122"/>
              <a:ea typeface="黑体" panose="02010609060101010101" pitchFamily="49" charset="-122"/>
              <a:cs typeface="Times New Roman" panose="02020603050405020304" pitchFamily="18" charset="0"/>
            </a:endParaRPr>
          </a:p>
        </p:txBody>
      </p:sp>
      <p:pic>
        <p:nvPicPr>
          <p:cNvPr id="7" name="图片 6" descr="张博-一寸照片"/>
          <p:cNvPicPr>
            <a:picLocks noChangeAspect="1"/>
          </p:cNvPicPr>
          <p:nvPr/>
        </p:nvPicPr>
        <p:blipFill>
          <a:blip r:embed="rId9"/>
          <a:srcRect b="10735"/>
          <a:stretch>
            <a:fillRect/>
          </a:stretch>
        </p:blipFill>
        <p:spPr>
          <a:xfrm>
            <a:off x="648659" y="7075984"/>
            <a:ext cx="1440000" cy="1800001"/>
          </a:xfrm>
          <a:prstGeom prst="rect">
            <a:avLst/>
          </a:prstGeom>
        </p:spPr>
      </p:pic>
      <p:sp>
        <p:nvSpPr>
          <p:cNvPr id="8" name="文本框 7"/>
          <p:cNvSpPr txBox="1"/>
          <p:nvPr>
            <p:custDataLst>
              <p:tags r:id="rId10"/>
            </p:custDataLst>
          </p:nvPr>
        </p:nvSpPr>
        <p:spPr>
          <a:xfrm>
            <a:off x="2241655" y="7039987"/>
            <a:ext cx="4320000" cy="2040406"/>
          </a:xfrm>
          <a:prstGeom prst="rect">
            <a:avLst/>
          </a:prstGeom>
          <a:noFill/>
        </p:spPr>
        <p:txBody>
          <a:bodyPr wrap="square" rtlCol="0" anchor="t">
            <a:noAutofit/>
          </a:bodyPr>
          <a:lstStyle/>
          <a:p>
            <a:pPr indent="252095" algn="just">
              <a:lnSpc>
                <a:spcPct val="150000"/>
              </a:lnSpc>
            </a:pPr>
            <a:r>
              <a:rPr lang="zh-CN" altLang="zh-CN" sz="1200" dirty="0">
                <a:latin typeface="宋体" panose="02010600030101010101" pitchFamily="2" charset="-122"/>
                <a:ea typeface="宋体" panose="02010600030101010101" pitchFamily="2" charset="-122"/>
              </a:rPr>
              <a:t>东北农业大学</a:t>
            </a:r>
            <a:r>
              <a:rPr lang="zh-CN" altLang="en-US" sz="1200" dirty="0">
                <a:latin typeface="宋体" panose="02010600030101010101" pitchFamily="2" charset="-122"/>
                <a:ea typeface="宋体" panose="02010600030101010101" pitchFamily="2" charset="-122"/>
              </a:rPr>
              <a:t>教授</a:t>
            </a:r>
            <a:r>
              <a:rPr lang="zh-CN" altLang="zh-CN" sz="1200" dirty="0">
                <a:latin typeface="宋体" panose="02010600030101010101" pitchFamily="2" charset="-122"/>
                <a:ea typeface="宋体" panose="02010600030101010101" pitchFamily="2" charset="-122"/>
              </a:rPr>
              <a:t>，黑龙江省高层次人次、黑龙江省优秀青年基金获得者</a:t>
            </a:r>
            <a:r>
              <a:rPr lang="zh-CN" altLang="en-US" sz="1200" dirty="0">
                <a:latin typeface="宋体" panose="02010600030101010101" pitchFamily="2" charset="-122"/>
                <a:ea typeface="宋体" panose="02010600030101010101" pitchFamily="2" charset="-122"/>
              </a:rPr>
              <a:t>。</a:t>
            </a:r>
            <a:r>
              <a:rPr lang="zh-CN" altLang="zh-CN" sz="1200" dirty="0">
                <a:latin typeface="宋体" panose="02010600030101010101" pitchFamily="2" charset="-122"/>
                <a:ea typeface="宋体" panose="02010600030101010101" pitchFamily="2" charset="-122"/>
              </a:rPr>
              <a:t>担任中国土壤学会会员，兼任黑龙江佳木斯国家农业高新技术产业示范区黑土地保护创新研究院</a:t>
            </a:r>
            <a:r>
              <a:rPr lang="en-US" altLang="zh-CN" sz="1200" dirty="0">
                <a:latin typeface="宋体" panose="02010600030101010101" pitchFamily="2" charset="-122"/>
                <a:ea typeface="宋体" panose="02010600030101010101" pitchFamily="2" charset="-122"/>
              </a:rPr>
              <a:t>-</a:t>
            </a:r>
            <a:r>
              <a:rPr lang="zh-CN" altLang="zh-CN" sz="1200" dirty="0">
                <a:latin typeface="宋体" panose="02010600030101010101" pitchFamily="2" charset="-122"/>
                <a:ea typeface="宋体" panose="02010600030101010101" pitchFamily="2" charset="-122"/>
              </a:rPr>
              <a:t>黑土安全利用与修复平台主任，国家自然科学基金委地球科学学部（</a:t>
            </a:r>
            <a:r>
              <a:rPr lang="en-US" altLang="zh-CN" sz="1200" dirty="0">
                <a:latin typeface="宋体" panose="02010600030101010101" pitchFamily="2" charset="-122"/>
                <a:ea typeface="宋体" panose="02010600030101010101" pitchFamily="2" charset="-122"/>
              </a:rPr>
              <a:t>D07</a:t>
            </a:r>
            <a:r>
              <a:rPr lang="zh-CN" altLang="zh-CN" sz="1200" dirty="0">
                <a:latin typeface="宋体" panose="02010600030101010101" pitchFamily="2" charset="-122"/>
                <a:ea typeface="宋体" panose="02010600030101010101" pitchFamily="2" charset="-122"/>
              </a:rPr>
              <a:t>）兼聘工作人员。主持国家自然科学基金、国家重点研发青年科学家项目课题等项目</a:t>
            </a:r>
            <a:r>
              <a:rPr lang="zh-CN" altLang="en-US" sz="1200" dirty="0">
                <a:latin typeface="宋体" panose="02010600030101010101" pitchFamily="2" charset="-122"/>
                <a:ea typeface="宋体" panose="02010600030101010101" pitchFamily="2" charset="-122"/>
              </a:rPr>
              <a:t>，</a:t>
            </a:r>
            <a:r>
              <a:rPr lang="zh-CN" altLang="zh-CN" sz="1200" dirty="0">
                <a:latin typeface="宋体" panose="02010600030101010101" pitchFamily="2" charset="-122"/>
                <a:ea typeface="宋体" panose="02010600030101010101" pitchFamily="2" charset="-122"/>
              </a:rPr>
              <a:t>获第四届高校教学创新大赛省级特等奖</a:t>
            </a:r>
            <a:r>
              <a:rPr lang="zh-CN" altLang="en-US" sz="1200" dirty="0">
                <a:latin typeface="宋体" panose="02010600030101010101" pitchFamily="2" charset="-122"/>
                <a:ea typeface="宋体" panose="02010600030101010101" pitchFamily="2" charset="-122"/>
              </a:rPr>
              <a:t>等荣誉</a:t>
            </a:r>
            <a:r>
              <a:rPr lang="zh-CN" altLang="zh-CN" sz="1200" dirty="0">
                <a:latin typeface="宋体" panose="02010600030101010101" pitchFamily="2" charset="-122"/>
                <a:ea typeface="宋体" panose="02010600030101010101" pitchFamily="2" charset="-122"/>
              </a:rPr>
              <a:t>。长期深耕黑土障碍消减与可持续利用、土壤微生物修复技术与生态调控</a:t>
            </a:r>
            <a:r>
              <a:rPr lang="zh-CN" altLang="en-US" sz="1200" dirty="0">
                <a:latin typeface="宋体" panose="02010600030101010101" pitchFamily="2" charset="-122"/>
                <a:ea typeface="宋体" panose="02010600030101010101" pitchFamily="2" charset="-122"/>
              </a:rPr>
              <a:t>。</a:t>
            </a:r>
            <a:endParaRPr lang="zh-CN" altLang="zh-CN" sz="1200" dirty="0">
              <a:latin typeface="宋体" panose="02010600030101010101" pitchFamily="2" charset="-122"/>
              <a:ea typeface="宋体" panose="02010600030101010101" pitchFamily="2" charset="-122"/>
            </a:endParaRPr>
          </a:p>
          <a:p>
            <a:pPr indent="252095" algn="just" fontAlgn="auto">
              <a:lnSpc>
                <a:spcPct val="150000"/>
              </a:lnSpc>
            </a:pPr>
            <a:endParaRPr lang="zh-CN" altLang="en-US" sz="1400" dirty="0">
              <a:latin typeface="宋体" panose="02010600030101010101" pitchFamily="2" charset="-122"/>
              <a:ea typeface="宋体" panose="02010600030101010101" pitchFamily="2" charset="-122"/>
              <a:cs typeface="宋体" panose="02010600030101010101" pitchFamily="2" charset="-122"/>
            </a:endParaRPr>
          </a:p>
        </p:txBody>
      </p:sp>
      <p:sp>
        <p:nvSpPr>
          <p:cNvPr id="9" name="文本框 8"/>
          <p:cNvSpPr txBox="1"/>
          <p:nvPr>
            <p:custDataLst>
              <p:tags r:id="rId11"/>
            </p:custDataLst>
          </p:nvPr>
        </p:nvSpPr>
        <p:spPr>
          <a:xfrm>
            <a:off x="1865630" y="6693777"/>
            <a:ext cx="4991735" cy="271780"/>
          </a:xfrm>
          <a:prstGeom prst="rect">
            <a:avLst/>
          </a:prstGeom>
          <a:noFill/>
        </p:spPr>
        <p:txBody>
          <a:bodyPr wrap="square" rtlCol="0">
            <a:noAutofit/>
          </a:bodyPr>
          <a:lstStyle/>
          <a:p>
            <a:pPr algn="ctr">
              <a:buClrTx/>
              <a:buSzTx/>
              <a:buFontTx/>
            </a:pPr>
            <a:r>
              <a:rPr lang="zh-CN" altLang="en-US" sz="1400" b="1" dirty="0">
                <a:latin typeface="黑体" panose="02010609060101010101" pitchFamily="49" charset="-122"/>
                <a:ea typeface="黑体" panose="02010609060101010101" pitchFamily="49" charset="-122"/>
                <a:cs typeface="宋体" panose="02010600030101010101" pitchFamily="2" charset="-122"/>
              </a:rPr>
              <a:t>张博 教授</a:t>
            </a:r>
            <a:endParaRPr lang="zh-CN" altLang="en-US" sz="1400" b="1" dirty="0">
              <a:latin typeface="黑体" panose="02010609060101010101" pitchFamily="49" charset="-122"/>
              <a:ea typeface="黑体" panose="02010609060101010101" pitchFamily="49" charset="-122"/>
              <a:cs typeface="宋体" panose="02010600030101010101" pitchFamily="2" charset="-12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p:cNvGrpSpPr/>
          <p:nvPr/>
        </p:nvGrpSpPr>
        <p:grpSpPr>
          <a:xfrm>
            <a:off x="360000" y="314111"/>
            <a:ext cx="6498000" cy="9411890"/>
            <a:chOff x="360000" y="314111"/>
            <a:chExt cx="6498000" cy="9411890"/>
          </a:xfrm>
        </p:grpSpPr>
        <p:grpSp>
          <p:nvGrpSpPr>
            <p:cNvPr id="21" name="组合 20"/>
            <p:cNvGrpSpPr/>
            <p:nvPr/>
          </p:nvGrpSpPr>
          <p:grpSpPr>
            <a:xfrm>
              <a:off x="6408000" y="9252000"/>
              <a:ext cx="324000" cy="474001"/>
              <a:chOff x="5822784" y="9245999"/>
              <a:chExt cx="324000" cy="474001"/>
            </a:xfrm>
            <a:solidFill>
              <a:srgbClr val="0070C0"/>
            </a:solidFill>
          </p:grpSpPr>
          <p:sp>
            <p:nvSpPr>
              <p:cNvPr id="23" name="矩形 22"/>
              <p:cNvSpPr/>
              <p:nvPr/>
            </p:nvSpPr>
            <p:spPr>
              <a:xfrm>
                <a:off x="5876015" y="9620681"/>
                <a:ext cx="216507" cy="99319"/>
              </a:xfrm>
              <a:prstGeom prst="rect">
                <a:avLst/>
              </a:prstGeom>
              <a:grpFill/>
              <a:ln>
                <a:noFill/>
              </a:ln>
              <a:effectLst/>
              <a:scene3d>
                <a:camera prst="orthographicFront">
                  <a:rot lat="0" lon="0" rev="0"/>
                </a:camera>
                <a:lightRig rig="chilly" dir="t">
                  <a:rot lat="0" lon="0" rev="18480000"/>
                </a:lightRig>
              </a:scene3d>
              <a:sp3d prstMaterial="clear">
                <a:bevelT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4" name="椭圆 23"/>
              <p:cNvSpPr/>
              <p:nvPr/>
            </p:nvSpPr>
            <p:spPr>
              <a:xfrm>
                <a:off x="5822784" y="9245999"/>
                <a:ext cx="324000" cy="324000"/>
              </a:xfrm>
              <a:prstGeom prst="ellipse">
                <a:avLst/>
              </a:prstGeom>
              <a:gr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dirty="0">
                    <a:solidFill>
                      <a:schemeClr val="bg1"/>
                    </a:solidFill>
                    <a:latin typeface="Times New Roman" panose="02020603050405020304" pitchFamily="18" charset="0"/>
                    <a:cs typeface="Times New Roman" panose="02020603050405020304" pitchFamily="18" charset="0"/>
                  </a:rPr>
                  <a:t>14</a:t>
                </a:r>
                <a:endParaRPr lang="zh-CN" altLang="en-US" dirty="0">
                  <a:solidFill>
                    <a:schemeClr val="bg1"/>
                  </a:solidFill>
                  <a:latin typeface="Times New Roman" panose="02020603050405020304" pitchFamily="18" charset="0"/>
                  <a:cs typeface="Times New Roman" panose="02020603050405020304" pitchFamily="18" charset="0"/>
                </a:endParaRPr>
              </a:p>
            </p:txBody>
          </p:sp>
        </p:grpSp>
        <p:grpSp>
          <p:nvGrpSpPr>
            <p:cNvPr id="25" name="组合 24"/>
            <p:cNvGrpSpPr/>
            <p:nvPr/>
          </p:nvGrpSpPr>
          <p:grpSpPr>
            <a:xfrm>
              <a:off x="360000" y="314111"/>
              <a:ext cx="6498000" cy="307777"/>
              <a:chOff x="360000" y="314111"/>
              <a:chExt cx="6498000" cy="307777"/>
            </a:xfrm>
          </p:grpSpPr>
          <p:sp>
            <p:nvSpPr>
              <p:cNvPr id="26" name="文本框 25"/>
              <p:cNvSpPr txBox="1"/>
              <p:nvPr/>
            </p:nvSpPr>
            <p:spPr>
              <a:xfrm>
                <a:off x="360000" y="314111"/>
                <a:ext cx="3817438" cy="307777"/>
              </a:xfrm>
              <a:prstGeom prst="rect">
                <a:avLst/>
              </a:prstGeom>
              <a:noFill/>
            </p:spPr>
            <p:txBody>
              <a:bodyPr wrap="square" rtlCol="0">
                <a:spAutoFit/>
              </a:bodyPr>
              <a:lstStyle/>
              <a:p>
                <a:r>
                  <a:rPr lang="zh-CN" altLang="en-US" sz="1400" dirty="0">
                    <a:latin typeface="方正小标宋_GBK" panose="03000509000000000000" pitchFamily="65" charset="-122"/>
                    <a:ea typeface="方正小标宋_GBK" panose="03000509000000000000" pitchFamily="65" charset="-122"/>
                  </a:rPr>
                  <a:t>第四届“西部自然资源与生态环境健康研讨会”</a:t>
                </a:r>
                <a:endParaRPr lang="zh-CN" altLang="en-US" sz="1400" dirty="0">
                  <a:latin typeface="方正小标宋_GBK" panose="03000509000000000000" pitchFamily="65" charset="-122"/>
                  <a:ea typeface="方正小标宋_GBK" panose="03000509000000000000" pitchFamily="65" charset="-122"/>
                </a:endParaRPr>
              </a:p>
            </p:txBody>
          </p:sp>
          <p:grpSp>
            <p:nvGrpSpPr>
              <p:cNvPr id="28" name="组合 27"/>
              <p:cNvGrpSpPr/>
              <p:nvPr/>
            </p:nvGrpSpPr>
            <p:grpSpPr>
              <a:xfrm>
                <a:off x="4326342" y="359999"/>
                <a:ext cx="2531658" cy="216001"/>
                <a:chOff x="4326342" y="359999"/>
                <a:chExt cx="2531658" cy="216001"/>
              </a:xfrm>
            </p:grpSpPr>
            <p:sp>
              <p:nvSpPr>
                <p:cNvPr id="29" name="矩形 28"/>
                <p:cNvSpPr/>
                <p:nvPr/>
              </p:nvSpPr>
              <p:spPr>
                <a:xfrm>
                  <a:off x="4698000" y="359999"/>
                  <a:ext cx="2160000" cy="216000"/>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p:cNvSpPr/>
                <p:nvPr/>
              </p:nvSpPr>
              <p:spPr>
                <a:xfrm>
                  <a:off x="4537438" y="360000"/>
                  <a:ext cx="108000" cy="216000"/>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p:cNvSpPr/>
                <p:nvPr/>
              </p:nvSpPr>
              <p:spPr>
                <a:xfrm>
                  <a:off x="4408707" y="360000"/>
                  <a:ext cx="72000" cy="216000"/>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4326342" y="360000"/>
                  <a:ext cx="36000" cy="2160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sp>
        <p:nvSpPr>
          <p:cNvPr id="17" name="文本框 16"/>
          <p:cNvSpPr txBox="1"/>
          <p:nvPr>
            <p:custDataLst>
              <p:tags r:id="rId1"/>
            </p:custDataLst>
          </p:nvPr>
        </p:nvSpPr>
        <p:spPr>
          <a:xfrm>
            <a:off x="1740425" y="785765"/>
            <a:ext cx="4991735" cy="271780"/>
          </a:xfrm>
          <a:prstGeom prst="rect">
            <a:avLst/>
          </a:prstGeom>
          <a:noFill/>
        </p:spPr>
        <p:txBody>
          <a:bodyPr wrap="square" rtlCol="0">
            <a:noAutofit/>
          </a:bodyPr>
          <a:lstStyle/>
          <a:p>
            <a:pPr algn="ctr">
              <a:buClrTx/>
              <a:buSzTx/>
              <a:buFontTx/>
            </a:pPr>
            <a:r>
              <a:rPr lang="zh-CN" altLang="en-US" sz="1400" b="1" dirty="0">
                <a:latin typeface="黑体" panose="02010609060101010101" pitchFamily="49" charset="-122"/>
                <a:ea typeface="黑体" panose="02010609060101010101" pitchFamily="49" charset="-122"/>
                <a:cs typeface="宋体" panose="02010600030101010101" pitchFamily="2" charset="-122"/>
              </a:rPr>
              <a:t>韩颖 教授</a:t>
            </a:r>
            <a:endParaRPr lang="zh-CN" altLang="en-US" sz="1400" b="1" dirty="0">
              <a:latin typeface="黑体" panose="02010609060101010101" pitchFamily="49" charset="-122"/>
              <a:ea typeface="黑体" panose="02010609060101010101" pitchFamily="49" charset="-122"/>
              <a:cs typeface="宋体" panose="02010600030101010101" pitchFamily="2" charset="-122"/>
            </a:endParaRPr>
          </a:p>
        </p:txBody>
      </p:sp>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8674" y="1455911"/>
            <a:ext cx="1228151" cy="1739534"/>
          </a:xfrm>
          <a:prstGeom prst="rect">
            <a:avLst/>
          </a:prstGeom>
        </p:spPr>
      </p:pic>
      <p:sp>
        <p:nvSpPr>
          <p:cNvPr id="9" name="文本框 2"/>
          <p:cNvSpPr txBox="1">
            <a:spLocks noChangeArrowheads="1"/>
          </p:cNvSpPr>
          <p:nvPr/>
        </p:nvSpPr>
        <p:spPr bwMode="auto">
          <a:xfrm>
            <a:off x="2252679" y="1132416"/>
            <a:ext cx="4308816" cy="2265044"/>
          </a:xfrm>
          <a:prstGeom prst="rect">
            <a:avLst/>
          </a:prstGeom>
          <a:solidFill>
            <a:srgbClr val="FFFFFF"/>
          </a:solidFill>
          <a:ln w="9525">
            <a:noFill/>
            <a:miter lim="800000"/>
          </a:ln>
        </p:spPr>
        <p:txBody>
          <a:bodyPr rot="0" vert="horz" wrap="square" lIns="91440" tIns="45720" rIns="91440" bIns="45720" anchor="t" anchorCtr="0">
            <a:spAutoFit/>
          </a:bodyPr>
          <a:lstStyle/>
          <a:p>
            <a:pPr algn="just">
              <a:lnSpc>
                <a:spcPct val="150000"/>
              </a:lnSpc>
              <a:buNone/>
            </a:pPr>
            <a:r>
              <a:rPr lang="en-US" altLang="zh-CN" sz="1200" kern="100" dirty="0">
                <a:effectLst/>
                <a:latin typeface="宋体" panose="02010600030101010101" pitchFamily="2" charset="-122"/>
                <a:ea typeface="宋体" panose="02010600030101010101" pitchFamily="2" charset="-122"/>
                <a:cs typeface="Times New Roman" panose="02020603050405020304" pitchFamily="18" charset="0"/>
              </a:rPr>
              <a:t>    </a:t>
            </a:r>
            <a:r>
              <a:rPr lang="zh-CN" sz="1200" kern="100" dirty="0">
                <a:effectLst/>
                <a:latin typeface="宋体" panose="02010600030101010101" pitchFamily="2" charset="-122"/>
                <a:ea typeface="宋体" panose="02010600030101010101" pitchFamily="2" charset="-122"/>
                <a:cs typeface="Times New Roman" panose="02020603050405020304" pitchFamily="18" charset="0"/>
              </a:rPr>
              <a:t>西南科技大学博士生导师，</a:t>
            </a:r>
            <a:r>
              <a:rPr lang="en-US" sz="1200" kern="100" dirty="0">
                <a:effectLst/>
                <a:latin typeface="宋体" panose="02010600030101010101" pitchFamily="2" charset="-122"/>
                <a:ea typeface="宋体" panose="02010600030101010101" pitchFamily="2" charset="-122"/>
                <a:cs typeface="Times New Roman" panose="02020603050405020304" pitchFamily="18" charset="0"/>
              </a:rPr>
              <a:t>“</a:t>
            </a:r>
            <a:r>
              <a:rPr lang="zh-CN" sz="1200" kern="100" dirty="0">
                <a:effectLst/>
                <a:latin typeface="宋体" panose="02010600030101010101" pitchFamily="2" charset="-122"/>
                <a:ea typeface="宋体" panose="02010600030101010101" pitchFamily="2" charset="-122"/>
                <a:cs typeface="Times New Roman" panose="02020603050405020304" pitchFamily="18" charset="0"/>
              </a:rPr>
              <a:t>全国高校黄大年式教师团队</a:t>
            </a:r>
            <a:r>
              <a:rPr lang="en-US" sz="1200" kern="100" dirty="0">
                <a:effectLst/>
                <a:latin typeface="宋体" panose="02010600030101010101" pitchFamily="2" charset="-122"/>
                <a:ea typeface="宋体" panose="02010600030101010101" pitchFamily="2" charset="-122"/>
                <a:cs typeface="Times New Roman" panose="02020603050405020304" pitchFamily="18" charset="0"/>
              </a:rPr>
              <a:t>”</a:t>
            </a:r>
            <a:r>
              <a:rPr lang="zh-CN" sz="1200" kern="100" dirty="0">
                <a:effectLst/>
                <a:latin typeface="宋体" panose="02010600030101010101" pitchFamily="2" charset="-122"/>
                <a:ea typeface="宋体" panose="02010600030101010101" pitchFamily="2" charset="-122"/>
                <a:cs typeface="Times New Roman" panose="02020603050405020304" pitchFamily="18" charset="0"/>
              </a:rPr>
              <a:t>核心成员，四川省海外高层次留学人才，中澳青年科学家项目入选者。长期从事土壤修复、植物</a:t>
            </a:r>
            <a:r>
              <a:rPr lang="en-US" sz="1200" kern="100" dirty="0">
                <a:effectLst/>
                <a:latin typeface="宋体" panose="02010600030101010101" pitchFamily="2" charset="-122"/>
                <a:ea typeface="宋体" panose="02010600030101010101" pitchFamily="2" charset="-122"/>
                <a:cs typeface="Times New Roman" panose="02020603050405020304" pitchFamily="18" charset="0"/>
              </a:rPr>
              <a:t>-</a:t>
            </a:r>
            <a:r>
              <a:rPr lang="zh-CN" sz="1200" kern="100" dirty="0">
                <a:effectLst/>
                <a:latin typeface="宋体" panose="02010600030101010101" pitchFamily="2" charset="-122"/>
                <a:ea typeface="宋体" panose="02010600030101010101" pitchFamily="2" charset="-122"/>
                <a:cs typeface="Times New Roman" panose="02020603050405020304" pitchFamily="18" charset="0"/>
              </a:rPr>
              <a:t>微生物互作及工农业废弃物资源化研究，主持国家自然科学基金、国家重点研发计划子课题等项目多项，近五年累积立项经费</a:t>
            </a:r>
            <a:r>
              <a:rPr lang="en-US" sz="1200" kern="100" dirty="0">
                <a:effectLst/>
                <a:latin typeface="宋体" panose="02010600030101010101" pitchFamily="2" charset="-122"/>
                <a:ea typeface="宋体" panose="02010600030101010101" pitchFamily="2" charset="-122"/>
                <a:cs typeface="Times New Roman" panose="02020603050405020304" pitchFamily="18" charset="0"/>
              </a:rPr>
              <a:t>500</a:t>
            </a:r>
            <a:r>
              <a:rPr lang="zh-CN" sz="1200" kern="100" dirty="0">
                <a:effectLst/>
                <a:latin typeface="宋体" panose="02010600030101010101" pitchFamily="2" charset="-122"/>
                <a:ea typeface="宋体" panose="02010600030101010101" pitchFamily="2" charset="-122"/>
                <a:cs typeface="Times New Roman" panose="02020603050405020304" pitchFamily="18" charset="0"/>
              </a:rPr>
              <a:t>余万元。独著专著</a:t>
            </a:r>
            <a:r>
              <a:rPr lang="en-US" sz="1200" kern="100" dirty="0">
                <a:effectLst/>
                <a:latin typeface="宋体" panose="02010600030101010101" pitchFamily="2" charset="-122"/>
                <a:ea typeface="宋体" panose="02010600030101010101" pitchFamily="2" charset="-122"/>
                <a:cs typeface="Times New Roman" panose="02020603050405020304" pitchFamily="18" charset="0"/>
              </a:rPr>
              <a:t>1</a:t>
            </a:r>
            <a:r>
              <a:rPr lang="zh-CN" sz="1200" kern="100" dirty="0">
                <a:effectLst/>
                <a:latin typeface="宋体" panose="02010600030101010101" pitchFamily="2" charset="-122"/>
                <a:ea typeface="宋体" panose="02010600030101010101" pitchFamily="2" charset="-122"/>
                <a:cs typeface="Times New Roman" panose="02020603050405020304" pitchFamily="18" charset="0"/>
              </a:rPr>
              <a:t>部，发布标准</a:t>
            </a:r>
            <a:r>
              <a:rPr lang="en-US" sz="1200" kern="100" dirty="0">
                <a:effectLst/>
                <a:latin typeface="宋体" panose="02010600030101010101" pitchFamily="2" charset="-122"/>
                <a:ea typeface="宋体" panose="02010600030101010101" pitchFamily="2" charset="-122"/>
                <a:cs typeface="Times New Roman" panose="02020603050405020304" pitchFamily="18" charset="0"/>
              </a:rPr>
              <a:t>4</a:t>
            </a:r>
            <a:r>
              <a:rPr lang="zh-CN" sz="1200" kern="100" dirty="0">
                <a:effectLst/>
                <a:latin typeface="宋体" panose="02010600030101010101" pitchFamily="2" charset="-122"/>
                <a:ea typeface="宋体" panose="02010600030101010101" pitchFamily="2" charset="-122"/>
                <a:cs typeface="Times New Roman" panose="02020603050405020304" pitchFamily="18" charset="0"/>
              </a:rPr>
              <a:t>项，其中团体标准</a:t>
            </a:r>
            <a:r>
              <a:rPr lang="en-US" sz="1200" kern="100" dirty="0">
                <a:effectLst/>
                <a:latin typeface="宋体" panose="02010600030101010101" pitchFamily="2" charset="-122"/>
                <a:ea typeface="宋体" panose="02010600030101010101" pitchFamily="2" charset="-122"/>
                <a:cs typeface="Times New Roman" panose="02020603050405020304" pitchFamily="18" charset="0"/>
              </a:rPr>
              <a:t>1</a:t>
            </a:r>
            <a:r>
              <a:rPr lang="zh-CN" sz="1200" kern="100" dirty="0">
                <a:effectLst/>
                <a:latin typeface="宋体" panose="02010600030101010101" pitchFamily="2" charset="-122"/>
                <a:ea typeface="宋体" panose="02010600030101010101" pitchFamily="2" charset="-122"/>
                <a:cs typeface="Times New Roman" panose="02020603050405020304" pitchFamily="18" charset="0"/>
              </a:rPr>
              <a:t>项，企业标准</a:t>
            </a:r>
            <a:r>
              <a:rPr lang="en-US" sz="1200" kern="100" dirty="0">
                <a:effectLst/>
                <a:latin typeface="宋体" panose="02010600030101010101" pitchFamily="2" charset="-122"/>
                <a:ea typeface="宋体" panose="02010600030101010101" pitchFamily="2" charset="-122"/>
                <a:cs typeface="Times New Roman" panose="02020603050405020304" pitchFamily="18" charset="0"/>
              </a:rPr>
              <a:t>3</a:t>
            </a:r>
            <a:r>
              <a:rPr lang="zh-CN" sz="1200" kern="100" dirty="0">
                <a:effectLst/>
                <a:latin typeface="宋体" panose="02010600030101010101" pitchFamily="2" charset="-122"/>
                <a:ea typeface="宋体" panose="02010600030101010101" pitchFamily="2" charset="-122"/>
                <a:cs typeface="Times New Roman" panose="02020603050405020304" pitchFamily="18" charset="0"/>
              </a:rPr>
              <a:t>项，获批专利和国家菌种保藏中心菌种保藏证明</a:t>
            </a:r>
            <a:r>
              <a:rPr lang="en-US" sz="1200" kern="100" dirty="0">
                <a:effectLst/>
                <a:latin typeface="宋体" panose="02010600030101010101" pitchFamily="2" charset="-122"/>
                <a:ea typeface="宋体" panose="02010600030101010101" pitchFamily="2" charset="-122"/>
                <a:cs typeface="Times New Roman" panose="02020603050405020304" pitchFamily="18" charset="0"/>
              </a:rPr>
              <a:t>20</a:t>
            </a:r>
            <a:r>
              <a:rPr lang="zh-CN" sz="1200" kern="100" dirty="0">
                <a:effectLst/>
                <a:latin typeface="宋体" panose="02010600030101010101" pitchFamily="2" charset="-122"/>
                <a:ea typeface="宋体" panose="02010600030101010101" pitchFamily="2" charset="-122"/>
                <a:cs typeface="Times New Roman" panose="02020603050405020304" pitchFamily="18" charset="0"/>
              </a:rPr>
              <a:t>余个，指导留学生留学生科研成果入选中国高等教育学会优秀来华留学生成果展。</a:t>
            </a:r>
            <a:endParaRPr lang="zh-CN" sz="1200" kern="100" dirty="0">
              <a:effectLst/>
              <a:latin typeface="宋体" panose="02010600030101010101" pitchFamily="2" charset="-122"/>
              <a:ea typeface="宋体" panose="02010600030101010101" pitchFamily="2" charset="-122"/>
              <a:cs typeface="Times New Roman" panose="02020603050405020304" pitchFamily="18" charset="0"/>
            </a:endParaRPr>
          </a:p>
        </p:txBody>
      </p:sp>
      <p:sp>
        <p:nvSpPr>
          <p:cNvPr id="10" name="文本框 9"/>
          <p:cNvSpPr txBox="1"/>
          <p:nvPr>
            <p:custDataLst>
              <p:tags r:id="rId3"/>
            </p:custDataLst>
          </p:nvPr>
        </p:nvSpPr>
        <p:spPr>
          <a:xfrm>
            <a:off x="1638500" y="3752646"/>
            <a:ext cx="4769485" cy="283845"/>
          </a:xfrm>
          <a:prstGeom prst="rect">
            <a:avLst/>
          </a:prstGeom>
          <a:noFill/>
        </p:spPr>
        <p:txBody>
          <a:bodyPr wrap="square" rtlCol="0">
            <a:noAutofit/>
          </a:bodyPr>
          <a:lstStyle/>
          <a:p>
            <a:pPr algn="ctr">
              <a:buClrTx/>
              <a:buSzTx/>
              <a:buFontTx/>
            </a:pPr>
            <a:r>
              <a:rPr lang="zh-CN" altLang="en-US" sz="1400" b="1" dirty="0">
                <a:latin typeface="黑体" panose="02010609060101010101" pitchFamily="49" charset="-122"/>
                <a:ea typeface="黑体" panose="02010609060101010101" pitchFamily="49" charset="-122"/>
                <a:cs typeface="宋体" panose="02010600030101010101" pitchFamily="2" charset="-122"/>
              </a:rPr>
              <a:t>李兆磊 教授</a:t>
            </a:r>
            <a:endParaRPr lang="zh-CN" altLang="en-US" sz="1400" b="1" dirty="0">
              <a:latin typeface="黑体" panose="02010609060101010101" pitchFamily="49" charset="-122"/>
              <a:ea typeface="黑体" panose="02010609060101010101" pitchFamily="49" charset="-122"/>
              <a:cs typeface="宋体" panose="02010600030101010101" pitchFamily="2" charset="-122"/>
            </a:endParaRPr>
          </a:p>
          <a:p>
            <a:pPr algn="ctr"/>
            <a:endParaRPr lang="zh-CN" altLang="en-US" b="1" dirty="0">
              <a:latin typeface="宋体" panose="02010600030101010101" pitchFamily="2" charset="-122"/>
              <a:ea typeface="宋体" panose="02010600030101010101" pitchFamily="2" charset="-122"/>
              <a:cs typeface="宋体" panose="02010600030101010101" pitchFamily="2" charset="-122"/>
            </a:endParaRPr>
          </a:p>
        </p:txBody>
      </p:sp>
      <p:sp>
        <p:nvSpPr>
          <p:cNvPr id="11" name="文本框 10"/>
          <p:cNvSpPr txBox="1"/>
          <p:nvPr>
            <p:custDataLst>
              <p:tags r:id="rId4"/>
            </p:custDataLst>
          </p:nvPr>
        </p:nvSpPr>
        <p:spPr>
          <a:xfrm>
            <a:off x="2160780" y="4108715"/>
            <a:ext cx="4320000" cy="2092307"/>
          </a:xfrm>
          <a:prstGeom prst="rect">
            <a:avLst/>
          </a:prstGeom>
          <a:noFill/>
        </p:spPr>
        <p:txBody>
          <a:bodyPr wrap="square" rtlCol="0">
            <a:noAutofit/>
          </a:bodyPr>
          <a:lstStyle/>
          <a:p>
            <a:pPr indent="252095" algn="just">
              <a:lnSpc>
                <a:spcPct val="150000"/>
              </a:lnSpc>
            </a:pPr>
            <a:r>
              <a:rPr lang="zh-CN" altLang="en-US" sz="1200" dirty="0">
                <a:latin typeface="宋体" panose="02010600030101010101" pitchFamily="2" charset="-122"/>
                <a:ea typeface="宋体" panose="02010600030101010101" pitchFamily="2" charset="-122"/>
                <a:cs typeface="宋体" panose="02010600030101010101" pitchFamily="2" charset="-122"/>
              </a:rPr>
              <a:t>西北农林科技大学博士生导师，共发表</a:t>
            </a:r>
            <a:r>
              <a:rPr lang="en-US" altLang="zh-CN" sz="1200" dirty="0">
                <a:latin typeface="宋体" panose="02010600030101010101" pitchFamily="2" charset="-122"/>
                <a:ea typeface="宋体" panose="02010600030101010101" pitchFamily="2" charset="-122"/>
                <a:cs typeface="宋体" panose="02010600030101010101" pitchFamily="2" charset="-122"/>
              </a:rPr>
              <a:t>SCI</a:t>
            </a:r>
            <a:r>
              <a:rPr lang="zh-CN" altLang="en-US" sz="1200" dirty="0">
                <a:latin typeface="宋体" panose="02010600030101010101" pitchFamily="2" charset="-122"/>
                <a:ea typeface="宋体" panose="02010600030101010101" pitchFamily="2" charset="-122"/>
                <a:cs typeface="宋体" panose="02010600030101010101" pitchFamily="2" charset="-122"/>
              </a:rPr>
              <a:t>论文</a:t>
            </a:r>
            <a:r>
              <a:rPr lang="en-US" altLang="zh-CN" sz="1200" dirty="0">
                <a:latin typeface="宋体" panose="02010600030101010101" pitchFamily="2" charset="-122"/>
                <a:ea typeface="宋体" panose="02010600030101010101" pitchFamily="2" charset="-122"/>
                <a:cs typeface="宋体" panose="02010600030101010101" pitchFamily="2" charset="-122"/>
              </a:rPr>
              <a:t>80</a:t>
            </a:r>
            <a:r>
              <a:rPr lang="zh-CN" altLang="en-US" sz="1200" dirty="0">
                <a:latin typeface="宋体" panose="02010600030101010101" pitchFamily="2" charset="-122"/>
                <a:ea typeface="宋体" panose="02010600030101010101" pitchFamily="2" charset="-122"/>
                <a:cs typeface="宋体" panose="02010600030101010101" pitchFamily="2" charset="-122"/>
              </a:rPr>
              <a:t>余篇。担任《</a:t>
            </a:r>
            <a:r>
              <a:rPr lang="en-US" altLang="zh-CN" sz="1200" dirty="0">
                <a:latin typeface="宋体" panose="02010600030101010101" pitchFamily="2" charset="-122"/>
                <a:ea typeface="宋体" panose="02010600030101010101" pitchFamily="2" charset="-122"/>
                <a:cs typeface="宋体" panose="02010600030101010101" pitchFamily="2" charset="-122"/>
              </a:rPr>
              <a:t>Global Change Biology</a:t>
            </a:r>
            <a:r>
              <a:rPr lang="zh-CN" altLang="en-US" sz="1200" dirty="0">
                <a:latin typeface="宋体" panose="02010600030101010101" pitchFamily="2" charset="-122"/>
                <a:ea typeface="宋体" panose="02010600030101010101" pitchFamily="2" charset="-122"/>
                <a:cs typeface="宋体" panose="02010600030101010101" pitchFamily="2" charset="-122"/>
              </a:rPr>
              <a:t>》《</a:t>
            </a:r>
            <a:r>
              <a:rPr lang="en-US" altLang="zh-CN" sz="1200" dirty="0">
                <a:latin typeface="宋体" panose="02010600030101010101" pitchFamily="2" charset="-122"/>
                <a:ea typeface="宋体" panose="02010600030101010101" pitchFamily="2" charset="-122"/>
                <a:cs typeface="宋体" panose="02010600030101010101" pitchFamily="2" charset="-122"/>
              </a:rPr>
              <a:t>Journal of Environmental Management</a:t>
            </a:r>
            <a:r>
              <a:rPr lang="zh-CN" altLang="en-US" sz="1200" dirty="0">
                <a:latin typeface="宋体" panose="02010600030101010101" pitchFamily="2" charset="-122"/>
                <a:ea typeface="宋体" panose="02010600030101010101" pitchFamily="2" charset="-122"/>
                <a:cs typeface="宋体" panose="02010600030101010101" pitchFamily="2" charset="-122"/>
              </a:rPr>
              <a:t>》等期刊审稿人。作为通讯作者在《</a:t>
            </a:r>
            <a:r>
              <a:rPr lang="en-US" altLang="zh-CN" sz="1200" dirty="0">
                <a:latin typeface="宋体" panose="02010600030101010101" pitchFamily="2" charset="-122"/>
                <a:ea typeface="宋体" panose="02010600030101010101" pitchFamily="2" charset="-122"/>
                <a:cs typeface="宋体" panose="02010600030101010101" pitchFamily="2" charset="-122"/>
              </a:rPr>
              <a:t>Nature Food</a:t>
            </a:r>
            <a:r>
              <a:rPr lang="zh-CN" altLang="en-US" sz="1200" dirty="0">
                <a:latin typeface="宋体" panose="02010600030101010101" pitchFamily="2" charset="-122"/>
                <a:ea typeface="宋体" panose="02010600030101010101" pitchFamily="2" charset="-122"/>
                <a:cs typeface="宋体" panose="02010600030101010101" pitchFamily="2" charset="-122"/>
              </a:rPr>
              <a:t>》发表研究，表明通过优化有机氮和水管理，可协同提高全球水稻产量并降低净碳排放</a:t>
            </a:r>
            <a:r>
              <a:rPr lang="zh-CN" sz="1200" dirty="0">
                <a:latin typeface="宋体" panose="02010600030101010101" pitchFamily="2" charset="-122"/>
                <a:ea typeface="宋体" panose="02010600030101010101" pitchFamily="2" charset="-122"/>
                <a:cs typeface="宋体" panose="02010600030101010101" pitchFamily="2" charset="-122"/>
              </a:rPr>
              <a:t>。其</a:t>
            </a:r>
            <a:r>
              <a:rPr lang="zh-CN" altLang="en-US" sz="1200" dirty="0">
                <a:latin typeface="宋体" panose="02010600030101010101" pitchFamily="2" charset="-122"/>
                <a:ea typeface="宋体" panose="02010600030101010101" pitchFamily="2" charset="-122"/>
                <a:cs typeface="宋体" panose="02010600030101010101" pitchFamily="2" charset="-122"/>
              </a:rPr>
              <a:t>通过微生物机理揭示、大数据建模等创新手段，提升土壤碳含量、减少碳排放、减肥增效，实现低碳减氮与粮食安全协同。</a:t>
            </a:r>
            <a:endParaRPr lang="zh-CN" altLang="en-US" sz="1200" dirty="0">
              <a:latin typeface="宋体" panose="02010600030101010101" pitchFamily="2" charset="-122"/>
              <a:ea typeface="宋体" panose="02010600030101010101" pitchFamily="2" charset="-122"/>
              <a:cs typeface="宋体" panose="02010600030101010101" pitchFamily="2" charset="-122"/>
            </a:endParaRPr>
          </a:p>
        </p:txBody>
      </p:sp>
      <p:pic>
        <p:nvPicPr>
          <p:cNvPr id="12" name="图片 11"/>
          <p:cNvPicPr>
            <a:picLocks noChangeAspect="1"/>
          </p:cNvPicPr>
          <p:nvPr/>
        </p:nvPicPr>
        <p:blipFill>
          <a:blip r:embed="rId5"/>
          <a:srcRect b="12351"/>
          <a:stretch>
            <a:fillRect/>
          </a:stretch>
        </p:blipFill>
        <p:spPr>
          <a:xfrm>
            <a:off x="662925" y="4181029"/>
            <a:ext cx="1440000" cy="1800000"/>
          </a:xfrm>
          <a:prstGeom prst="rect">
            <a:avLst/>
          </a:prstGeom>
        </p:spPr>
      </p:pic>
      <p:sp>
        <p:nvSpPr>
          <p:cNvPr id="4" name="文本框 3"/>
          <p:cNvSpPr txBox="1"/>
          <p:nvPr>
            <p:custDataLst>
              <p:tags r:id="rId6"/>
            </p:custDataLst>
          </p:nvPr>
        </p:nvSpPr>
        <p:spPr>
          <a:xfrm>
            <a:off x="2307204" y="6751975"/>
            <a:ext cx="4177619" cy="2599372"/>
          </a:xfrm>
          <a:prstGeom prst="rect">
            <a:avLst/>
          </a:prstGeom>
          <a:noFill/>
        </p:spPr>
        <p:txBody>
          <a:bodyPr wrap="square" rtlCol="0" anchor="t">
            <a:noAutofit/>
          </a:bodyPr>
          <a:lstStyle/>
          <a:p>
            <a:pPr indent="252095" algn="just" fontAlgn="auto">
              <a:lnSpc>
                <a:spcPct val="150000"/>
              </a:lnSpc>
            </a:pPr>
            <a:r>
              <a:rPr lang="zh-CN" altLang="en-US" sz="1200" dirty="0">
                <a:latin typeface="宋体" panose="02010600030101010101" pitchFamily="2" charset="-122"/>
                <a:ea typeface="宋体" panose="02010600030101010101" pitchFamily="2" charset="-122"/>
                <a:cs typeface="宋体" panose="02010600030101010101" pitchFamily="2" charset="-122"/>
                <a:sym typeface="+mn-ea"/>
              </a:rPr>
              <a:t>就职于南京师范大学海洋科学与工程学院，主要从事陆海边界微生物</a:t>
            </a:r>
            <a:r>
              <a:rPr lang="en-US" altLang="zh-CN" sz="1200" dirty="0">
                <a:latin typeface="宋体" panose="02010600030101010101" pitchFamily="2" charset="-122"/>
                <a:ea typeface="宋体" panose="02010600030101010101" pitchFamily="2" charset="-122"/>
                <a:cs typeface="宋体" panose="02010600030101010101" pitchFamily="2" charset="-122"/>
                <a:sym typeface="+mn-ea"/>
              </a:rPr>
              <a:t>-</a:t>
            </a:r>
            <a:r>
              <a:rPr lang="zh-CN" altLang="en-US" sz="1200" dirty="0">
                <a:latin typeface="宋体" panose="02010600030101010101" pitchFamily="2" charset="-122"/>
                <a:ea typeface="宋体" panose="02010600030101010101" pitchFamily="2" charset="-122"/>
                <a:cs typeface="宋体" panose="02010600030101010101" pitchFamily="2" charset="-122"/>
                <a:sym typeface="+mn-ea"/>
              </a:rPr>
              <a:t>矿物相互作用及其环境效应研究。围绕海岸带沉积物体系，重点解析微生物、铁</a:t>
            </a:r>
            <a:r>
              <a:rPr lang="en-US" altLang="zh-CN" sz="1200" dirty="0">
                <a:latin typeface="宋体" panose="02010600030101010101" pitchFamily="2" charset="-122"/>
                <a:ea typeface="宋体" panose="02010600030101010101" pitchFamily="2" charset="-122"/>
                <a:cs typeface="宋体" panose="02010600030101010101" pitchFamily="2" charset="-122"/>
                <a:sym typeface="+mn-ea"/>
              </a:rPr>
              <a:t>/</a:t>
            </a:r>
            <a:r>
              <a:rPr lang="zh-CN" altLang="en-US" sz="1200" dirty="0">
                <a:latin typeface="宋体" panose="02010600030101010101" pitchFamily="2" charset="-122"/>
                <a:ea typeface="宋体" panose="02010600030101010101" pitchFamily="2" charset="-122"/>
                <a:cs typeface="宋体" panose="02010600030101010101" pitchFamily="2" charset="-122"/>
                <a:sym typeface="+mn-ea"/>
              </a:rPr>
              <a:t>锰矿物、污染物与有机碳之间的关键耦合过程。主持国家自然科学基金青年项目、中国博士后科学基金面上项目等科研课题，并参与国家自然科学基金重点项目。近年来，以第一作者或通讯作者在</a:t>
            </a:r>
            <a:r>
              <a:rPr lang="en-US" altLang="zh-CN" sz="1200" dirty="0">
                <a:latin typeface="宋体" panose="02010600030101010101" pitchFamily="2" charset="-122"/>
                <a:ea typeface="宋体" panose="02010600030101010101" pitchFamily="2" charset="-122"/>
                <a:cs typeface="宋体" panose="02010600030101010101" pitchFamily="2" charset="-122"/>
                <a:sym typeface="+mn-ea"/>
              </a:rPr>
              <a:t> Water Research</a:t>
            </a:r>
            <a:r>
              <a:rPr lang="zh-CN" altLang="en-US" sz="1200" dirty="0">
                <a:latin typeface="宋体" panose="02010600030101010101" pitchFamily="2" charset="-122"/>
                <a:ea typeface="宋体" panose="02010600030101010101" pitchFamily="2" charset="-122"/>
                <a:cs typeface="宋体" panose="02010600030101010101" pitchFamily="2" charset="-122"/>
                <a:sym typeface="+mn-ea"/>
              </a:rPr>
              <a:t>、</a:t>
            </a:r>
            <a:r>
              <a:rPr lang="en-US" altLang="zh-CN" sz="1200" dirty="0">
                <a:latin typeface="宋体" panose="02010600030101010101" pitchFamily="2" charset="-122"/>
                <a:ea typeface="宋体" panose="02010600030101010101" pitchFamily="2" charset="-122"/>
                <a:cs typeface="宋体" panose="02010600030101010101" pitchFamily="2" charset="-122"/>
                <a:sym typeface="+mn-ea"/>
              </a:rPr>
              <a:t>International Journal of Biological Macromolecules</a:t>
            </a:r>
            <a:r>
              <a:rPr lang="zh-CN" altLang="en-US" sz="1200" dirty="0">
                <a:latin typeface="宋体" panose="02010600030101010101" pitchFamily="2" charset="-122"/>
                <a:ea typeface="宋体" panose="02010600030101010101" pitchFamily="2" charset="-122"/>
                <a:cs typeface="宋体" panose="02010600030101010101" pitchFamily="2" charset="-122"/>
                <a:sym typeface="+mn-ea"/>
              </a:rPr>
              <a:t>等国内外重要期刊发表学术论文多篇，授权发明专利</a:t>
            </a:r>
            <a:r>
              <a:rPr lang="en-US" altLang="zh-CN" sz="1200" dirty="0">
                <a:latin typeface="宋体" panose="02010600030101010101" pitchFamily="2" charset="-122"/>
                <a:ea typeface="宋体" panose="02010600030101010101" pitchFamily="2" charset="-122"/>
                <a:cs typeface="宋体" panose="02010600030101010101" pitchFamily="2" charset="-122"/>
                <a:sym typeface="+mn-ea"/>
              </a:rPr>
              <a:t>6</a:t>
            </a:r>
            <a:r>
              <a:rPr lang="zh-CN" altLang="en-US" sz="1200" dirty="0">
                <a:latin typeface="宋体" panose="02010600030101010101" pitchFamily="2" charset="-122"/>
                <a:ea typeface="宋体" panose="02010600030101010101" pitchFamily="2" charset="-122"/>
                <a:cs typeface="宋体" panose="02010600030101010101" pitchFamily="2" charset="-122"/>
                <a:sym typeface="+mn-ea"/>
              </a:rPr>
              <a:t>项。</a:t>
            </a:r>
            <a:endParaRPr lang="zh-CN" altLang="en-US" sz="1400" dirty="0">
              <a:latin typeface="宋体" panose="02010600030101010101" pitchFamily="2" charset="-122"/>
              <a:ea typeface="宋体" panose="02010600030101010101" pitchFamily="2" charset="-122"/>
              <a:cs typeface="宋体" panose="02010600030101010101" pitchFamily="2" charset="-122"/>
            </a:endParaRPr>
          </a:p>
        </p:txBody>
      </p:sp>
      <p:sp>
        <p:nvSpPr>
          <p:cNvPr id="13" name="文本框 12"/>
          <p:cNvSpPr txBox="1"/>
          <p:nvPr>
            <p:custDataLst>
              <p:tags r:id="rId7"/>
            </p:custDataLst>
          </p:nvPr>
        </p:nvSpPr>
        <p:spPr>
          <a:xfrm>
            <a:off x="1758393" y="6303818"/>
            <a:ext cx="4991735" cy="271780"/>
          </a:xfrm>
          <a:prstGeom prst="rect">
            <a:avLst/>
          </a:prstGeom>
          <a:noFill/>
        </p:spPr>
        <p:txBody>
          <a:bodyPr wrap="square" rtlCol="0">
            <a:noAutofit/>
          </a:bodyPr>
          <a:lstStyle/>
          <a:p>
            <a:pPr algn="ctr">
              <a:buClrTx/>
              <a:buSzTx/>
              <a:buFontTx/>
            </a:pPr>
            <a:r>
              <a:rPr lang="zh-CN" altLang="en-US" sz="1400" b="1" dirty="0">
                <a:latin typeface="黑体" panose="02010609060101010101" pitchFamily="49" charset="-122"/>
                <a:ea typeface="黑体" panose="02010609060101010101" pitchFamily="49" charset="-122"/>
                <a:cs typeface="宋体" panose="02010600030101010101" pitchFamily="2" charset="-122"/>
              </a:rPr>
              <a:t>高磊 副教授</a:t>
            </a:r>
            <a:endParaRPr lang="zh-CN" altLang="en-US" sz="1400" b="1" dirty="0">
              <a:latin typeface="黑体" panose="02010609060101010101" pitchFamily="49" charset="-122"/>
              <a:ea typeface="黑体" panose="02010609060101010101" pitchFamily="49" charset="-122"/>
              <a:cs typeface="宋体" panose="02010600030101010101" pitchFamily="2" charset="-122"/>
            </a:endParaRPr>
          </a:p>
        </p:txBody>
      </p:sp>
      <p:pic>
        <p:nvPicPr>
          <p:cNvPr id="2" name="图片 1"/>
          <p:cNvPicPr>
            <a:picLocks noChangeAspect="1"/>
          </p:cNvPicPr>
          <p:nvPr/>
        </p:nvPicPr>
        <p:blipFill>
          <a:blip r:embed="rId8"/>
          <a:srcRect b="6153"/>
          <a:stretch>
            <a:fillRect/>
          </a:stretch>
        </p:blipFill>
        <p:spPr>
          <a:xfrm>
            <a:off x="662803" y="7150818"/>
            <a:ext cx="1440000" cy="180168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custDataLst>
              <p:tags r:id="rId1"/>
            </p:custDataLst>
          </p:nvPr>
        </p:nvSpPr>
        <p:spPr>
          <a:xfrm>
            <a:off x="2262091" y="1043571"/>
            <a:ext cx="4319905" cy="2232345"/>
          </a:xfrm>
          <a:prstGeom prst="rect">
            <a:avLst/>
          </a:prstGeom>
          <a:noFill/>
        </p:spPr>
        <p:txBody>
          <a:bodyPr wrap="square" rtlCol="0" anchor="t">
            <a:noAutofit/>
          </a:bodyPr>
          <a:lstStyle/>
          <a:p>
            <a:pPr indent="252095" algn="just">
              <a:lnSpc>
                <a:spcPct val="150000"/>
              </a:lnSpc>
            </a:pPr>
            <a:r>
              <a:rPr lang="zh-CN" altLang="en-US" sz="1200" dirty="0">
                <a:latin typeface="宋体" panose="02010600030101010101" pitchFamily="2" charset="-122"/>
                <a:ea typeface="宋体" panose="02010600030101010101" pitchFamily="2" charset="-122"/>
              </a:rPr>
              <a:t>西南科技大学食品科学与工程系主任，研究方向为农产品品质无损检测、食品营养与健康，入选西南科技大学龙山学术人才“学术骨干”。主持国家自然科学基金青年科学基金项目、四川省科技厅项目、四川省教育厅项目等各级项目</a:t>
            </a:r>
            <a:r>
              <a:rPr lang="en-US" altLang="zh-CN" sz="1200" dirty="0">
                <a:latin typeface="宋体" panose="02010600030101010101" pitchFamily="2" charset="-122"/>
                <a:ea typeface="宋体" panose="02010600030101010101" pitchFamily="2" charset="-122"/>
              </a:rPr>
              <a:t>10</a:t>
            </a:r>
            <a:r>
              <a:rPr lang="zh-CN" altLang="en-US" sz="1200" dirty="0">
                <a:latin typeface="宋体" panose="02010600030101010101" pitchFamily="2" charset="-122"/>
                <a:ea typeface="宋体" panose="02010600030101010101" pitchFamily="2" charset="-122"/>
              </a:rPr>
              <a:t>余项；发表论文</a:t>
            </a:r>
            <a:r>
              <a:rPr lang="en-US" altLang="zh-CN" sz="1200" dirty="0">
                <a:latin typeface="宋体" panose="02010600030101010101" pitchFamily="2" charset="-122"/>
                <a:ea typeface="宋体" panose="02010600030101010101" pitchFamily="2" charset="-122"/>
              </a:rPr>
              <a:t>40</a:t>
            </a:r>
            <a:r>
              <a:rPr lang="zh-CN" altLang="en-US" sz="1200" dirty="0">
                <a:latin typeface="宋体" panose="02010600030101010101" pitchFamily="2" charset="-122"/>
                <a:ea typeface="宋体" panose="02010600030101010101" pitchFamily="2" charset="-122"/>
              </a:rPr>
              <a:t>余篇，其中以第一作者或通讯作者发表</a:t>
            </a:r>
            <a:r>
              <a:rPr lang="en-US" altLang="zh-CN" sz="1200" dirty="0">
                <a:latin typeface="宋体" panose="02010600030101010101" pitchFamily="2" charset="-122"/>
                <a:ea typeface="宋体" panose="02010600030101010101" pitchFamily="2" charset="-122"/>
              </a:rPr>
              <a:t>SCI/EI</a:t>
            </a:r>
            <a:r>
              <a:rPr lang="zh-CN" altLang="en-US" sz="1200" dirty="0">
                <a:latin typeface="宋体" panose="02010600030101010101" pitchFamily="2" charset="-122"/>
                <a:ea typeface="宋体" panose="02010600030101010101" pitchFamily="2" charset="-122"/>
              </a:rPr>
              <a:t>论文</a:t>
            </a:r>
            <a:r>
              <a:rPr lang="en-US" altLang="zh-CN" sz="1200" dirty="0">
                <a:latin typeface="宋体" panose="02010600030101010101" pitchFamily="2" charset="-122"/>
                <a:ea typeface="宋体" panose="02010600030101010101" pitchFamily="2" charset="-122"/>
              </a:rPr>
              <a:t>24</a:t>
            </a:r>
            <a:r>
              <a:rPr lang="zh-CN" altLang="en-US" sz="1200" dirty="0">
                <a:latin typeface="宋体" panose="02010600030101010101" pitchFamily="2" charset="-122"/>
                <a:ea typeface="宋体" panose="02010600030101010101" pitchFamily="2" charset="-122"/>
              </a:rPr>
              <a:t>篇，其中</a:t>
            </a:r>
            <a:r>
              <a:rPr lang="en-US" altLang="zh-CN" sz="1200" dirty="0">
                <a:latin typeface="宋体" panose="02010600030101010101" pitchFamily="2" charset="-122"/>
                <a:ea typeface="宋体" panose="02010600030101010101" pitchFamily="2" charset="-122"/>
              </a:rPr>
              <a:t>1</a:t>
            </a:r>
            <a:r>
              <a:rPr lang="zh-CN" altLang="en-US" sz="1200" dirty="0">
                <a:latin typeface="宋体" panose="02010600030101010101" pitchFamily="2" charset="-122"/>
                <a:ea typeface="宋体" panose="02010600030101010101" pitchFamily="2" charset="-122"/>
              </a:rPr>
              <a:t>篇</a:t>
            </a:r>
            <a:r>
              <a:rPr lang="en-US" altLang="zh-CN" sz="1200" dirty="0">
                <a:latin typeface="宋体" panose="02010600030101010101" pitchFamily="2" charset="-122"/>
                <a:ea typeface="宋体" panose="02010600030101010101" pitchFamily="2" charset="-122"/>
              </a:rPr>
              <a:t>SCI</a:t>
            </a:r>
            <a:r>
              <a:rPr lang="zh-CN" altLang="en-US" sz="1200" dirty="0">
                <a:latin typeface="宋体" panose="02010600030101010101" pitchFamily="2" charset="-122"/>
                <a:ea typeface="宋体" panose="02010600030101010101" pitchFamily="2" charset="-122"/>
              </a:rPr>
              <a:t>论文获</a:t>
            </a:r>
            <a:r>
              <a:rPr lang="en-US" altLang="zh-CN" sz="1200" dirty="0">
                <a:latin typeface="宋体" panose="02010600030101010101" pitchFamily="2" charset="-122"/>
                <a:ea typeface="宋体" panose="02010600030101010101" pitchFamily="2" charset="-122"/>
              </a:rPr>
              <a:t>2017</a:t>
            </a:r>
            <a:r>
              <a:rPr lang="zh-CN" altLang="en-US" sz="1200" dirty="0">
                <a:latin typeface="宋体" panose="02010600030101010101" pitchFamily="2" charset="-122"/>
                <a:ea typeface="宋体" panose="02010600030101010101" pitchFamily="2" charset="-122"/>
              </a:rPr>
              <a:t>美国农业与生物工程师（</a:t>
            </a:r>
            <a:r>
              <a:rPr lang="en-US" altLang="zh-CN" sz="1200" dirty="0">
                <a:latin typeface="宋体" panose="02010600030101010101" pitchFamily="2" charset="-122"/>
                <a:ea typeface="宋体" panose="02010600030101010101" pitchFamily="2" charset="-122"/>
              </a:rPr>
              <a:t>ASABE</a:t>
            </a:r>
            <a:r>
              <a:rPr lang="zh-CN" altLang="en-US" sz="1200" dirty="0">
                <a:latin typeface="宋体" panose="02010600030101010101" pitchFamily="2" charset="-122"/>
                <a:ea typeface="宋体" panose="02010600030101010101" pitchFamily="2" charset="-122"/>
              </a:rPr>
              <a:t>）优秀论文奖；获授权国家发明专利</a:t>
            </a:r>
            <a:r>
              <a:rPr lang="en-US" altLang="zh-CN" sz="1200" dirty="0">
                <a:latin typeface="宋体" panose="02010600030101010101" pitchFamily="2" charset="-122"/>
                <a:ea typeface="宋体" panose="02010600030101010101" pitchFamily="2" charset="-122"/>
              </a:rPr>
              <a:t>3</a:t>
            </a:r>
            <a:r>
              <a:rPr lang="zh-CN" altLang="en-US" sz="1200" dirty="0">
                <a:latin typeface="宋体" panose="02010600030101010101" pitchFamily="2" charset="-122"/>
                <a:ea typeface="宋体" panose="02010600030101010101" pitchFamily="2" charset="-122"/>
              </a:rPr>
              <a:t>项，实用新型专利</a:t>
            </a:r>
            <a:r>
              <a:rPr lang="en-US" altLang="zh-CN" sz="1200" dirty="0">
                <a:latin typeface="宋体" panose="02010600030101010101" pitchFamily="2" charset="-122"/>
                <a:ea typeface="宋体" panose="02010600030101010101" pitchFamily="2" charset="-122"/>
              </a:rPr>
              <a:t>3</a:t>
            </a:r>
            <a:r>
              <a:rPr lang="zh-CN" altLang="en-US" sz="1200" dirty="0">
                <a:latin typeface="宋体" panose="02010600030101010101" pitchFamily="2" charset="-122"/>
                <a:ea typeface="宋体" panose="02010600030101010101" pitchFamily="2" charset="-122"/>
              </a:rPr>
              <a:t>项；主编教材</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食品分析</a:t>
            </a:r>
            <a:r>
              <a:rPr lang="en-US" altLang="zh-CN" sz="1200" dirty="0">
                <a:latin typeface="宋体" panose="02010600030101010101" pitchFamily="2" charset="-122"/>
                <a:ea typeface="宋体" panose="02010600030101010101" pitchFamily="2" charset="-122"/>
              </a:rPr>
              <a:t>》1</a:t>
            </a:r>
            <a:r>
              <a:rPr lang="zh-CN" altLang="en-US" sz="1200" dirty="0">
                <a:latin typeface="宋体" panose="02010600030101010101" pitchFamily="2" charset="-122"/>
                <a:ea typeface="宋体" panose="02010600030101010101" pitchFamily="2" charset="-122"/>
              </a:rPr>
              <a:t>部，参编教材</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专著</a:t>
            </a:r>
            <a:r>
              <a:rPr lang="en-US" altLang="zh-CN" sz="1200" dirty="0">
                <a:latin typeface="宋体" panose="02010600030101010101" pitchFamily="2" charset="-122"/>
                <a:ea typeface="宋体" panose="02010600030101010101" pitchFamily="2" charset="-122"/>
              </a:rPr>
              <a:t>3</a:t>
            </a:r>
            <a:r>
              <a:rPr lang="zh-CN" altLang="en-US" sz="1200" dirty="0">
                <a:latin typeface="宋体" panose="02010600030101010101" pitchFamily="2" charset="-122"/>
                <a:ea typeface="宋体" panose="02010600030101010101" pitchFamily="2" charset="-122"/>
              </a:rPr>
              <a:t>部。</a:t>
            </a:r>
            <a:endParaRPr lang="zh-CN" altLang="zh-CN" sz="1200" dirty="0">
              <a:latin typeface="宋体" panose="02010600030101010101" pitchFamily="2" charset="-122"/>
              <a:ea typeface="宋体" panose="02010600030101010101" pitchFamily="2" charset="-122"/>
            </a:endParaRPr>
          </a:p>
          <a:p>
            <a:pPr indent="252095" algn="just" fontAlgn="auto">
              <a:lnSpc>
                <a:spcPct val="150000"/>
              </a:lnSpc>
            </a:pPr>
            <a:endParaRPr lang="zh-CN" altLang="en-US" sz="1400" dirty="0">
              <a:latin typeface="宋体" panose="02010600030101010101" pitchFamily="2" charset="-122"/>
              <a:ea typeface="宋体" panose="02010600030101010101" pitchFamily="2" charset="-122"/>
              <a:cs typeface="宋体" panose="02010600030101010101" pitchFamily="2" charset="-122"/>
            </a:endParaRPr>
          </a:p>
        </p:txBody>
      </p:sp>
      <p:sp>
        <p:nvSpPr>
          <p:cNvPr id="5" name="文本框 4"/>
          <p:cNvSpPr txBox="1"/>
          <p:nvPr>
            <p:custDataLst>
              <p:tags r:id="rId2"/>
            </p:custDataLst>
          </p:nvPr>
        </p:nvSpPr>
        <p:spPr>
          <a:xfrm>
            <a:off x="1746975" y="721109"/>
            <a:ext cx="4991735" cy="271780"/>
          </a:xfrm>
          <a:prstGeom prst="rect">
            <a:avLst/>
          </a:prstGeom>
          <a:noFill/>
        </p:spPr>
        <p:txBody>
          <a:bodyPr wrap="square" rtlCol="0">
            <a:noAutofit/>
          </a:bodyPr>
          <a:lstStyle/>
          <a:p>
            <a:pPr algn="ctr">
              <a:buClrTx/>
              <a:buSzTx/>
              <a:buFontTx/>
            </a:pPr>
            <a:r>
              <a:rPr lang="zh-CN" altLang="en-US" sz="1400" b="1" dirty="0">
                <a:latin typeface="黑体" panose="02010609060101010101" pitchFamily="49" charset="-122"/>
                <a:ea typeface="黑体" panose="02010609060101010101" pitchFamily="49" charset="-122"/>
                <a:cs typeface="宋体" panose="02010600030101010101" pitchFamily="2" charset="-122"/>
              </a:rPr>
              <a:t>张文 副教授</a:t>
            </a:r>
            <a:endParaRPr lang="zh-CN" altLang="en-US" sz="1400" b="1" dirty="0">
              <a:latin typeface="黑体" panose="02010609060101010101" pitchFamily="49" charset="-122"/>
              <a:ea typeface="黑体" panose="02010609060101010101" pitchFamily="49" charset="-122"/>
              <a:cs typeface="宋体" panose="02010600030101010101" pitchFamily="2" charset="-122"/>
            </a:endParaRPr>
          </a:p>
        </p:txBody>
      </p:sp>
      <p:pic>
        <p:nvPicPr>
          <p:cNvPr id="20" name="图片 19"/>
          <p:cNvPicPr>
            <a:picLocks noChangeAspect="1"/>
          </p:cNvPicPr>
          <p:nvPr/>
        </p:nvPicPr>
        <p:blipFill>
          <a:blip r:embed="rId3"/>
          <a:srcRect t="1232" b="13798"/>
          <a:stretch>
            <a:fillRect/>
          </a:stretch>
        </p:blipFill>
        <p:spPr>
          <a:xfrm>
            <a:off x="655818" y="1156678"/>
            <a:ext cx="1438910" cy="1801685"/>
          </a:xfrm>
          <a:prstGeom prst="rect">
            <a:avLst/>
          </a:prstGeom>
        </p:spPr>
      </p:pic>
      <p:sp>
        <p:nvSpPr>
          <p:cNvPr id="3" name="文本框 2"/>
          <p:cNvSpPr txBox="1"/>
          <p:nvPr>
            <p:custDataLst>
              <p:tags r:id="rId4"/>
            </p:custDataLst>
          </p:nvPr>
        </p:nvSpPr>
        <p:spPr>
          <a:xfrm>
            <a:off x="2261541" y="3883332"/>
            <a:ext cx="4320000" cy="2030095"/>
          </a:xfrm>
          <a:prstGeom prst="rect">
            <a:avLst/>
          </a:prstGeom>
          <a:noFill/>
        </p:spPr>
        <p:txBody>
          <a:bodyPr wrap="square" rtlCol="0" anchor="t">
            <a:spAutoFit/>
          </a:bodyPr>
          <a:lstStyle/>
          <a:p>
            <a:pPr indent="252095" algn="just" fontAlgn="auto">
              <a:lnSpc>
                <a:spcPct val="150000"/>
              </a:lnSpc>
            </a:pPr>
            <a:r>
              <a:rPr lang="zh-CN" altLang="en-US" sz="1200" dirty="0">
                <a:latin typeface="宋体" panose="02010600030101010101" pitchFamily="2" charset="-122"/>
                <a:ea typeface="宋体" panose="02010600030101010101" pitchFamily="2" charset="-122"/>
                <a:cs typeface="方正小标宋简体" panose="02000000000000000000" charset="-122"/>
              </a:rPr>
              <a:t>西南科技大学硕士研究生导师，全国高校黄大年式教师团队成员。主要从事环境科学与工程相关的教学与科研工作。主要研究方向为环境矿物学、新生环境污染物安全与评估、污染物界面迁移转化与调控。主持国家及地方科研项目</a:t>
            </a:r>
            <a:r>
              <a:rPr lang="en-US" altLang="zh-CN" sz="1200" dirty="0">
                <a:latin typeface="宋体" panose="02010600030101010101" pitchFamily="2" charset="-122"/>
                <a:ea typeface="宋体" panose="02010600030101010101" pitchFamily="2" charset="-122"/>
                <a:cs typeface="方正小标宋简体" panose="02000000000000000000" charset="-122"/>
              </a:rPr>
              <a:t>5</a:t>
            </a:r>
            <a:r>
              <a:rPr lang="zh-CN" altLang="en-US" sz="1200" dirty="0">
                <a:latin typeface="宋体" panose="02010600030101010101" pitchFamily="2" charset="-122"/>
                <a:ea typeface="宋体" panose="02010600030101010101" pitchFamily="2" charset="-122"/>
                <a:cs typeface="方正小标宋简体" panose="02000000000000000000" charset="-122"/>
              </a:rPr>
              <a:t>项，主研国家项目</a:t>
            </a:r>
            <a:r>
              <a:rPr lang="en-US" altLang="zh-CN" sz="1200" dirty="0">
                <a:latin typeface="宋体" panose="02010600030101010101" pitchFamily="2" charset="-122"/>
                <a:ea typeface="宋体" panose="02010600030101010101" pitchFamily="2" charset="-122"/>
                <a:cs typeface="方正小标宋简体" panose="02000000000000000000" charset="-122"/>
              </a:rPr>
              <a:t>10</a:t>
            </a:r>
            <a:r>
              <a:rPr lang="zh-CN" altLang="en-US" sz="1200" dirty="0">
                <a:latin typeface="宋体" panose="02010600030101010101" pitchFamily="2" charset="-122"/>
                <a:ea typeface="宋体" panose="02010600030101010101" pitchFamily="2" charset="-122"/>
                <a:cs typeface="方正小标宋简体" panose="02000000000000000000" charset="-122"/>
              </a:rPr>
              <a:t>余项，主持撰写政府规划</a:t>
            </a:r>
            <a:r>
              <a:rPr lang="en-US" altLang="zh-CN" sz="1200" dirty="0">
                <a:latin typeface="宋体" panose="02010600030101010101" pitchFamily="2" charset="-122"/>
                <a:ea typeface="宋体" panose="02010600030101010101" pitchFamily="2" charset="-122"/>
                <a:cs typeface="方正小标宋简体" panose="02000000000000000000" charset="-122"/>
              </a:rPr>
              <a:t>3</a:t>
            </a:r>
            <a:r>
              <a:rPr lang="zh-CN" altLang="en-US" sz="1200" dirty="0">
                <a:latin typeface="宋体" panose="02010600030101010101" pitchFamily="2" charset="-122"/>
                <a:ea typeface="宋体" panose="02010600030101010101" pitchFamily="2" charset="-122"/>
                <a:cs typeface="方正小标宋简体" panose="02000000000000000000" charset="-122"/>
              </a:rPr>
              <a:t>项，政府咨询报告</a:t>
            </a:r>
            <a:r>
              <a:rPr lang="en-US" altLang="zh-CN" sz="1200" dirty="0">
                <a:latin typeface="宋体" panose="02010600030101010101" pitchFamily="2" charset="-122"/>
                <a:ea typeface="宋体" panose="02010600030101010101" pitchFamily="2" charset="-122"/>
                <a:cs typeface="方正小标宋简体" panose="02000000000000000000" charset="-122"/>
              </a:rPr>
              <a:t>2</a:t>
            </a:r>
            <a:r>
              <a:rPr lang="zh-CN" altLang="en-US" sz="1200" dirty="0">
                <a:latin typeface="宋体" panose="02010600030101010101" pitchFamily="2" charset="-122"/>
                <a:ea typeface="宋体" panose="02010600030101010101" pitchFamily="2" charset="-122"/>
                <a:cs typeface="方正小标宋简体" panose="02000000000000000000" charset="-122"/>
              </a:rPr>
              <a:t>项。发表学术论文</a:t>
            </a:r>
            <a:r>
              <a:rPr lang="en-US" altLang="zh-CN" sz="1200" dirty="0">
                <a:latin typeface="宋体" panose="02010600030101010101" pitchFamily="2" charset="-122"/>
                <a:ea typeface="宋体" panose="02010600030101010101" pitchFamily="2" charset="-122"/>
                <a:cs typeface="方正小标宋简体" panose="02000000000000000000" charset="-122"/>
              </a:rPr>
              <a:t>30</a:t>
            </a:r>
            <a:r>
              <a:rPr lang="zh-CN" altLang="en-US" sz="1200" dirty="0">
                <a:latin typeface="宋体" panose="02010600030101010101" pitchFamily="2" charset="-122"/>
                <a:ea typeface="宋体" panose="02010600030101010101" pitchFamily="2" charset="-122"/>
                <a:cs typeface="方正小标宋简体" panose="02000000000000000000" charset="-122"/>
              </a:rPr>
              <a:t>余篇，授权国家发明专利</a:t>
            </a:r>
            <a:r>
              <a:rPr lang="en-US" altLang="zh-CN" sz="1200" dirty="0">
                <a:latin typeface="宋体" panose="02010600030101010101" pitchFamily="2" charset="-122"/>
                <a:ea typeface="宋体" panose="02010600030101010101" pitchFamily="2" charset="-122"/>
                <a:cs typeface="方正小标宋简体" panose="02000000000000000000" charset="-122"/>
              </a:rPr>
              <a:t>2</a:t>
            </a:r>
            <a:r>
              <a:rPr lang="zh-CN" altLang="en-US" sz="1200" dirty="0">
                <a:latin typeface="宋体" panose="02010600030101010101" pitchFamily="2" charset="-122"/>
                <a:ea typeface="宋体" panose="02010600030101010101" pitchFamily="2" charset="-122"/>
                <a:cs typeface="方正小标宋简体" panose="02000000000000000000" charset="-122"/>
              </a:rPr>
              <a:t>项、实用新型发明专利</a:t>
            </a:r>
            <a:r>
              <a:rPr lang="en-US" altLang="zh-CN" sz="1200" dirty="0">
                <a:latin typeface="宋体" panose="02010600030101010101" pitchFamily="2" charset="-122"/>
                <a:ea typeface="宋体" panose="02010600030101010101" pitchFamily="2" charset="-122"/>
                <a:cs typeface="方正小标宋简体" panose="02000000000000000000" charset="-122"/>
              </a:rPr>
              <a:t>11</a:t>
            </a:r>
            <a:r>
              <a:rPr lang="zh-CN" altLang="en-US" sz="1200" dirty="0">
                <a:latin typeface="宋体" panose="02010600030101010101" pitchFamily="2" charset="-122"/>
                <a:ea typeface="宋体" panose="02010600030101010101" pitchFamily="2" charset="-122"/>
                <a:cs typeface="方正小标宋简体" panose="02000000000000000000" charset="-122"/>
              </a:rPr>
              <a:t>项，参编专著</a:t>
            </a:r>
            <a:r>
              <a:rPr lang="en-US" altLang="zh-CN" sz="1200" dirty="0">
                <a:latin typeface="宋体" panose="02010600030101010101" pitchFamily="2" charset="-122"/>
                <a:ea typeface="宋体" panose="02010600030101010101" pitchFamily="2" charset="-122"/>
                <a:cs typeface="方正小标宋简体" panose="02000000000000000000" charset="-122"/>
              </a:rPr>
              <a:t>2</a:t>
            </a:r>
            <a:r>
              <a:rPr lang="zh-CN" altLang="en-US" sz="1200" dirty="0">
                <a:latin typeface="宋体" panose="02010600030101010101" pitchFamily="2" charset="-122"/>
                <a:ea typeface="宋体" panose="02010600030101010101" pitchFamily="2" charset="-122"/>
                <a:cs typeface="方正小标宋简体" panose="02000000000000000000" charset="-122"/>
              </a:rPr>
              <a:t>部。</a:t>
            </a:r>
            <a:endParaRPr lang="zh-CN" altLang="en-US" sz="1200" dirty="0">
              <a:latin typeface="宋体" panose="02010600030101010101" pitchFamily="2" charset="-122"/>
              <a:ea typeface="宋体" panose="02010600030101010101" pitchFamily="2" charset="-122"/>
              <a:cs typeface="方正小标宋简体" panose="02000000000000000000" charset="-122"/>
            </a:endParaRPr>
          </a:p>
        </p:txBody>
      </p:sp>
      <p:sp>
        <p:nvSpPr>
          <p:cNvPr id="6" name="文本框 5"/>
          <p:cNvSpPr txBox="1"/>
          <p:nvPr>
            <p:custDataLst>
              <p:tags r:id="rId5"/>
            </p:custDataLst>
          </p:nvPr>
        </p:nvSpPr>
        <p:spPr>
          <a:xfrm>
            <a:off x="2000651" y="3469539"/>
            <a:ext cx="4580255" cy="414020"/>
          </a:xfrm>
          <a:prstGeom prst="rect">
            <a:avLst/>
          </a:prstGeom>
          <a:noFill/>
        </p:spPr>
        <p:txBody>
          <a:bodyPr wrap="square" rtlCol="0">
            <a:spAutoFit/>
          </a:bodyPr>
          <a:lstStyle/>
          <a:p>
            <a:pPr algn="ctr">
              <a:lnSpc>
                <a:spcPct val="150000"/>
              </a:lnSpc>
              <a:spcAft>
                <a:spcPts val="600"/>
              </a:spcAft>
            </a:pPr>
            <a:r>
              <a:rPr lang="zh-CN" altLang="en-US" sz="1400" b="1" dirty="0">
                <a:latin typeface="黑体" panose="02010609060101010101" pitchFamily="49" charset="-122"/>
                <a:ea typeface="黑体" panose="02010609060101010101" pitchFamily="49" charset="-122"/>
                <a:cs typeface="Times New Roman" panose="02020603050405020304" pitchFamily="18" charset="0"/>
              </a:rPr>
              <a:t>霍婷婷 副教授</a:t>
            </a:r>
            <a:endParaRPr lang="zh-CN" altLang="en-US" sz="1400" b="1" dirty="0">
              <a:latin typeface="黑体" panose="02010609060101010101" pitchFamily="49" charset="-122"/>
              <a:ea typeface="黑体" panose="02010609060101010101" pitchFamily="49" charset="-122"/>
              <a:cs typeface="Times New Roman" panose="02020603050405020304" pitchFamily="18" charset="0"/>
            </a:endParaRPr>
          </a:p>
        </p:txBody>
      </p:sp>
      <p:pic>
        <p:nvPicPr>
          <p:cNvPr id="27" name="图片 26"/>
          <p:cNvPicPr>
            <a:picLocks noChangeAspect="1"/>
          </p:cNvPicPr>
          <p:nvPr/>
        </p:nvPicPr>
        <p:blipFill>
          <a:blip r:embed="rId6"/>
          <a:srcRect b="6965"/>
          <a:stretch>
            <a:fillRect/>
          </a:stretch>
        </p:blipFill>
        <p:spPr>
          <a:xfrm>
            <a:off x="654728" y="3947120"/>
            <a:ext cx="1440000" cy="1801685"/>
          </a:xfrm>
          <a:prstGeom prst="rect">
            <a:avLst/>
          </a:prstGeom>
        </p:spPr>
      </p:pic>
      <p:grpSp>
        <p:nvGrpSpPr>
          <p:cNvPr id="7" name="组合 6"/>
          <p:cNvGrpSpPr/>
          <p:nvPr/>
        </p:nvGrpSpPr>
        <p:grpSpPr>
          <a:xfrm>
            <a:off x="0" y="314108"/>
            <a:ext cx="6481438" cy="9231535"/>
            <a:chOff x="0" y="314109"/>
            <a:chExt cx="6481438" cy="9159934"/>
          </a:xfrm>
        </p:grpSpPr>
        <p:grpSp>
          <p:nvGrpSpPr>
            <p:cNvPr id="8" name="组合 7"/>
            <p:cNvGrpSpPr/>
            <p:nvPr/>
          </p:nvGrpSpPr>
          <p:grpSpPr>
            <a:xfrm>
              <a:off x="0" y="314109"/>
              <a:ext cx="6481438" cy="307777"/>
              <a:chOff x="0" y="314109"/>
              <a:chExt cx="6481438" cy="307777"/>
            </a:xfrm>
          </p:grpSpPr>
          <p:sp>
            <p:nvSpPr>
              <p:cNvPr id="12" name="文本框 11"/>
              <p:cNvSpPr txBox="1"/>
              <p:nvPr/>
            </p:nvSpPr>
            <p:spPr>
              <a:xfrm>
                <a:off x="2664000" y="314109"/>
                <a:ext cx="3817438" cy="307777"/>
              </a:xfrm>
              <a:prstGeom prst="rect">
                <a:avLst/>
              </a:prstGeom>
              <a:noFill/>
            </p:spPr>
            <p:txBody>
              <a:bodyPr wrap="square" rtlCol="0">
                <a:spAutoFit/>
              </a:bodyPr>
              <a:lstStyle/>
              <a:p>
                <a:r>
                  <a:rPr lang="zh-CN" altLang="en-US" sz="1400" dirty="0">
                    <a:latin typeface="方正小标宋_GBK" panose="03000509000000000000" pitchFamily="65" charset="-122"/>
                    <a:ea typeface="方正小标宋_GBK" panose="03000509000000000000" pitchFamily="65" charset="-122"/>
                  </a:rPr>
                  <a:t>第四届“西部自然资源与生态环境健康研讨会”</a:t>
                </a:r>
                <a:endParaRPr lang="zh-CN" altLang="en-US" sz="1400" dirty="0">
                  <a:latin typeface="方正小标宋_GBK" panose="03000509000000000000" pitchFamily="65" charset="-122"/>
                  <a:ea typeface="方正小标宋_GBK" panose="03000509000000000000" pitchFamily="65" charset="-122"/>
                </a:endParaRPr>
              </a:p>
            </p:txBody>
          </p:sp>
          <p:grpSp>
            <p:nvGrpSpPr>
              <p:cNvPr id="16" name="组合 15"/>
              <p:cNvGrpSpPr/>
              <p:nvPr/>
            </p:nvGrpSpPr>
            <p:grpSpPr>
              <a:xfrm rot="10800000">
                <a:off x="0" y="359998"/>
                <a:ext cx="2531658" cy="216001"/>
                <a:chOff x="4326342" y="359999"/>
                <a:chExt cx="2531658" cy="216001"/>
              </a:xfrm>
            </p:grpSpPr>
            <p:sp>
              <p:nvSpPr>
                <p:cNvPr id="17" name="矩形 16"/>
                <p:cNvSpPr/>
                <p:nvPr/>
              </p:nvSpPr>
              <p:spPr>
                <a:xfrm>
                  <a:off x="4698000" y="359999"/>
                  <a:ext cx="2160000" cy="216000"/>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p:cNvSpPr/>
                <p:nvPr/>
              </p:nvSpPr>
              <p:spPr>
                <a:xfrm>
                  <a:off x="4537438" y="360000"/>
                  <a:ext cx="108000" cy="216000"/>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4408707" y="360000"/>
                  <a:ext cx="72000" cy="216000"/>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4"/>
                <p:cNvSpPr/>
                <p:nvPr/>
              </p:nvSpPr>
              <p:spPr>
                <a:xfrm>
                  <a:off x="4326342" y="360000"/>
                  <a:ext cx="36000" cy="2160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1" name="椭圆 10"/>
            <p:cNvSpPr/>
            <p:nvPr/>
          </p:nvSpPr>
          <p:spPr>
            <a:xfrm>
              <a:off x="332065" y="9150043"/>
              <a:ext cx="324000" cy="324000"/>
            </a:xfrm>
            <a:prstGeom prst="ellipse">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dirty="0">
                  <a:solidFill>
                    <a:schemeClr val="bg1"/>
                  </a:solidFill>
                  <a:latin typeface="Times New Roman" panose="02020603050405020304" pitchFamily="18" charset="0"/>
                  <a:cs typeface="Times New Roman" panose="02020603050405020304" pitchFamily="18" charset="0"/>
                </a:rPr>
                <a:t>15</a:t>
              </a:r>
              <a:endParaRPr lang="en-US" altLang="zh-CN" dirty="0">
                <a:solidFill>
                  <a:schemeClr val="bg1"/>
                </a:solidFill>
                <a:latin typeface="Times New Roman" panose="02020603050405020304" pitchFamily="18" charset="0"/>
                <a:cs typeface="Times New Roman" panose="02020603050405020304" pitchFamily="18" charset="0"/>
              </a:endParaRPr>
            </a:p>
          </p:txBody>
        </p:sp>
      </p:grpSp>
      <p:pic>
        <p:nvPicPr>
          <p:cNvPr id="9" name="图片 8"/>
          <p:cNvPicPr>
            <a:picLocks noChangeAspect="1"/>
          </p:cNvPicPr>
          <p:nvPr/>
        </p:nvPicPr>
        <p:blipFill>
          <a:blip r:embed="rId7"/>
          <a:srcRect b="6003"/>
          <a:stretch>
            <a:fillRect/>
          </a:stretch>
        </p:blipFill>
        <p:spPr>
          <a:xfrm>
            <a:off x="694733" y="6899587"/>
            <a:ext cx="1440000" cy="1800708"/>
          </a:xfrm>
          <a:prstGeom prst="rect">
            <a:avLst/>
          </a:prstGeom>
        </p:spPr>
      </p:pic>
      <p:sp>
        <p:nvSpPr>
          <p:cNvPr id="10" name="文本框 9"/>
          <p:cNvSpPr txBox="1"/>
          <p:nvPr/>
        </p:nvSpPr>
        <p:spPr>
          <a:xfrm>
            <a:off x="2178908" y="6737475"/>
            <a:ext cx="4361921" cy="2265044"/>
          </a:xfrm>
          <a:prstGeom prst="rect">
            <a:avLst/>
          </a:prstGeom>
          <a:noFill/>
        </p:spPr>
        <p:txBody>
          <a:bodyPr wrap="square">
            <a:spAutoFit/>
          </a:bodyPr>
          <a:lstStyle/>
          <a:p>
            <a:pPr indent="252095" algn="just">
              <a:lnSpc>
                <a:spcPct val="150000"/>
              </a:lnSpc>
            </a:pPr>
            <a:r>
              <a:rPr lang="zh-CN" altLang="en-US" sz="1200" dirty="0">
                <a:latin typeface="宋体" panose="02010600030101010101" pitchFamily="2" charset="-122"/>
                <a:ea typeface="宋体" panose="02010600030101010101" pitchFamily="2" charset="-122"/>
              </a:rPr>
              <a:t>就职于陕西科技大学，主要开展土壤氧化还原界面过程、微生物</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矿物相互作用及其环境效应方面的研究工作。入选西安市科协青年人才托举计划，陕西省“秦岭生态环保青年学者”。主持国家自然科学基金青年科学基金、陕西省科技厅重点研发项目、陕西省教育厅项目等各级科研项目</a:t>
            </a:r>
            <a:r>
              <a:rPr lang="en-US" altLang="zh-CN" sz="1200" dirty="0">
                <a:latin typeface="宋体" panose="02010600030101010101" pitchFamily="2" charset="-122"/>
                <a:ea typeface="宋体" panose="02010600030101010101" pitchFamily="2" charset="-122"/>
              </a:rPr>
              <a:t>10</a:t>
            </a:r>
            <a:r>
              <a:rPr lang="zh-CN" altLang="en-US" sz="1200" dirty="0">
                <a:latin typeface="宋体" panose="02010600030101010101" pitchFamily="2" charset="-122"/>
                <a:ea typeface="宋体" panose="02010600030101010101" pitchFamily="2" charset="-122"/>
              </a:rPr>
              <a:t>余项。近年来，在</a:t>
            </a:r>
            <a:r>
              <a:rPr lang="en-US" altLang="zh-CN" sz="1200" dirty="0">
                <a:latin typeface="宋体" panose="02010600030101010101" pitchFamily="2" charset="-122"/>
                <a:ea typeface="宋体" panose="02010600030101010101" pitchFamily="2" charset="-122"/>
              </a:rPr>
              <a:t>Water Research</a:t>
            </a:r>
            <a:r>
              <a:rPr lang="zh-CN" altLang="en-US" sz="1200" dirty="0">
                <a:latin typeface="宋体" panose="02010600030101010101" pitchFamily="2" charset="-122"/>
                <a:ea typeface="宋体" panose="02010600030101010101" pitchFamily="2" charset="-122"/>
              </a:rPr>
              <a:t>、</a:t>
            </a:r>
            <a:r>
              <a:rPr lang="en-US" altLang="zh-CN" sz="1200" dirty="0">
                <a:latin typeface="宋体" panose="02010600030101010101" pitchFamily="2" charset="-122"/>
                <a:ea typeface="宋体" panose="02010600030101010101" pitchFamily="2" charset="-122"/>
              </a:rPr>
              <a:t>Chemical Engineering Journal</a:t>
            </a:r>
            <a:r>
              <a:rPr lang="zh-CN" altLang="en-US" sz="1200" dirty="0">
                <a:latin typeface="宋体" panose="02010600030101010101" pitchFamily="2" charset="-122"/>
                <a:ea typeface="宋体" panose="02010600030101010101" pitchFamily="2" charset="-122"/>
              </a:rPr>
              <a:t>、</a:t>
            </a:r>
            <a:r>
              <a:rPr lang="en-US" altLang="zh-CN" sz="1200" dirty="0">
                <a:latin typeface="宋体" panose="02010600030101010101" pitchFamily="2" charset="-122"/>
                <a:ea typeface="宋体" panose="02010600030101010101" pitchFamily="2" charset="-122"/>
              </a:rPr>
              <a:t>Journal of Hazardous materials</a:t>
            </a:r>
            <a:r>
              <a:rPr lang="zh-CN" altLang="en-US" sz="1200" dirty="0">
                <a:latin typeface="宋体" panose="02010600030101010101" pitchFamily="2" charset="-122"/>
                <a:ea typeface="宋体" panose="02010600030101010101" pitchFamily="2" charset="-122"/>
              </a:rPr>
              <a:t>等国内外权威期刊发表论文</a:t>
            </a:r>
            <a:r>
              <a:rPr lang="en-US" altLang="zh-CN" sz="1200" dirty="0">
                <a:latin typeface="宋体" panose="02010600030101010101" pitchFamily="2" charset="-122"/>
                <a:ea typeface="宋体" panose="02010600030101010101" pitchFamily="2" charset="-122"/>
              </a:rPr>
              <a:t>20</a:t>
            </a:r>
            <a:r>
              <a:rPr lang="zh-CN" altLang="en-US" sz="1200" dirty="0">
                <a:latin typeface="宋体" panose="02010600030101010101" pitchFamily="2" charset="-122"/>
                <a:ea typeface="宋体" panose="02010600030101010101" pitchFamily="2" charset="-122"/>
              </a:rPr>
              <a:t>余篇，参编专著</a:t>
            </a:r>
            <a:r>
              <a:rPr lang="en-US" altLang="zh-CN" sz="1200" dirty="0">
                <a:latin typeface="宋体" panose="02010600030101010101" pitchFamily="2" charset="-122"/>
                <a:ea typeface="宋体" panose="02010600030101010101" pitchFamily="2" charset="-122"/>
              </a:rPr>
              <a:t>1</a:t>
            </a:r>
            <a:r>
              <a:rPr lang="zh-CN" altLang="en-US" sz="1200" dirty="0">
                <a:latin typeface="宋体" panose="02010600030101010101" pitchFamily="2" charset="-122"/>
                <a:ea typeface="宋体" panose="02010600030101010101" pitchFamily="2" charset="-122"/>
              </a:rPr>
              <a:t>部，获得授权发明专利</a:t>
            </a:r>
            <a:r>
              <a:rPr lang="en-US" altLang="zh-CN" sz="1200" dirty="0">
                <a:latin typeface="宋体" panose="02010600030101010101" pitchFamily="2" charset="-122"/>
                <a:ea typeface="宋体" panose="02010600030101010101" pitchFamily="2" charset="-122"/>
              </a:rPr>
              <a:t>5</a:t>
            </a:r>
            <a:r>
              <a:rPr lang="zh-CN" altLang="en-US" sz="1200" dirty="0">
                <a:latin typeface="宋体" panose="02010600030101010101" pitchFamily="2" charset="-122"/>
                <a:ea typeface="宋体" panose="02010600030101010101" pitchFamily="2" charset="-122"/>
              </a:rPr>
              <a:t>项。</a:t>
            </a:r>
            <a:endParaRPr lang="zh-CN" altLang="en-US" sz="1200" dirty="0">
              <a:latin typeface="宋体" panose="02010600030101010101" pitchFamily="2" charset="-122"/>
              <a:ea typeface="宋体" panose="02010600030101010101" pitchFamily="2" charset="-122"/>
            </a:endParaRPr>
          </a:p>
        </p:txBody>
      </p:sp>
      <p:sp>
        <p:nvSpPr>
          <p:cNvPr id="15" name="文本框 14"/>
          <p:cNvSpPr txBox="1"/>
          <p:nvPr>
            <p:custDataLst>
              <p:tags r:id="rId8"/>
            </p:custDataLst>
          </p:nvPr>
        </p:nvSpPr>
        <p:spPr>
          <a:xfrm>
            <a:off x="1969135" y="6453458"/>
            <a:ext cx="4769485" cy="283845"/>
          </a:xfrm>
          <a:prstGeom prst="rect">
            <a:avLst/>
          </a:prstGeom>
          <a:noFill/>
        </p:spPr>
        <p:txBody>
          <a:bodyPr wrap="square" rtlCol="0">
            <a:noAutofit/>
          </a:bodyPr>
          <a:lstStyle/>
          <a:p>
            <a:pPr algn="ctr">
              <a:buClrTx/>
              <a:buSzTx/>
              <a:buFontTx/>
            </a:pPr>
            <a:r>
              <a:rPr lang="zh-CN" altLang="en-US" sz="1400" b="1" dirty="0">
                <a:latin typeface="黑体" panose="02010609060101010101" pitchFamily="49" charset="-122"/>
                <a:ea typeface="黑体" panose="02010609060101010101" pitchFamily="49" charset="-122"/>
                <a:cs typeface="宋体" panose="02010600030101010101" pitchFamily="2" charset="-122"/>
              </a:rPr>
              <a:t>张蕾 副教授</a:t>
            </a:r>
            <a:endParaRPr lang="zh-CN" altLang="en-US" sz="1400" b="1" dirty="0">
              <a:latin typeface="黑体" panose="02010609060101010101" pitchFamily="49" charset="-122"/>
              <a:ea typeface="黑体" panose="02010609060101010101" pitchFamily="49" charset="-122"/>
              <a:cs typeface="宋体" panose="02010600030101010101" pitchFamily="2" charset="-122"/>
            </a:endParaRPr>
          </a:p>
          <a:p>
            <a:pPr algn="ctr"/>
            <a:endParaRPr lang="zh-CN" altLang="en-US" b="1" dirty="0">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1915523" y="3602127"/>
            <a:ext cx="4769485" cy="283845"/>
          </a:xfrm>
          <a:prstGeom prst="rect">
            <a:avLst/>
          </a:prstGeom>
          <a:noFill/>
        </p:spPr>
        <p:txBody>
          <a:bodyPr wrap="square" rtlCol="0">
            <a:noAutofit/>
          </a:bodyPr>
          <a:lstStyle/>
          <a:p>
            <a:pPr algn="ctr">
              <a:buClrTx/>
              <a:buSzTx/>
              <a:buFontTx/>
            </a:pPr>
            <a:r>
              <a:rPr lang="zh-CN" altLang="en-US" sz="1400" b="1" dirty="0">
                <a:latin typeface="黑体" panose="02010609060101010101" pitchFamily="49" charset="-122"/>
                <a:ea typeface="黑体" panose="02010609060101010101" pitchFamily="49" charset="-122"/>
                <a:cs typeface="宋体" panose="02010600030101010101" pitchFamily="2" charset="-122"/>
              </a:rPr>
              <a:t>白银萍</a:t>
            </a:r>
            <a:endParaRPr lang="zh-CN" altLang="en-US" sz="1400" b="1" dirty="0">
              <a:latin typeface="黑体" panose="02010609060101010101" pitchFamily="49" charset="-122"/>
              <a:ea typeface="黑体" panose="02010609060101010101" pitchFamily="49" charset="-122"/>
              <a:cs typeface="宋体" panose="02010600030101010101" pitchFamily="2" charset="-122"/>
            </a:endParaRPr>
          </a:p>
          <a:p>
            <a:pPr algn="ctr"/>
            <a:endParaRPr lang="zh-CN" altLang="en-US" b="1" dirty="0">
              <a:latin typeface="宋体" panose="02010600030101010101" pitchFamily="2" charset="-122"/>
              <a:ea typeface="宋体" panose="02010600030101010101" pitchFamily="2" charset="-122"/>
              <a:cs typeface="宋体" panose="02010600030101010101" pitchFamily="2" charset="-122"/>
            </a:endParaRPr>
          </a:p>
        </p:txBody>
      </p:sp>
      <p:sp>
        <p:nvSpPr>
          <p:cNvPr id="8" name="文本框 7"/>
          <p:cNvSpPr txBox="1"/>
          <p:nvPr>
            <p:custDataLst>
              <p:tags r:id="rId2"/>
            </p:custDataLst>
          </p:nvPr>
        </p:nvSpPr>
        <p:spPr>
          <a:xfrm>
            <a:off x="2091460" y="4006415"/>
            <a:ext cx="4319905" cy="1993028"/>
          </a:xfrm>
          <a:prstGeom prst="rect">
            <a:avLst/>
          </a:prstGeom>
          <a:noFill/>
        </p:spPr>
        <p:txBody>
          <a:bodyPr wrap="square" rtlCol="0">
            <a:noAutofit/>
          </a:bodyPr>
          <a:lstStyle/>
          <a:p>
            <a:pPr indent="252095" algn="just">
              <a:lnSpc>
                <a:spcPct val="150000"/>
              </a:lnSpc>
            </a:pPr>
            <a:r>
              <a:rPr lang="zh-CN" altLang="en-US" sz="1200" dirty="0">
                <a:latin typeface="宋体" panose="02010600030101010101" pitchFamily="2" charset="-122"/>
                <a:ea typeface="宋体" panose="02010600030101010101" pitchFamily="2" charset="-122"/>
                <a:cs typeface="宋体" panose="02010600030101010101" pitchFamily="2" charset="-122"/>
              </a:rPr>
              <a:t>就职于陕西科技大学，硕士生导师。中国援助喀麦隆农业技术示范中心专家，致力于湿地土壤生态系统功能提升及温室气体减排关键技术研究。陕西省</a:t>
            </a:r>
            <a:r>
              <a:rPr lang="en-US" altLang="zh-CN" sz="1200" dirty="0">
                <a:latin typeface="宋体" panose="02010600030101010101" pitchFamily="2" charset="-122"/>
                <a:ea typeface="宋体" panose="02010600030101010101" pitchFamily="2" charset="-122"/>
                <a:cs typeface="宋体" panose="02010600030101010101" pitchFamily="2" charset="-122"/>
              </a:rPr>
              <a:t>“</a:t>
            </a:r>
            <a:r>
              <a:rPr lang="zh-CN" altLang="en-US" sz="1200" dirty="0">
                <a:latin typeface="宋体" panose="02010600030101010101" pitchFamily="2" charset="-122"/>
                <a:ea typeface="宋体" panose="02010600030101010101" pitchFamily="2" charset="-122"/>
                <a:cs typeface="宋体" panose="02010600030101010101" pitchFamily="2" charset="-122"/>
              </a:rPr>
              <a:t>校招共用</a:t>
            </a:r>
            <a:r>
              <a:rPr lang="en-US" altLang="zh-CN" sz="1200" dirty="0">
                <a:latin typeface="宋体" panose="02010600030101010101" pitchFamily="2" charset="-122"/>
                <a:ea typeface="宋体" panose="02010600030101010101" pitchFamily="2" charset="-122"/>
                <a:cs typeface="宋体" panose="02010600030101010101" pitchFamily="2" charset="-122"/>
              </a:rPr>
              <a:t>”</a:t>
            </a:r>
            <a:r>
              <a:rPr lang="zh-CN" altLang="en-US" sz="1200" dirty="0">
                <a:latin typeface="宋体" panose="02010600030101010101" pitchFamily="2" charset="-122"/>
                <a:ea typeface="宋体" panose="02010600030101010101" pitchFamily="2" charset="-122"/>
                <a:cs typeface="宋体" panose="02010600030101010101" pitchFamily="2" charset="-122"/>
              </a:rPr>
              <a:t>人才。主持国家博士后及陕西省自然科学基础研究计划等项目</a:t>
            </a:r>
            <a:r>
              <a:rPr lang="en-US" altLang="zh-CN" sz="1200" dirty="0">
                <a:latin typeface="宋体" panose="02010600030101010101" pitchFamily="2" charset="-122"/>
                <a:ea typeface="宋体" panose="02010600030101010101" pitchFamily="2" charset="-122"/>
                <a:cs typeface="宋体" panose="02010600030101010101" pitchFamily="2" charset="-122"/>
              </a:rPr>
              <a:t>12</a:t>
            </a:r>
            <a:r>
              <a:rPr lang="zh-CN" altLang="en-US" sz="1200" dirty="0">
                <a:latin typeface="宋体" panose="02010600030101010101" pitchFamily="2" charset="-122"/>
                <a:ea typeface="宋体" panose="02010600030101010101" pitchFamily="2" charset="-122"/>
                <a:cs typeface="宋体" panose="02010600030101010101" pitchFamily="2" charset="-122"/>
              </a:rPr>
              <a:t>项，参与国家重点研发计划、国家自然科学基金面上项目</a:t>
            </a:r>
            <a:r>
              <a:rPr lang="en-US" altLang="zh-CN" sz="1200" dirty="0">
                <a:latin typeface="宋体" panose="02010600030101010101" pitchFamily="2" charset="-122"/>
                <a:ea typeface="宋体" panose="02010600030101010101" pitchFamily="2" charset="-122"/>
                <a:cs typeface="宋体" panose="02010600030101010101" pitchFamily="2" charset="-122"/>
              </a:rPr>
              <a:t>4</a:t>
            </a:r>
            <a:r>
              <a:rPr lang="zh-CN" altLang="en-US" sz="1200" dirty="0">
                <a:latin typeface="宋体" panose="02010600030101010101" pitchFamily="2" charset="-122"/>
                <a:ea typeface="宋体" panose="02010600030101010101" pitchFamily="2" charset="-122"/>
                <a:cs typeface="宋体" panose="02010600030101010101" pitchFamily="2" charset="-122"/>
              </a:rPr>
              <a:t>项；以第一及通讯作者发表论文</a:t>
            </a:r>
            <a:r>
              <a:rPr lang="en-US" altLang="zh-CN" sz="1200" dirty="0">
                <a:latin typeface="宋体" panose="02010600030101010101" pitchFamily="2" charset="-122"/>
                <a:ea typeface="宋体" panose="02010600030101010101" pitchFamily="2" charset="-122"/>
                <a:cs typeface="宋体" panose="02010600030101010101" pitchFamily="2" charset="-122"/>
              </a:rPr>
              <a:t>17</a:t>
            </a:r>
            <a:r>
              <a:rPr lang="zh-CN" altLang="en-US" sz="1200" dirty="0">
                <a:latin typeface="宋体" panose="02010600030101010101" pitchFamily="2" charset="-122"/>
                <a:ea typeface="宋体" panose="02010600030101010101" pitchFamily="2" charset="-122"/>
                <a:cs typeface="宋体" panose="02010600030101010101" pitchFamily="2" charset="-122"/>
              </a:rPr>
              <a:t>篇；参编教材</a:t>
            </a:r>
            <a:r>
              <a:rPr lang="en-US" altLang="zh-CN" sz="1200" dirty="0">
                <a:latin typeface="宋体" panose="02010600030101010101" pitchFamily="2" charset="-122"/>
                <a:ea typeface="宋体" panose="02010600030101010101" pitchFamily="2" charset="-122"/>
                <a:cs typeface="宋体" panose="02010600030101010101" pitchFamily="2" charset="-122"/>
              </a:rPr>
              <a:t>2</a:t>
            </a:r>
            <a:r>
              <a:rPr lang="zh-CN" altLang="en-US" sz="1200" dirty="0">
                <a:latin typeface="宋体" panose="02010600030101010101" pitchFamily="2" charset="-122"/>
                <a:ea typeface="宋体" panose="02010600030101010101" pitchFamily="2" charset="-122"/>
                <a:cs typeface="宋体" panose="02010600030101010101" pitchFamily="2" charset="-122"/>
              </a:rPr>
              <a:t>部，授权发明专利</a:t>
            </a:r>
            <a:r>
              <a:rPr lang="en-US" altLang="zh-CN" sz="1200" dirty="0">
                <a:latin typeface="宋体" panose="02010600030101010101" pitchFamily="2" charset="-122"/>
                <a:ea typeface="宋体" panose="02010600030101010101" pitchFamily="2" charset="-122"/>
                <a:cs typeface="宋体" panose="02010600030101010101" pitchFamily="2" charset="-122"/>
              </a:rPr>
              <a:t>2</a:t>
            </a:r>
            <a:r>
              <a:rPr lang="zh-CN" altLang="en-US" sz="1200" dirty="0">
                <a:latin typeface="宋体" panose="02010600030101010101" pitchFamily="2" charset="-122"/>
                <a:ea typeface="宋体" panose="02010600030101010101" pitchFamily="2" charset="-122"/>
                <a:cs typeface="宋体" panose="02010600030101010101" pitchFamily="2" charset="-122"/>
              </a:rPr>
              <a:t>项，曾主讲的《农业生态学》课程入选省级一流课程。</a:t>
            </a:r>
            <a:endParaRPr lang="zh-CN" altLang="en-US" sz="1200" dirty="0">
              <a:latin typeface="宋体" panose="02010600030101010101" pitchFamily="2" charset="-122"/>
              <a:ea typeface="宋体" panose="02010600030101010101" pitchFamily="2" charset="-122"/>
              <a:cs typeface="宋体" panose="02010600030101010101" pitchFamily="2" charset="-122"/>
            </a:endParaRPr>
          </a:p>
        </p:txBody>
      </p:sp>
      <p:pic>
        <p:nvPicPr>
          <p:cNvPr id="9" name="图片 8"/>
          <p:cNvPicPr>
            <a:picLocks noChangeAspect="1"/>
          </p:cNvPicPr>
          <p:nvPr/>
        </p:nvPicPr>
        <p:blipFill>
          <a:blip r:embed="rId3"/>
          <a:srcRect b="5974"/>
          <a:stretch>
            <a:fillRect/>
          </a:stretch>
        </p:blipFill>
        <p:spPr>
          <a:xfrm>
            <a:off x="595246" y="4102575"/>
            <a:ext cx="1440000" cy="1800708"/>
          </a:xfrm>
          <a:prstGeom prst="rect">
            <a:avLst/>
          </a:prstGeom>
        </p:spPr>
      </p:pic>
      <p:sp>
        <p:nvSpPr>
          <p:cNvPr id="10" name="文本框 9"/>
          <p:cNvSpPr txBox="1"/>
          <p:nvPr>
            <p:custDataLst>
              <p:tags r:id="rId4"/>
            </p:custDataLst>
          </p:nvPr>
        </p:nvSpPr>
        <p:spPr>
          <a:xfrm>
            <a:off x="2134144" y="737682"/>
            <a:ext cx="4580255" cy="414020"/>
          </a:xfrm>
          <a:prstGeom prst="rect">
            <a:avLst/>
          </a:prstGeom>
          <a:noFill/>
        </p:spPr>
        <p:txBody>
          <a:bodyPr wrap="square" rtlCol="0">
            <a:spAutoFit/>
          </a:bodyPr>
          <a:lstStyle/>
          <a:p>
            <a:pPr algn="ctr">
              <a:lnSpc>
                <a:spcPct val="150000"/>
              </a:lnSpc>
              <a:spcAft>
                <a:spcPts val="600"/>
              </a:spcAft>
            </a:pPr>
            <a:r>
              <a:rPr lang="zh-CN" altLang="en-US" sz="1400" b="1" dirty="0">
                <a:latin typeface="黑体" panose="02010609060101010101" pitchFamily="49" charset="-122"/>
                <a:ea typeface="黑体" panose="02010609060101010101" pitchFamily="49" charset="-122"/>
                <a:cs typeface="Times New Roman" panose="02020603050405020304" pitchFamily="18" charset="0"/>
              </a:rPr>
              <a:t>赵玉连</a:t>
            </a:r>
            <a:endParaRPr lang="zh-CN" altLang="en-US" sz="1400" b="1" dirty="0">
              <a:latin typeface="黑体" panose="02010609060101010101" pitchFamily="49" charset="-122"/>
              <a:ea typeface="黑体" panose="02010609060101010101" pitchFamily="49" charset="-122"/>
              <a:cs typeface="Times New Roman" panose="02020603050405020304" pitchFamily="18" charset="0"/>
            </a:endParaRPr>
          </a:p>
        </p:txBody>
      </p:sp>
      <p:sp>
        <p:nvSpPr>
          <p:cNvPr id="11" name="文本框 17"/>
          <p:cNvSpPr txBox="1"/>
          <p:nvPr/>
        </p:nvSpPr>
        <p:spPr>
          <a:xfrm>
            <a:off x="2122105" y="1082020"/>
            <a:ext cx="4319905" cy="1993265"/>
          </a:xfrm>
          <a:prstGeom prst="rect">
            <a:avLst/>
          </a:prstGeom>
          <a:noFill/>
        </p:spPr>
        <p:txBody>
          <a:bodyPr wrap="square" rtlCol="0"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252095" algn="just">
              <a:lnSpc>
                <a:spcPct val="150000"/>
              </a:lnSpc>
            </a:pPr>
            <a:r>
              <a:rPr lang="zh-CN" altLang="en-US" sz="1200" dirty="0">
                <a:latin typeface="宋体" panose="02010600030101010101" pitchFamily="2" charset="-122"/>
                <a:ea typeface="宋体" panose="02010600030101010101" pitchFamily="2" charset="-122"/>
                <a:cs typeface="宋体" panose="02010600030101010101" pitchFamily="2" charset="-122"/>
              </a:rPr>
              <a:t>现任职于西南科技大学，长期从事环境污染调控与生态修复研究，重点关注土壤重金属（模拟核素）的微生物</a:t>
            </a:r>
            <a:r>
              <a:rPr lang="en-US" altLang="zh-CN" sz="1200" dirty="0">
                <a:latin typeface="宋体" panose="02010600030101010101" pitchFamily="2" charset="-122"/>
                <a:ea typeface="宋体" panose="02010600030101010101" pitchFamily="2" charset="-122"/>
                <a:cs typeface="宋体" panose="02010600030101010101" pitchFamily="2" charset="-122"/>
              </a:rPr>
              <a:t>-</a:t>
            </a:r>
            <a:r>
              <a:rPr lang="zh-CN" altLang="en-US" sz="1200" dirty="0">
                <a:latin typeface="宋体" panose="02010600030101010101" pitchFamily="2" charset="-122"/>
                <a:ea typeface="宋体" panose="02010600030101010101" pitchFamily="2" charset="-122"/>
                <a:cs typeface="宋体" panose="02010600030101010101" pitchFamily="2" charset="-122"/>
              </a:rPr>
              <a:t>粘土矿物联合修复效应，粘土矿物层间域与有机物变化关系研究，大气复合污染的生物效应等。发表</a:t>
            </a:r>
            <a:r>
              <a:rPr lang="en-US" altLang="zh-CN" sz="1200" dirty="0">
                <a:latin typeface="宋体" panose="02010600030101010101" pitchFamily="2" charset="-122"/>
                <a:ea typeface="宋体" panose="02010600030101010101" pitchFamily="2" charset="-122"/>
                <a:cs typeface="宋体" panose="02010600030101010101" pitchFamily="2" charset="-122"/>
              </a:rPr>
              <a:t>Environmental Scienceand PollutionResearch</a:t>
            </a:r>
            <a:r>
              <a:rPr lang="zh-CN" altLang="en-US" sz="1200" dirty="0">
                <a:latin typeface="宋体" panose="02010600030101010101" pitchFamily="2" charset="-122"/>
                <a:ea typeface="宋体" panose="02010600030101010101" pitchFamily="2" charset="-122"/>
                <a:cs typeface="宋体" panose="02010600030101010101" pitchFamily="2" charset="-122"/>
              </a:rPr>
              <a:t>等期刊论文</a:t>
            </a:r>
            <a:r>
              <a:rPr lang="en-US" altLang="zh-CN" sz="1200" dirty="0">
                <a:latin typeface="宋体" panose="02010600030101010101" pitchFamily="2" charset="-122"/>
                <a:ea typeface="宋体" panose="02010600030101010101" pitchFamily="2" charset="-122"/>
                <a:cs typeface="宋体" panose="02010600030101010101" pitchFamily="2" charset="-122"/>
              </a:rPr>
              <a:t>9</a:t>
            </a:r>
            <a:r>
              <a:rPr lang="zh-CN" altLang="en-US" sz="1200" dirty="0">
                <a:latin typeface="宋体" panose="02010600030101010101" pitchFamily="2" charset="-122"/>
                <a:ea typeface="宋体" panose="02010600030101010101" pitchFamily="2" charset="-122"/>
                <a:cs typeface="宋体" panose="02010600030101010101" pitchFamily="2" charset="-122"/>
              </a:rPr>
              <a:t>篇（第一作者），主</a:t>
            </a:r>
            <a:r>
              <a:rPr lang="en-US" altLang="zh-CN" sz="1200" dirty="0">
                <a:latin typeface="宋体" panose="02010600030101010101" pitchFamily="2" charset="-122"/>
                <a:ea typeface="宋体" panose="02010600030101010101" pitchFamily="2" charset="-122"/>
                <a:cs typeface="宋体" panose="02010600030101010101" pitchFamily="2" charset="-122"/>
              </a:rPr>
              <a:t>/</a:t>
            </a:r>
            <a:r>
              <a:rPr lang="zh-CN" altLang="en-US" sz="1200" dirty="0">
                <a:latin typeface="宋体" panose="02010600030101010101" pitchFamily="2" charset="-122"/>
                <a:ea typeface="宋体" panose="02010600030101010101" pitchFamily="2" charset="-122"/>
                <a:cs typeface="宋体" panose="02010600030101010101" pitchFamily="2" charset="-122"/>
              </a:rPr>
              <a:t>参研</a:t>
            </a:r>
            <a:r>
              <a:rPr lang="en-US" altLang="zh-CN" sz="1200" dirty="0">
                <a:latin typeface="宋体" panose="02010600030101010101" pitchFamily="2" charset="-122"/>
                <a:ea typeface="宋体" panose="02010600030101010101" pitchFamily="2" charset="-122"/>
                <a:cs typeface="宋体" panose="02010600030101010101" pitchFamily="2" charset="-122"/>
              </a:rPr>
              <a:t>4</a:t>
            </a:r>
            <a:r>
              <a:rPr lang="zh-CN" altLang="en-US" sz="1200" dirty="0">
                <a:latin typeface="宋体" panose="02010600030101010101" pitchFamily="2" charset="-122"/>
                <a:ea typeface="宋体" panose="02010600030101010101" pitchFamily="2" charset="-122"/>
                <a:cs typeface="宋体" panose="02010600030101010101" pitchFamily="2" charset="-122"/>
              </a:rPr>
              <a:t>项国家</a:t>
            </a:r>
            <a:r>
              <a:rPr lang="en-US" altLang="zh-CN" sz="1200" dirty="0">
                <a:latin typeface="宋体" panose="02010600030101010101" pitchFamily="2" charset="-122"/>
                <a:ea typeface="宋体" panose="02010600030101010101" pitchFamily="2" charset="-122"/>
                <a:cs typeface="宋体" panose="02010600030101010101" pitchFamily="2" charset="-122"/>
              </a:rPr>
              <a:t>/</a:t>
            </a:r>
            <a:r>
              <a:rPr lang="zh-CN" altLang="en-US" sz="1200" dirty="0">
                <a:latin typeface="宋体" panose="02010600030101010101" pitchFamily="2" charset="-122"/>
                <a:ea typeface="宋体" panose="02010600030101010101" pitchFamily="2" charset="-122"/>
                <a:cs typeface="宋体" panose="02010600030101010101" pitchFamily="2" charset="-122"/>
              </a:rPr>
              <a:t>省部级项目，参与多项发明</a:t>
            </a:r>
            <a:r>
              <a:rPr lang="en-US" altLang="zh-CN" sz="1200" dirty="0">
                <a:latin typeface="宋体" panose="02010600030101010101" pitchFamily="2" charset="-122"/>
                <a:ea typeface="宋体" panose="02010600030101010101" pitchFamily="2" charset="-122"/>
                <a:cs typeface="宋体" panose="02010600030101010101" pitchFamily="2" charset="-122"/>
              </a:rPr>
              <a:t>/</a:t>
            </a:r>
            <a:r>
              <a:rPr lang="zh-CN" altLang="en-US" sz="1200" dirty="0">
                <a:latin typeface="宋体" panose="02010600030101010101" pitchFamily="2" charset="-122"/>
                <a:ea typeface="宋体" panose="02010600030101010101" pitchFamily="2" charset="-122"/>
                <a:cs typeface="宋体" panose="02010600030101010101" pitchFamily="2" charset="-122"/>
              </a:rPr>
              <a:t>实用新型专利的撰写与申请，已授权</a:t>
            </a:r>
            <a:r>
              <a:rPr lang="en-US" altLang="zh-CN" sz="1200" dirty="0">
                <a:latin typeface="宋体" panose="02010600030101010101" pitchFamily="2" charset="-122"/>
                <a:ea typeface="宋体" panose="02010600030101010101" pitchFamily="2" charset="-122"/>
                <a:cs typeface="宋体" panose="02010600030101010101" pitchFamily="2" charset="-122"/>
              </a:rPr>
              <a:t>4</a:t>
            </a:r>
            <a:r>
              <a:rPr lang="zh-CN" altLang="en-US" sz="1200" dirty="0">
                <a:latin typeface="宋体" panose="02010600030101010101" pitchFamily="2" charset="-122"/>
                <a:ea typeface="宋体" panose="02010600030101010101" pitchFamily="2" charset="-122"/>
                <a:cs typeface="宋体" panose="02010600030101010101" pitchFamily="2" charset="-122"/>
              </a:rPr>
              <a:t>项。</a:t>
            </a:r>
            <a:endParaRPr lang="zh-CN" altLang="en-US" sz="1200" dirty="0">
              <a:latin typeface="宋体" panose="02010600030101010101" pitchFamily="2" charset="-122"/>
              <a:ea typeface="宋体" panose="02010600030101010101" pitchFamily="2" charset="-122"/>
              <a:cs typeface="宋体" panose="02010600030101010101" pitchFamily="2" charset="-122"/>
            </a:endParaRPr>
          </a:p>
        </p:txBody>
      </p:sp>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rcRect b="10452"/>
          <a:stretch>
            <a:fillRect/>
          </a:stretch>
        </p:blipFill>
        <p:spPr>
          <a:xfrm>
            <a:off x="595175" y="1143689"/>
            <a:ext cx="1440000" cy="1800708"/>
          </a:xfrm>
          <a:prstGeom prst="rect">
            <a:avLst/>
          </a:prstGeom>
        </p:spPr>
      </p:pic>
      <p:grpSp>
        <p:nvGrpSpPr>
          <p:cNvPr id="38" name="组合 37"/>
          <p:cNvGrpSpPr/>
          <p:nvPr/>
        </p:nvGrpSpPr>
        <p:grpSpPr>
          <a:xfrm>
            <a:off x="360000" y="314111"/>
            <a:ext cx="6498000" cy="307777"/>
            <a:chOff x="360000" y="314111"/>
            <a:chExt cx="6498000" cy="307777"/>
          </a:xfrm>
        </p:grpSpPr>
        <p:sp>
          <p:nvSpPr>
            <p:cNvPr id="39" name="文本框 38"/>
            <p:cNvSpPr txBox="1"/>
            <p:nvPr/>
          </p:nvSpPr>
          <p:spPr>
            <a:xfrm>
              <a:off x="360000" y="314111"/>
              <a:ext cx="3817438" cy="307777"/>
            </a:xfrm>
            <a:prstGeom prst="rect">
              <a:avLst/>
            </a:prstGeom>
            <a:noFill/>
          </p:spPr>
          <p:txBody>
            <a:bodyPr wrap="square" rtlCol="0">
              <a:spAutoFit/>
            </a:bodyPr>
            <a:lstStyle/>
            <a:p>
              <a:r>
                <a:rPr lang="zh-CN" altLang="en-US" sz="1400" dirty="0">
                  <a:latin typeface="方正小标宋_GBK" panose="03000509000000000000" pitchFamily="65" charset="-122"/>
                  <a:ea typeface="方正小标宋_GBK" panose="03000509000000000000" pitchFamily="65" charset="-122"/>
                </a:rPr>
                <a:t>第四届“西部自然资源与生态环境健康研讨会”</a:t>
              </a:r>
              <a:endParaRPr lang="zh-CN" altLang="en-US" sz="1400" dirty="0">
                <a:latin typeface="方正小标宋_GBK" panose="03000509000000000000" pitchFamily="65" charset="-122"/>
                <a:ea typeface="方正小标宋_GBK" panose="03000509000000000000" pitchFamily="65" charset="-122"/>
              </a:endParaRPr>
            </a:p>
          </p:txBody>
        </p:sp>
        <p:grpSp>
          <p:nvGrpSpPr>
            <p:cNvPr id="40" name="组合 39"/>
            <p:cNvGrpSpPr/>
            <p:nvPr/>
          </p:nvGrpSpPr>
          <p:grpSpPr>
            <a:xfrm>
              <a:off x="4326342" y="359999"/>
              <a:ext cx="2531658" cy="216001"/>
              <a:chOff x="4326342" y="359999"/>
              <a:chExt cx="2531658" cy="216001"/>
            </a:xfrm>
          </p:grpSpPr>
          <p:sp>
            <p:nvSpPr>
              <p:cNvPr id="41" name="矩形 40"/>
              <p:cNvSpPr/>
              <p:nvPr/>
            </p:nvSpPr>
            <p:spPr>
              <a:xfrm>
                <a:off x="4698000" y="359999"/>
                <a:ext cx="2160000" cy="216000"/>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p:cNvSpPr/>
              <p:nvPr/>
            </p:nvSpPr>
            <p:spPr>
              <a:xfrm>
                <a:off x="4537438" y="360000"/>
                <a:ext cx="108000" cy="216000"/>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p:cNvSpPr/>
              <p:nvPr/>
            </p:nvSpPr>
            <p:spPr>
              <a:xfrm>
                <a:off x="4408707" y="360000"/>
                <a:ext cx="72000" cy="216000"/>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矩形 43"/>
              <p:cNvSpPr/>
              <p:nvPr/>
            </p:nvSpPr>
            <p:spPr>
              <a:xfrm>
                <a:off x="4326342" y="360000"/>
                <a:ext cx="36000" cy="2160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45" name="椭圆 44"/>
          <p:cNvSpPr/>
          <p:nvPr/>
        </p:nvSpPr>
        <p:spPr>
          <a:xfrm>
            <a:off x="6171350" y="9278915"/>
            <a:ext cx="324000" cy="326533"/>
          </a:xfrm>
          <a:prstGeom prst="ellipse">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dirty="0">
                <a:solidFill>
                  <a:schemeClr val="bg1"/>
                </a:solidFill>
                <a:latin typeface="Times New Roman" panose="02020603050405020304" pitchFamily="18" charset="0"/>
                <a:cs typeface="Times New Roman" panose="02020603050405020304" pitchFamily="18" charset="0"/>
              </a:rPr>
              <a:t>16</a:t>
            </a:r>
            <a:endParaRPr lang="en-US" altLang="zh-CN" dirty="0">
              <a:solidFill>
                <a:schemeClr val="bg1"/>
              </a:solidFill>
              <a:latin typeface="Times New Roman" panose="02020603050405020304" pitchFamily="18" charset="0"/>
              <a:cs typeface="Times New Roman" panose="02020603050405020304" pitchFamily="18" charset="0"/>
            </a:endParaRPr>
          </a:p>
        </p:txBody>
      </p:sp>
      <p:pic>
        <p:nvPicPr>
          <p:cNvPr id="2" name="图片 1"/>
          <p:cNvPicPr>
            <a:picLocks noChangeAspect="1"/>
          </p:cNvPicPr>
          <p:nvPr/>
        </p:nvPicPr>
        <p:blipFill>
          <a:blip r:embed="rId6"/>
          <a:srcRect b="7691"/>
          <a:stretch>
            <a:fillRect/>
          </a:stretch>
        </p:blipFill>
        <p:spPr>
          <a:xfrm>
            <a:off x="594905" y="6836892"/>
            <a:ext cx="1440000" cy="1800708"/>
          </a:xfrm>
          <a:prstGeom prst="rect">
            <a:avLst/>
          </a:prstGeom>
        </p:spPr>
      </p:pic>
      <p:sp>
        <p:nvSpPr>
          <p:cNvPr id="5" name="文本框 4"/>
          <p:cNvSpPr txBox="1"/>
          <p:nvPr/>
        </p:nvSpPr>
        <p:spPr>
          <a:xfrm>
            <a:off x="2117482" y="6926554"/>
            <a:ext cx="4470174" cy="1711046"/>
          </a:xfrm>
          <a:prstGeom prst="rect">
            <a:avLst/>
          </a:prstGeom>
          <a:noFill/>
        </p:spPr>
        <p:txBody>
          <a:bodyPr wrap="square">
            <a:spAutoFit/>
          </a:bodyPr>
          <a:lstStyle/>
          <a:p>
            <a:pPr indent="252095" algn="just">
              <a:lnSpc>
                <a:spcPct val="150000"/>
              </a:lnSpc>
            </a:pPr>
            <a:r>
              <a:rPr lang="zh-CN" altLang="en-US" sz="1200" dirty="0">
                <a:latin typeface="宋体" panose="02010600030101010101" pitchFamily="2" charset="-122"/>
                <a:ea typeface="宋体" panose="02010600030101010101" pitchFamily="2" charset="-122"/>
              </a:rPr>
              <a:t>就职于陕西科技大学，主要从事新污染物环境行为与生态效应研究。参与国家重点研发计划、国家自然科学基金面上项目</a:t>
            </a:r>
            <a:r>
              <a:rPr lang="en-US" altLang="zh-CN" sz="1200" dirty="0">
                <a:latin typeface="宋体" panose="02010600030101010101" pitchFamily="2" charset="-122"/>
                <a:ea typeface="宋体" panose="02010600030101010101" pitchFamily="2" charset="-122"/>
              </a:rPr>
              <a:t>3</a:t>
            </a:r>
            <a:r>
              <a:rPr lang="zh-CN" altLang="en-US" sz="1200" dirty="0">
                <a:latin typeface="宋体" panose="02010600030101010101" pitchFamily="2" charset="-122"/>
                <a:ea typeface="宋体" panose="02010600030101010101" pitchFamily="2" charset="-122"/>
              </a:rPr>
              <a:t>项；近年来以第一作者在</a:t>
            </a:r>
            <a:r>
              <a:rPr lang="en-US" altLang="zh-CN" sz="1200" dirty="0">
                <a:latin typeface="宋体" panose="02010600030101010101" pitchFamily="2" charset="-122"/>
                <a:ea typeface="宋体" panose="02010600030101010101" pitchFamily="2" charset="-122"/>
              </a:rPr>
              <a:t>Environmental Science &amp; Technology, Journal of Environmental Management, Environmental Science: Nano</a:t>
            </a:r>
            <a:r>
              <a:rPr lang="zh-CN" altLang="en-US" sz="1200" dirty="0">
                <a:latin typeface="宋体" panose="02010600030101010101" pitchFamily="2" charset="-122"/>
                <a:ea typeface="宋体" panose="02010600030101010101" pitchFamily="2" charset="-122"/>
              </a:rPr>
              <a:t>等期刊发表论文</a:t>
            </a:r>
            <a:r>
              <a:rPr lang="en-US" altLang="zh-CN" sz="1200" dirty="0">
                <a:latin typeface="宋体" panose="02010600030101010101" pitchFamily="2" charset="-122"/>
                <a:ea typeface="宋体" panose="02010600030101010101" pitchFamily="2" charset="-122"/>
              </a:rPr>
              <a:t>8</a:t>
            </a:r>
            <a:r>
              <a:rPr lang="zh-CN" altLang="en-US" sz="1200" dirty="0">
                <a:latin typeface="宋体" panose="02010600030101010101" pitchFamily="2" charset="-122"/>
                <a:ea typeface="宋体" panose="02010600030101010101" pitchFamily="2" charset="-122"/>
              </a:rPr>
              <a:t>篇；参编著作</a:t>
            </a:r>
            <a:r>
              <a:rPr lang="en-US" altLang="zh-CN" sz="1200" dirty="0">
                <a:latin typeface="宋体" panose="02010600030101010101" pitchFamily="2" charset="-122"/>
                <a:ea typeface="宋体" panose="02010600030101010101" pitchFamily="2" charset="-122"/>
              </a:rPr>
              <a:t>3</a:t>
            </a:r>
            <a:r>
              <a:rPr lang="zh-CN" altLang="en-US" sz="1200" dirty="0">
                <a:latin typeface="宋体" panose="02010600030101010101" pitchFamily="2" charset="-122"/>
                <a:ea typeface="宋体" panose="02010600030101010101" pitchFamily="2" charset="-122"/>
              </a:rPr>
              <a:t>部；担任</a:t>
            </a:r>
            <a:r>
              <a:rPr lang="en-US" altLang="zh-CN" sz="1200" dirty="0">
                <a:latin typeface="宋体" panose="02010600030101010101" pitchFamily="2" charset="-122"/>
                <a:ea typeface="宋体" panose="02010600030101010101" pitchFamily="2" charset="-122"/>
              </a:rPr>
              <a:t>Journal of Plant Ecology</a:t>
            </a:r>
            <a:r>
              <a:rPr lang="zh-CN" altLang="en-US" sz="1200" dirty="0">
                <a:latin typeface="宋体" panose="02010600030101010101" pitchFamily="2" charset="-122"/>
                <a:ea typeface="宋体" panose="02010600030101010101" pitchFamily="2" charset="-122"/>
              </a:rPr>
              <a:t>等多个国际期刊审稿人。</a:t>
            </a:r>
            <a:endParaRPr lang="zh-CN" altLang="en-US" sz="1200" dirty="0">
              <a:latin typeface="宋体" panose="02010600030101010101" pitchFamily="2" charset="-122"/>
              <a:ea typeface="宋体" panose="02010600030101010101" pitchFamily="2" charset="-122"/>
            </a:endParaRPr>
          </a:p>
        </p:txBody>
      </p:sp>
      <p:sp>
        <p:nvSpPr>
          <p:cNvPr id="12" name="文本框 11"/>
          <p:cNvSpPr txBox="1"/>
          <p:nvPr>
            <p:custDataLst>
              <p:tags r:id="rId7"/>
            </p:custDataLst>
          </p:nvPr>
        </p:nvSpPr>
        <p:spPr>
          <a:xfrm>
            <a:off x="2034905" y="6588065"/>
            <a:ext cx="4769485" cy="283845"/>
          </a:xfrm>
          <a:prstGeom prst="rect">
            <a:avLst/>
          </a:prstGeom>
          <a:noFill/>
        </p:spPr>
        <p:txBody>
          <a:bodyPr wrap="square" rtlCol="0">
            <a:noAutofit/>
          </a:bodyPr>
          <a:lstStyle/>
          <a:p>
            <a:pPr algn="ctr">
              <a:buClrTx/>
              <a:buSzTx/>
              <a:buFontTx/>
            </a:pPr>
            <a:r>
              <a:rPr lang="zh-CN" altLang="en-US" sz="1400" b="1" dirty="0">
                <a:latin typeface="黑体" panose="02010609060101010101" pitchFamily="49" charset="-122"/>
                <a:ea typeface="黑体" panose="02010609060101010101" pitchFamily="49" charset="-122"/>
                <a:cs typeface="宋体" panose="02010600030101010101" pitchFamily="2" charset="-122"/>
              </a:rPr>
              <a:t>王琦</a:t>
            </a:r>
            <a:endParaRPr lang="zh-CN" altLang="en-US" sz="1400" b="1" dirty="0">
              <a:latin typeface="黑体" panose="02010609060101010101" pitchFamily="49" charset="-122"/>
              <a:ea typeface="黑体" panose="02010609060101010101" pitchFamily="49" charset="-122"/>
              <a:cs typeface="宋体" panose="02010600030101010101" pitchFamily="2" charset="-122"/>
            </a:endParaRPr>
          </a:p>
          <a:p>
            <a:pPr algn="ctr"/>
            <a:endParaRPr lang="zh-CN" altLang="en-US" b="1" dirty="0">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540000" y="1080000"/>
            <a:ext cx="5778000" cy="7400925"/>
          </a:xfrm>
          <a:prstGeom prst="rect">
            <a:avLst/>
          </a:prstGeom>
          <a:noFill/>
        </p:spPr>
        <p:txBody>
          <a:bodyPr wrap="square" rtlCol="0">
            <a:spAutoFit/>
          </a:bodyPr>
          <a:lstStyle/>
          <a:p>
            <a:pPr>
              <a:spcAft>
                <a:spcPts val="600"/>
              </a:spcAft>
            </a:pPr>
            <a:r>
              <a:rPr lang="zh-CN" altLang="en-US" dirty="0">
                <a:latin typeface="方正小标宋_GBK" panose="03000509000000000000" pitchFamily="65" charset="-122"/>
                <a:ea typeface="方正小标宋_GBK" panose="03000509000000000000" pitchFamily="65" charset="-122"/>
              </a:rPr>
              <a:t>二、会议组织机构</a:t>
            </a:r>
            <a:endParaRPr lang="en-US" altLang="zh-CN" dirty="0">
              <a:latin typeface="方正小标宋_GBK" panose="03000509000000000000" pitchFamily="65" charset="-122"/>
              <a:ea typeface="方正小标宋_GBK" panose="03000509000000000000" pitchFamily="65" charset="-122"/>
            </a:endParaRPr>
          </a:p>
          <a:p>
            <a:pPr>
              <a:spcBef>
                <a:spcPts val="1200"/>
              </a:spcBef>
              <a:spcAft>
                <a:spcPts val="600"/>
              </a:spcAft>
            </a:pPr>
            <a:r>
              <a:rPr lang="zh-CN" altLang="en-US" sz="2800" b="1" dirty="0">
                <a:solidFill>
                  <a:schemeClr val="accent6"/>
                </a:solidFill>
                <a:latin typeface="等线" panose="02010600030101010101" pitchFamily="2" charset="-122"/>
                <a:ea typeface="等线" panose="02010600030101010101" pitchFamily="2" charset="-122"/>
              </a:rPr>
              <a:t>★</a:t>
            </a:r>
            <a:r>
              <a:rPr lang="zh-CN" altLang="en-US" sz="1600" b="1" dirty="0">
                <a:latin typeface="等线" panose="02010600030101010101" pitchFamily="2" charset="-122"/>
                <a:ea typeface="等线" panose="02010600030101010101" pitchFamily="2" charset="-122"/>
              </a:rPr>
              <a:t>主办单位</a:t>
            </a:r>
            <a:endParaRPr lang="en-US" altLang="zh-CN" sz="1600" b="1" dirty="0">
              <a:latin typeface="等线" panose="02010600030101010101" pitchFamily="2" charset="-122"/>
              <a:ea typeface="等线" panose="02010600030101010101" pitchFamily="2" charset="-122"/>
            </a:endParaRPr>
          </a:p>
          <a:p>
            <a:pPr>
              <a:lnSpc>
                <a:spcPts val="2000"/>
              </a:lnSpc>
              <a:spcAft>
                <a:spcPts val="600"/>
              </a:spcAft>
            </a:pPr>
            <a:r>
              <a:rPr lang="zh-CN" altLang="en-US" sz="1400" dirty="0">
                <a:latin typeface="宋体" panose="02010600030101010101" pitchFamily="2" charset="-122"/>
                <a:ea typeface="宋体" panose="02010600030101010101" pitchFamily="2" charset="-122"/>
              </a:rPr>
              <a:t>中国环境科学学会</a:t>
            </a:r>
            <a:endParaRPr lang="en-US" altLang="zh-CN" sz="1400" dirty="0">
              <a:latin typeface="宋体" panose="02010600030101010101" pitchFamily="2" charset="-122"/>
              <a:ea typeface="宋体" panose="02010600030101010101" pitchFamily="2" charset="-122"/>
            </a:endParaRPr>
          </a:p>
          <a:p>
            <a:pPr>
              <a:lnSpc>
                <a:spcPts val="2000"/>
              </a:lnSpc>
              <a:spcAft>
                <a:spcPts val="600"/>
              </a:spcAft>
            </a:pPr>
            <a:r>
              <a:rPr lang="zh-CN" altLang="en-US" sz="1400" dirty="0">
                <a:latin typeface="宋体" panose="02010600030101010101" pitchFamily="2" charset="-122"/>
                <a:ea typeface="宋体" panose="02010600030101010101" pitchFamily="2" charset="-122"/>
              </a:rPr>
              <a:t>中国生态学会</a:t>
            </a:r>
            <a:endParaRPr lang="zh-CN" altLang="en-US" sz="1400" dirty="0">
              <a:latin typeface="宋体" panose="02010600030101010101" pitchFamily="2" charset="-122"/>
              <a:ea typeface="宋体" panose="02010600030101010101" pitchFamily="2" charset="-122"/>
            </a:endParaRPr>
          </a:p>
          <a:p>
            <a:pPr>
              <a:lnSpc>
                <a:spcPts val="2000"/>
              </a:lnSpc>
              <a:spcAft>
                <a:spcPts val="600"/>
              </a:spcAft>
            </a:pPr>
            <a:r>
              <a:rPr lang="zh-CN" altLang="en-US" sz="1400" dirty="0">
                <a:latin typeface="宋体" panose="02010600030101010101" pitchFamily="2" charset="-122"/>
                <a:ea typeface="宋体" panose="02010600030101010101" pitchFamily="2" charset="-122"/>
              </a:rPr>
              <a:t>中国非金属矿物资源与高效利用专委会</a:t>
            </a:r>
            <a:endParaRPr lang="en-US" altLang="zh-CN" sz="1400" dirty="0">
              <a:latin typeface="宋体" panose="02010600030101010101" pitchFamily="2" charset="-122"/>
              <a:ea typeface="宋体" panose="02010600030101010101" pitchFamily="2" charset="-122"/>
            </a:endParaRPr>
          </a:p>
          <a:p>
            <a:pPr>
              <a:spcBef>
                <a:spcPts val="1200"/>
              </a:spcBef>
              <a:spcAft>
                <a:spcPts val="600"/>
              </a:spcAft>
            </a:pPr>
            <a:r>
              <a:rPr lang="zh-CN" altLang="en-US" sz="2800" b="1" dirty="0">
                <a:solidFill>
                  <a:schemeClr val="accent6"/>
                </a:solidFill>
                <a:latin typeface="等线" panose="02010600030101010101" pitchFamily="2" charset="-122"/>
              </a:rPr>
              <a:t>★</a:t>
            </a:r>
            <a:r>
              <a:rPr lang="zh-CN" altLang="en-US" sz="1600" b="1" dirty="0">
                <a:latin typeface="等线" panose="02010600030101010101" pitchFamily="2" charset="-122"/>
                <a:ea typeface="等线" panose="02010600030101010101" pitchFamily="2" charset="-122"/>
              </a:rPr>
              <a:t>承办单位</a:t>
            </a:r>
            <a:endParaRPr lang="zh-CN" altLang="en-US" sz="1600" b="1" dirty="0">
              <a:latin typeface="等线" panose="02010600030101010101" pitchFamily="2" charset="-122"/>
              <a:ea typeface="等线" panose="02010600030101010101" pitchFamily="2" charset="-122"/>
            </a:endParaRPr>
          </a:p>
          <a:p>
            <a:pPr>
              <a:spcAft>
                <a:spcPts val="600"/>
              </a:spcAft>
            </a:pPr>
            <a:r>
              <a:rPr lang="zh-CN" altLang="en-US" sz="1400" dirty="0">
                <a:latin typeface="宋体" panose="02010600030101010101" pitchFamily="2" charset="-122"/>
                <a:ea typeface="宋体" panose="02010600030101010101" pitchFamily="2" charset="-122"/>
              </a:rPr>
              <a:t>西北农林科技大学资源环境学院</a:t>
            </a:r>
            <a:endParaRPr lang="zh-CN" altLang="en-US" sz="1400" dirty="0">
              <a:latin typeface="宋体" panose="02010600030101010101" pitchFamily="2" charset="-122"/>
              <a:ea typeface="宋体" panose="02010600030101010101" pitchFamily="2" charset="-122"/>
            </a:endParaRPr>
          </a:p>
          <a:p>
            <a:pPr>
              <a:spcAft>
                <a:spcPts val="600"/>
              </a:spcAft>
            </a:pPr>
            <a:r>
              <a:rPr lang="zh-CN" altLang="en-US" sz="1400" dirty="0">
                <a:latin typeface="宋体" panose="02010600030101010101" pitchFamily="2" charset="-122"/>
                <a:ea typeface="宋体" panose="02010600030101010101" pitchFamily="2" charset="-122"/>
              </a:rPr>
              <a:t>陕西科技大学环境科学与工程学院</a:t>
            </a:r>
            <a:endParaRPr lang="zh-CN" altLang="en-US" sz="1400" dirty="0">
              <a:latin typeface="宋体" panose="02010600030101010101" pitchFamily="2" charset="-122"/>
              <a:ea typeface="宋体" panose="02010600030101010101" pitchFamily="2" charset="-122"/>
            </a:endParaRPr>
          </a:p>
          <a:p>
            <a:pPr>
              <a:spcAft>
                <a:spcPts val="600"/>
              </a:spcAft>
            </a:pPr>
            <a:r>
              <a:rPr lang="zh-CN" altLang="en-US" sz="1400" dirty="0">
                <a:latin typeface="宋体" panose="02010600030101010101" pitchFamily="2" charset="-122"/>
                <a:ea typeface="宋体" panose="02010600030101010101" pitchFamily="2" charset="-122"/>
              </a:rPr>
              <a:t>西南科技大学环境与资源学院</a:t>
            </a:r>
            <a:endParaRPr lang="zh-CN" altLang="en-US" sz="1400" dirty="0">
              <a:latin typeface="宋体" panose="02010600030101010101" pitchFamily="2" charset="-122"/>
              <a:ea typeface="宋体" panose="02010600030101010101" pitchFamily="2" charset="-122"/>
            </a:endParaRPr>
          </a:p>
          <a:p>
            <a:pPr>
              <a:lnSpc>
                <a:spcPts val="2000"/>
              </a:lnSpc>
              <a:spcAft>
                <a:spcPts val="600"/>
              </a:spcAft>
            </a:pPr>
            <a:r>
              <a:rPr lang="zh-CN" altLang="en-US" sz="1400" dirty="0">
                <a:latin typeface="宋体" panose="02010600030101010101" pitchFamily="2" charset="-122"/>
                <a:ea typeface="宋体" panose="02010600030101010101" pitchFamily="2" charset="-122"/>
              </a:rPr>
              <a:t>世界钙华自然遗产研究与保护联盟</a:t>
            </a:r>
            <a:endParaRPr lang="en-US" altLang="zh-CN" sz="1400" dirty="0">
              <a:latin typeface="宋体" panose="02010600030101010101" pitchFamily="2" charset="-122"/>
              <a:ea typeface="宋体" panose="02010600030101010101" pitchFamily="2" charset="-122"/>
            </a:endParaRPr>
          </a:p>
          <a:p>
            <a:pPr>
              <a:lnSpc>
                <a:spcPts val="2000"/>
              </a:lnSpc>
              <a:spcAft>
                <a:spcPts val="600"/>
              </a:spcAft>
            </a:pPr>
            <a:r>
              <a:rPr lang="zh-CN" altLang="en-US" sz="1400" dirty="0">
                <a:latin typeface="宋体" panose="02010600030101010101" pitchFamily="2" charset="-122"/>
                <a:ea typeface="宋体" panose="02010600030101010101" pitchFamily="2" charset="-122"/>
              </a:rPr>
              <a:t>固体废物处理与资源化教育部重点实验室</a:t>
            </a:r>
            <a:endParaRPr lang="en-US" altLang="zh-CN" sz="1400" dirty="0">
              <a:latin typeface="宋体" panose="02010600030101010101" pitchFamily="2" charset="-122"/>
              <a:ea typeface="宋体" panose="02010600030101010101" pitchFamily="2" charset="-122"/>
            </a:endParaRPr>
          </a:p>
          <a:p>
            <a:pPr>
              <a:lnSpc>
                <a:spcPts val="2000"/>
              </a:lnSpc>
              <a:spcAft>
                <a:spcPts val="600"/>
              </a:spcAft>
            </a:pPr>
            <a:r>
              <a:rPr lang="zh-CN" altLang="en-US" sz="1400" dirty="0">
                <a:latin typeface="宋体" panose="02010600030101010101" pitchFamily="2" charset="-122"/>
                <a:ea typeface="宋体" panose="02010600030101010101" pitchFamily="2" charset="-122"/>
              </a:rPr>
              <a:t>中国轻工业联合会“轻化工水污染控制工程技术研究中心”</a:t>
            </a:r>
            <a:endParaRPr lang="zh-CN" altLang="en-US" sz="1400" dirty="0">
              <a:latin typeface="宋体" panose="02010600030101010101" pitchFamily="2" charset="-122"/>
              <a:ea typeface="宋体" panose="02010600030101010101" pitchFamily="2" charset="-122"/>
            </a:endParaRPr>
          </a:p>
          <a:p>
            <a:pPr>
              <a:lnSpc>
                <a:spcPts val="2000"/>
              </a:lnSpc>
              <a:spcAft>
                <a:spcPts val="600"/>
              </a:spcAft>
            </a:pPr>
            <a:r>
              <a:rPr lang="zh-CN" altLang="en-US" sz="1400" dirty="0">
                <a:latin typeface="宋体" panose="02010600030101010101" pitchFamily="2" charset="-122"/>
                <a:ea typeface="宋体" panose="02010600030101010101" pitchFamily="2" charset="-122"/>
              </a:rPr>
              <a:t>陕西省重金属污染修复与资源化工程技术研究中心</a:t>
            </a:r>
            <a:endParaRPr lang="en-US" altLang="zh-CN" sz="1400" dirty="0">
              <a:latin typeface="宋体" panose="02010600030101010101" pitchFamily="2" charset="-122"/>
              <a:ea typeface="宋体" panose="02010600030101010101" pitchFamily="2" charset="-122"/>
            </a:endParaRPr>
          </a:p>
          <a:p>
            <a:pPr>
              <a:lnSpc>
                <a:spcPts val="2000"/>
              </a:lnSpc>
              <a:spcAft>
                <a:spcPts val="600"/>
              </a:spcAft>
            </a:pPr>
            <a:r>
              <a:rPr lang="zh-CN" altLang="en-US" sz="1400" dirty="0">
                <a:latin typeface="宋体" panose="02010600030101010101" pitchFamily="2" charset="-122"/>
                <a:ea typeface="宋体" panose="02010600030101010101" pitchFamily="2" charset="-122"/>
              </a:rPr>
              <a:t>西北农林科技大学农作物试验示范站（斗口）</a:t>
            </a:r>
            <a:endParaRPr lang="en-US" altLang="zh-CN" sz="1400" dirty="0">
              <a:latin typeface="宋体" panose="02010600030101010101" pitchFamily="2" charset="-122"/>
              <a:ea typeface="宋体" panose="02010600030101010101" pitchFamily="2" charset="-122"/>
            </a:endParaRPr>
          </a:p>
          <a:p>
            <a:pPr>
              <a:lnSpc>
                <a:spcPts val="2000"/>
              </a:lnSpc>
              <a:spcAft>
                <a:spcPts val="600"/>
              </a:spcAft>
            </a:pPr>
            <a:r>
              <a:rPr lang="zh-CN" altLang="en-US" sz="1400" dirty="0">
                <a:latin typeface="宋体" panose="02010600030101010101" pitchFamily="2" charset="-122"/>
                <a:ea typeface="宋体" panose="02010600030101010101" pitchFamily="2" charset="-122"/>
              </a:rPr>
              <a:t>杨凌新化生态科技有限公司</a:t>
            </a:r>
            <a:endParaRPr lang="en-US" altLang="zh-CN" sz="1400" dirty="0">
              <a:latin typeface="宋体" panose="02010600030101010101" pitchFamily="2" charset="-122"/>
              <a:ea typeface="宋体" panose="02010600030101010101" pitchFamily="2" charset="-122"/>
            </a:endParaRPr>
          </a:p>
          <a:p>
            <a:pPr>
              <a:spcBef>
                <a:spcPts val="1200"/>
              </a:spcBef>
              <a:spcAft>
                <a:spcPts val="600"/>
              </a:spcAft>
            </a:pPr>
            <a:r>
              <a:rPr lang="zh-CN" altLang="en-US" sz="2800" b="1" dirty="0">
                <a:solidFill>
                  <a:schemeClr val="accent6"/>
                </a:solidFill>
                <a:latin typeface="等线" panose="02010600030101010101" pitchFamily="2" charset="-122"/>
              </a:rPr>
              <a:t>★</a:t>
            </a:r>
            <a:r>
              <a:rPr lang="zh-CN" altLang="zh-CN" sz="1600" b="1" dirty="0">
                <a:latin typeface="等线" panose="02010600030101010101" pitchFamily="2" charset="-122"/>
                <a:ea typeface="等线" panose="02010600030101010101" pitchFamily="2" charset="-122"/>
              </a:rPr>
              <a:t>会议组委会 </a:t>
            </a:r>
            <a:endParaRPr lang="en-US" altLang="zh-CN" sz="1600" b="1" dirty="0">
              <a:latin typeface="等线" panose="02010600030101010101" pitchFamily="2" charset="-122"/>
              <a:ea typeface="等线" panose="02010600030101010101" pitchFamily="2" charset="-122"/>
            </a:endParaRPr>
          </a:p>
          <a:p>
            <a:pPr>
              <a:spcAft>
                <a:spcPts val="600"/>
              </a:spcAft>
            </a:pPr>
            <a:r>
              <a:rPr lang="zh-CN" altLang="en-US" sz="1400" dirty="0">
                <a:latin typeface="宋体" panose="02010600030101010101" pitchFamily="2" charset="-122"/>
                <a:ea typeface="宋体" panose="02010600030101010101" pitchFamily="2" charset="-122"/>
              </a:rPr>
              <a:t>董发勤 贾汉忠 郭军康 杨 刚</a:t>
            </a:r>
            <a:r>
              <a:rPr lang="zh-CN" altLang="zh-CN" sz="1400" dirty="0">
                <a:latin typeface="宋体" panose="02010600030101010101" pitchFamily="2" charset="-122"/>
                <a:ea typeface="宋体" panose="02010600030101010101" pitchFamily="2" charset="-122"/>
              </a:rPr>
              <a:t> </a:t>
            </a:r>
            <a:r>
              <a:rPr lang="zh-CN" altLang="en-US" sz="1400" dirty="0">
                <a:latin typeface="宋体" panose="02010600030101010101" pitchFamily="2" charset="-122"/>
                <a:ea typeface="宋体" panose="02010600030101010101" pitchFamily="2" charset="-122"/>
              </a:rPr>
              <a:t>李 平 郭学涛 张 文 贺小春 海江波 </a:t>
            </a:r>
            <a:endParaRPr lang="en-US" altLang="zh-CN" sz="1400" dirty="0">
              <a:latin typeface="宋体" panose="02010600030101010101" pitchFamily="2" charset="-122"/>
              <a:ea typeface="宋体" panose="02010600030101010101" pitchFamily="2" charset="-122"/>
            </a:endParaRPr>
          </a:p>
          <a:p>
            <a:pPr>
              <a:spcAft>
                <a:spcPts val="600"/>
              </a:spcAft>
            </a:pPr>
            <a:r>
              <a:rPr lang="zh-CN" altLang="en-US" sz="1400" dirty="0">
                <a:latin typeface="宋体" panose="02010600030101010101" pitchFamily="2" charset="-122"/>
                <a:ea typeface="宋体" panose="02010600030101010101" pitchFamily="2" charset="-122"/>
              </a:rPr>
              <a:t>李成涛 白银萍 张蕾</a:t>
            </a:r>
            <a:r>
              <a:rPr lang="en-US" altLang="zh-CN" sz="1400" dirty="0">
                <a:latin typeface="宋体" panose="02010600030101010101" pitchFamily="2" charset="-122"/>
                <a:ea typeface="宋体" panose="02010600030101010101" pitchFamily="2" charset="-122"/>
              </a:rPr>
              <a:t> </a:t>
            </a:r>
            <a:r>
              <a:rPr lang="zh-CN" altLang="en-US" sz="1400" dirty="0">
                <a:latin typeface="宋体" panose="02010600030101010101" pitchFamily="2" charset="-122"/>
                <a:ea typeface="宋体" panose="02010600030101010101" pitchFamily="2" charset="-122"/>
              </a:rPr>
              <a:t>李 婷 王</a:t>
            </a:r>
            <a:r>
              <a:rPr lang="en-US" altLang="zh-CN" sz="1400" dirty="0">
                <a:latin typeface="宋体" panose="02010600030101010101" pitchFamily="2" charset="-122"/>
                <a:ea typeface="宋体" panose="02010600030101010101" pitchFamily="2" charset="-122"/>
              </a:rPr>
              <a:t> </a:t>
            </a:r>
            <a:r>
              <a:rPr lang="zh-CN" altLang="en-US" sz="1400" dirty="0">
                <a:latin typeface="宋体" panose="02010600030101010101" pitchFamily="2" charset="-122"/>
                <a:ea typeface="宋体" panose="02010600030101010101" pitchFamily="2" charset="-122"/>
              </a:rPr>
              <a:t>琦</a:t>
            </a:r>
            <a:r>
              <a:rPr lang="en-US" altLang="zh-CN" sz="1400" dirty="0">
                <a:latin typeface="宋体" panose="02010600030101010101" pitchFamily="2" charset="-122"/>
                <a:ea typeface="宋体" panose="02010600030101010101" pitchFamily="2" charset="-122"/>
              </a:rPr>
              <a:t> </a:t>
            </a:r>
            <a:r>
              <a:rPr lang="zh-CN" altLang="en-US" sz="1400" dirty="0">
                <a:latin typeface="宋体" panose="02010600030101010101" pitchFamily="2" charset="-122"/>
                <a:ea typeface="宋体" panose="02010600030101010101" pitchFamily="2" charset="-122"/>
              </a:rPr>
              <a:t>王 彪 廖达航</a:t>
            </a:r>
            <a:endParaRPr lang="zh-CN" altLang="en-US" sz="1400" dirty="0">
              <a:latin typeface="宋体" panose="02010600030101010101" pitchFamily="2" charset="-122"/>
              <a:ea typeface="宋体" panose="02010600030101010101" pitchFamily="2" charset="-122"/>
            </a:endParaRPr>
          </a:p>
          <a:p>
            <a:pPr>
              <a:spcAft>
                <a:spcPts val="600"/>
              </a:spcAft>
            </a:pPr>
            <a:endParaRPr lang="en-US" altLang="zh-CN" sz="1600" dirty="0">
              <a:latin typeface="黑体" panose="02010609060101010101" pitchFamily="49" charset="-122"/>
              <a:ea typeface="黑体" panose="02010609060101010101" pitchFamily="49" charset="-122"/>
            </a:endParaRPr>
          </a:p>
          <a:p>
            <a:pPr>
              <a:spcAft>
                <a:spcPts val="600"/>
              </a:spcAft>
            </a:pPr>
            <a:endParaRPr lang="en-US" altLang="zh-CN" sz="1200" dirty="0"/>
          </a:p>
        </p:txBody>
      </p:sp>
      <p:grpSp>
        <p:nvGrpSpPr>
          <p:cNvPr id="17" name="组合 16"/>
          <p:cNvGrpSpPr/>
          <p:nvPr/>
        </p:nvGrpSpPr>
        <p:grpSpPr>
          <a:xfrm>
            <a:off x="0" y="314325"/>
            <a:ext cx="6481445" cy="307975"/>
            <a:chOff x="0" y="314109"/>
            <a:chExt cx="6481438" cy="307777"/>
          </a:xfrm>
        </p:grpSpPr>
        <p:sp>
          <p:nvSpPr>
            <p:cNvPr id="18" name="文本框 17"/>
            <p:cNvSpPr txBox="1"/>
            <p:nvPr/>
          </p:nvSpPr>
          <p:spPr>
            <a:xfrm>
              <a:off x="2664000" y="314109"/>
              <a:ext cx="3817438" cy="307777"/>
            </a:xfrm>
            <a:prstGeom prst="rect">
              <a:avLst/>
            </a:prstGeom>
            <a:noFill/>
          </p:spPr>
          <p:txBody>
            <a:bodyPr wrap="square" rtlCol="0">
              <a:spAutoFit/>
            </a:bodyPr>
            <a:lstStyle/>
            <a:p>
              <a:r>
                <a:rPr lang="zh-CN" altLang="en-US" sz="1400" dirty="0">
                  <a:latin typeface="方正小标宋_GBK" panose="03000509000000000000" pitchFamily="65" charset="-122"/>
                  <a:ea typeface="方正小标宋_GBK" panose="03000509000000000000" pitchFamily="65" charset="-122"/>
                </a:rPr>
                <a:t>第四届“西部自然资源与生态环境健康研讨会”</a:t>
              </a:r>
              <a:endParaRPr lang="zh-CN" altLang="en-US" sz="1400" dirty="0">
                <a:latin typeface="方正小标宋_GBK" panose="03000509000000000000" pitchFamily="65" charset="-122"/>
                <a:ea typeface="方正小标宋_GBK" panose="03000509000000000000" pitchFamily="65" charset="-122"/>
              </a:endParaRPr>
            </a:p>
          </p:txBody>
        </p:sp>
        <p:grpSp>
          <p:nvGrpSpPr>
            <p:cNvPr id="19" name="组合 18"/>
            <p:cNvGrpSpPr/>
            <p:nvPr/>
          </p:nvGrpSpPr>
          <p:grpSpPr>
            <a:xfrm rot="10800000">
              <a:off x="0" y="359998"/>
              <a:ext cx="2531658" cy="216001"/>
              <a:chOff x="4326342" y="359999"/>
              <a:chExt cx="2531658" cy="216001"/>
            </a:xfrm>
          </p:grpSpPr>
          <p:sp>
            <p:nvSpPr>
              <p:cNvPr id="20" name="矩形 19"/>
              <p:cNvSpPr/>
              <p:nvPr/>
            </p:nvSpPr>
            <p:spPr>
              <a:xfrm>
                <a:off x="4698000" y="359999"/>
                <a:ext cx="2160000" cy="216000"/>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4537438" y="360000"/>
                <a:ext cx="108000" cy="216000"/>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4408707" y="360000"/>
                <a:ext cx="72000" cy="216000"/>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4326342" y="360000"/>
                <a:ext cx="36000" cy="2160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56792" y="1014340"/>
            <a:ext cx="1437599" cy="1909060"/>
          </a:xfrm>
          <a:prstGeom prst="rect">
            <a:avLst/>
          </a:prstGeom>
        </p:spPr>
      </p:pic>
      <p:sp>
        <p:nvSpPr>
          <p:cNvPr id="7" name="文本框 6"/>
          <p:cNvSpPr txBox="1"/>
          <p:nvPr/>
        </p:nvSpPr>
        <p:spPr>
          <a:xfrm>
            <a:off x="2092160" y="1399917"/>
            <a:ext cx="4348220" cy="1434047"/>
          </a:xfrm>
          <a:prstGeom prst="rect">
            <a:avLst/>
          </a:prstGeom>
          <a:noFill/>
        </p:spPr>
        <p:txBody>
          <a:bodyPr wrap="square">
            <a:spAutoFit/>
          </a:bodyPr>
          <a:lstStyle/>
          <a:p>
            <a:pPr>
              <a:lnSpc>
                <a:spcPct val="150000"/>
              </a:lnSpc>
            </a:pPr>
            <a:r>
              <a:rPr lang="zh-CN" altLang="en-US" sz="1200" dirty="0">
                <a:latin typeface="宋体" panose="02010600030101010101" pitchFamily="2" charset="-122"/>
                <a:ea typeface="宋体" panose="02010600030101010101" pitchFamily="2" charset="-122"/>
              </a:rPr>
              <a:t>    重庆大学在读博士。主要从事环境生物矿化及其环境效应研究。参与重点研发项目、国家自然科学基金项目3项。近年来在Chemical Engineering Journal, Bioresource Technology，Journal of Cleaner Production等国内外权威期刊发表论文9篇。</a:t>
            </a:r>
            <a:endParaRPr lang="zh-CN" altLang="en-US" sz="1200" dirty="0">
              <a:latin typeface="宋体" panose="02010600030101010101" pitchFamily="2" charset="-122"/>
              <a:ea typeface="宋体" panose="02010600030101010101" pitchFamily="2" charset="-122"/>
            </a:endParaRPr>
          </a:p>
        </p:txBody>
      </p:sp>
      <p:sp>
        <p:nvSpPr>
          <p:cNvPr id="10" name="文本框 9"/>
          <p:cNvSpPr txBox="1"/>
          <p:nvPr>
            <p:custDataLst>
              <p:tags r:id="rId2"/>
            </p:custDataLst>
          </p:nvPr>
        </p:nvSpPr>
        <p:spPr>
          <a:xfrm>
            <a:off x="1872254" y="1068438"/>
            <a:ext cx="4769485" cy="283845"/>
          </a:xfrm>
          <a:prstGeom prst="rect">
            <a:avLst/>
          </a:prstGeom>
          <a:noFill/>
        </p:spPr>
        <p:txBody>
          <a:bodyPr wrap="square" rtlCol="0">
            <a:noAutofit/>
          </a:bodyPr>
          <a:lstStyle/>
          <a:p>
            <a:pPr algn="ctr">
              <a:buClrTx/>
              <a:buSzTx/>
              <a:buFontTx/>
            </a:pPr>
            <a:r>
              <a:rPr lang="zh-CN" altLang="en-US" sz="1400" b="1" dirty="0">
                <a:latin typeface="黑体" panose="02010609060101010101" pitchFamily="49" charset="-122"/>
                <a:ea typeface="黑体" panose="02010609060101010101" pitchFamily="49" charset="-122"/>
                <a:cs typeface="宋体" panose="02010600030101010101" pitchFamily="2" charset="-122"/>
              </a:rPr>
              <a:t>杨帆</a:t>
            </a:r>
            <a:endParaRPr lang="zh-CN" altLang="en-US" sz="1400" b="1" dirty="0">
              <a:latin typeface="黑体" panose="02010609060101010101" pitchFamily="49" charset="-122"/>
              <a:ea typeface="黑体" panose="02010609060101010101" pitchFamily="49" charset="-122"/>
              <a:cs typeface="宋体" panose="02010600030101010101" pitchFamily="2" charset="-122"/>
            </a:endParaRPr>
          </a:p>
          <a:p>
            <a:pPr algn="ctr"/>
            <a:endParaRPr lang="zh-CN" altLang="en-US" b="1" dirty="0">
              <a:latin typeface="宋体" panose="02010600030101010101" pitchFamily="2" charset="-122"/>
              <a:ea typeface="宋体" panose="02010600030101010101" pitchFamily="2" charset="-122"/>
              <a:cs typeface="宋体" panose="02010600030101010101" pitchFamily="2" charset="-122"/>
            </a:endParaRPr>
          </a:p>
        </p:txBody>
      </p:sp>
      <p:grpSp>
        <p:nvGrpSpPr>
          <p:cNvPr id="11" name="组合 10"/>
          <p:cNvGrpSpPr/>
          <p:nvPr/>
        </p:nvGrpSpPr>
        <p:grpSpPr>
          <a:xfrm>
            <a:off x="0" y="314109"/>
            <a:ext cx="6481438" cy="9419646"/>
            <a:chOff x="0" y="314109"/>
            <a:chExt cx="6481438" cy="9419646"/>
          </a:xfrm>
        </p:grpSpPr>
        <p:grpSp>
          <p:nvGrpSpPr>
            <p:cNvPr id="12" name="组合 11"/>
            <p:cNvGrpSpPr/>
            <p:nvPr/>
          </p:nvGrpSpPr>
          <p:grpSpPr>
            <a:xfrm>
              <a:off x="0" y="314109"/>
              <a:ext cx="6481438" cy="307777"/>
              <a:chOff x="0" y="314109"/>
              <a:chExt cx="6481438" cy="307777"/>
            </a:xfrm>
          </p:grpSpPr>
          <p:sp>
            <p:nvSpPr>
              <p:cNvPr id="22" name="文本框 21"/>
              <p:cNvSpPr txBox="1"/>
              <p:nvPr/>
            </p:nvSpPr>
            <p:spPr>
              <a:xfrm>
                <a:off x="2664000" y="314109"/>
                <a:ext cx="3817438" cy="307777"/>
              </a:xfrm>
              <a:prstGeom prst="rect">
                <a:avLst/>
              </a:prstGeom>
              <a:noFill/>
            </p:spPr>
            <p:txBody>
              <a:bodyPr wrap="square" rtlCol="0">
                <a:spAutoFit/>
              </a:bodyPr>
              <a:lstStyle/>
              <a:p>
                <a:r>
                  <a:rPr lang="zh-CN" altLang="en-US" sz="1400" dirty="0">
                    <a:latin typeface="方正小标宋_GBK" panose="03000509000000000000" pitchFamily="65" charset="-122"/>
                    <a:ea typeface="方正小标宋_GBK" panose="03000509000000000000" pitchFamily="65" charset="-122"/>
                  </a:rPr>
                  <a:t>第四届“西部自然资源与生态环境健康研讨会”</a:t>
                </a:r>
                <a:endParaRPr lang="zh-CN" altLang="en-US" sz="1400" dirty="0">
                  <a:latin typeface="方正小标宋_GBK" panose="03000509000000000000" pitchFamily="65" charset="-122"/>
                  <a:ea typeface="方正小标宋_GBK" panose="03000509000000000000" pitchFamily="65" charset="-122"/>
                </a:endParaRPr>
              </a:p>
            </p:txBody>
          </p:sp>
          <p:grpSp>
            <p:nvGrpSpPr>
              <p:cNvPr id="29" name="组合 28"/>
              <p:cNvGrpSpPr/>
              <p:nvPr/>
            </p:nvGrpSpPr>
            <p:grpSpPr>
              <a:xfrm rot="10800000">
                <a:off x="0" y="359998"/>
                <a:ext cx="2531658" cy="216001"/>
                <a:chOff x="4326342" y="359999"/>
                <a:chExt cx="2531658" cy="216001"/>
              </a:xfrm>
            </p:grpSpPr>
            <p:sp>
              <p:nvSpPr>
                <p:cNvPr id="31" name="矩形 30"/>
                <p:cNvSpPr/>
                <p:nvPr/>
              </p:nvSpPr>
              <p:spPr>
                <a:xfrm>
                  <a:off x="4698000" y="359999"/>
                  <a:ext cx="2160000" cy="216000"/>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4537438" y="360000"/>
                  <a:ext cx="108000" cy="216000"/>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p:cNvSpPr/>
                <p:nvPr/>
              </p:nvSpPr>
              <p:spPr>
                <a:xfrm>
                  <a:off x="4408707" y="360000"/>
                  <a:ext cx="72000" cy="216000"/>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4326342" y="360000"/>
                  <a:ext cx="36000" cy="2160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13" name="组合 12"/>
            <p:cNvGrpSpPr/>
            <p:nvPr/>
          </p:nvGrpSpPr>
          <p:grpSpPr>
            <a:xfrm>
              <a:off x="144000" y="9252000"/>
              <a:ext cx="324000" cy="481755"/>
              <a:chOff x="329905" y="9424245"/>
              <a:chExt cx="324000" cy="481755"/>
            </a:xfrm>
            <a:solidFill>
              <a:srgbClr val="0070C0"/>
            </a:solidFill>
          </p:grpSpPr>
          <p:sp>
            <p:nvSpPr>
              <p:cNvPr id="16" name="矩形 15"/>
              <p:cNvSpPr/>
              <p:nvPr/>
            </p:nvSpPr>
            <p:spPr>
              <a:xfrm rot="10800000">
                <a:off x="387478" y="9806681"/>
                <a:ext cx="216507" cy="99319"/>
              </a:xfrm>
              <a:prstGeom prst="rect">
                <a:avLst/>
              </a:prstGeom>
              <a:grpFill/>
              <a:ln>
                <a:noFill/>
              </a:ln>
              <a:effectLst/>
              <a:scene3d>
                <a:camera prst="orthographicFront">
                  <a:rot lat="0" lon="0" rev="0"/>
                </a:camera>
                <a:lightRig rig="chilly" dir="t">
                  <a:rot lat="0" lon="0" rev="18480000"/>
                </a:lightRig>
              </a:scene3d>
              <a:sp3d prstMaterial="clear">
                <a:bevelT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329905" y="9424245"/>
                <a:ext cx="324000" cy="324000"/>
              </a:xfrm>
              <a:prstGeom prst="ellipse">
                <a:avLst/>
              </a:prstGeom>
              <a:gr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dirty="0">
                    <a:solidFill>
                      <a:schemeClr val="bg1"/>
                    </a:solidFill>
                    <a:latin typeface="Times New Roman" panose="02020603050405020304" pitchFamily="18" charset="0"/>
                    <a:cs typeface="Times New Roman" panose="02020603050405020304" pitchFamily="18" charset="0"/>
                  </a:rPr>
                  <a:t>17</a:t>
                </a:r>
                <a:endParaRPr lang="zh-CN" altLang="en-US" dirty="0">
                  <a:solidFill>
                    <a:schemeClr val="bg1"/>
                  </a:solidFill>
                  <a:latin typeface="Times New Roman" panose="02020603050405020304" pitchFamily="18" charset="0"/>
                  <a:cs typeface="Times New Roman" panose="02020603050405020304" pitchFamily="18" charset="0"/>
                </a:endParaRPr>
              </a:p>
            </p:txBody>
          </p:sp>
        </p:gr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框 27"/>
          <p:cNvSpPr txBox="1"/>
          <p:nvPr/>
        </p:nvSpPr>
        <p:spPr>
          <a:xfrm>
            <a:off x="540000" y="900000"/>
            <a:ext cx="5778000" cy="630942"/>
          </a:xfrm>
          <a:prstGeom prst="rect">
            <a:avLst/>
          </a:prstGeom>
          <a:noFill/>
        </p:spPr>
        <p:txBody>
          <a:bodyPr wrap="square" rtlCol="0">
            <a:spAutoFit/>
          </a:bodyPr>
          <a:lstStyle/>
          <a:p>
            <a:pPr>
              <a:spcAft>
                <a:spcPts val="600"/>
              </a:spcAft>
            </a:pPr>
            <a:r>
              <a:rPr lang="zh-CN" altLang="en-US" dirty="0">
                <a:latin typeface="方正小标宋_GBK" panose="03000509000000000000" pitchFamily="65" charset="-122"/>
                <a:ea typeface="方正小标宋_GBK" panose="03000509000000000000" pitchFamily="65" charset="-122"/>
              </a:rPr>
              <a:t>六、承办单位</a:t>
            </a:r>
            <a:endParaRPr lang="en-US" altLang="zh-CN" sz="1600" dirty="0">
              <a:latin typeface="黑体" panose="02010609060101010101" pitchFamily="49" charset="-122"/>
              <a:ea typeface="黑体" panose="02010609060101010101" pitchFamily="49" charset="-122"/>
            </a:endParaRPr>
          </a:p>
          <a:p>
            <a:pPr>
              <a:spcAft>
                <a:spcPts val="600"/>
              </a:spcAft>
            </a:pPr>
            <a:endParaRPr lang="en-US" altLang="zh-CN" sz="1200" dirty="0"/>
          </a:p>
        </p:txBody>
      </p:sp>
      <p:sp>
        <p:nvSpPr>
          <p:cNvPr id="3" name="文本框 2"/>
          <p:cNvSpPr txBox="1"/>
          <p:nvPr/>
        </p:nvSpPr>
        <p:spPr>
          <a:xfrm>
            <a:off x="582776" y="1465482"/>
            <a:ext cx="5760000" cy="7228454"/>
          </a:xfrm>
          <a:prstGeom prst="rect">
            <a:avLst/>
          </a:prstGeom>
          <a:noFill/>
        </p:spPr>
        <p:txBody>
          <a:bodyPr wrap="square" rtlCol="0" anchor="t">
            <a:spAutoFit/>
          </a:bodyPr>
          <a:lstStyle/>
          <a:p>
            <a:pPr algn="just" fontAlgn="auto">
              <a:lnSpc>
                <a:spcPct val="150000"/>
              </a:lnSpc>
              <a:spcBef>
                <a:spcPts val="600"/>
              </a:spcBef>
              <a:spcAft>
                <a:spcPts val="600"/>
              </a:spcAft>
            </a:pPr>
            <a:r>
              <a:rPr lang="zh-CN" altLang="en-US" sz="1600" b="1" dirty="0">
                <a:latin typeface="黑体" panose="02010609060101010101" pitchFamily="49" charset="-122"/>
                <a:ea typeface="黑体" panose="02010609060101010101" pitchFamily="49" charset="-122"/>
                <a:cs typeface="Times New Roman" panose="02020603050405020304" pitchFamily="18" charset="0"/>
              </a:rPr>
              <a:t>西北农林科技大学资源环境学院</a:t>
            </a:r>
            <a:endParaRPr lang="en-US" altLang="zh-CN" sz="1600" b="1" dirty="0">
              <a:latin typeface="黑体" panose="02010609060101010101" pitchFamily="49" charset="-122"/>
              <a:ea typeface="黑体" panose="02010609060101010101" pitchFamily="49" charset="-122"/>
              <a:cs typeface="Times New Roman" panose="02020603050405020304" pitchFamily="18" charset="0"/>
            </a:endParaRPr>
          </a:p>
          <a:p>
            <a:pPr indent="355600" algn="just" fontAlgn="auto">
              <a:lnSpc>
                <a:spcPct val="150000"/>
              </a:lnSpc>
              <a:extLst>
                <a:ext uri="{35155182-B16C-46BC-9424-99874614C6A1}">
                  <wpsdc:indentchars xmlns:wpsdc="http://www.wps.cn/officeDocument/2017/drawingmlCustomData" val="200" checksum="3837665281"/>
                </a:ext>
              </a:extLst>
            </a:pP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西北农林科技大学资源环境学院前身可追溯至</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20</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世纪</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30</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年代成立的国立西北农林专科学校农业化学系，</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2000</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年</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7</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月由原西北农业大学资源与环境科学系、西北林学院水土保持与荒漠化防治系、陕西省农科院土壤肥料研究所及黄土高原治理研究所合并组建而成，</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2023</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年</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7</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月水土保持与荒漠化防治系整体划转新成立的水土保持科学与工程学院。</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1936</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年开始招收农业化学专业本科生，</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1959</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年开始招收土壤学专业研究生。</a:t>
            </a:r>
            <a:endParaRPr lang="zh-CN" altLang="en-US" sz="1400" dirty="0">
              <a:latin typeface="Times New Roman" panose="02020603050405020304" pitchFamily="18" charset="0"/>
              <a:ea typeface="宋体" panose="02010600030101010101" pitchFamily="2" charset="-122"/>
              <a:cs typeface="Times New Roman" panose="02020603050405020304" pitchFamily="18" charset="0"/>
            </a:endParaRPr>
          </a:p>
          <a:p>
            <a:pPr indent="355600" algn="just" fontAlgn="auto">
              <a:lnSpc>
                <a:spcPct val="150000"/>
              </a:lnSpc>
              <a:extLst>
                <a:ext uri="{35155182-B16C-46BC-9424-99874614C6A1}">
                  <wpsdc:indentchars xmlns:wpsdc="http://www.wps.cn/officeDocument/2017/drawingmlCustomData" val="200" checksum="3837665281"/>
                </a:ext>
              </a:extLst>
            </a:pP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学院拥有覆盖本科、硕士、博士三级学位教育的完整人才培养体系，设有资源环境科学、环境科学、环境工程、地理信息科学、土地科学与技术</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5</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个本科专业，资源环境科学为国家级一流本科专业建设点、环境科学为省级一流本科专业建设点，环境科学、环境工程</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2</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个专业实行环境科学与工程类大类招生。</a:t>
            </a:r>
            <a:endParaRPr lang="en-US" altLang="zh-CN" sz="1400" dirty="0">
              <a:latin typeface="Times New Roman" panose="02020603050405020304" pitchFamily="18" charset="0"/>
              <a:ea typeface="宋体" panose="02010600030101010101" pitchFamily="2" charset="-122"/>
              <a:cs typeface="Times New Roman" panose="02020603050405020304" pitchFamily="18" charset="0"/>
            </a:endParaRPr>
          </a:p>
          <a:p>
            <a:pPr indent="355600" algn="just" fontAlgn="auto">
              <a:lnSpc>
                <a:spcPct val="150000"/>
              </a:lnSpc>
              <a:extLst>
                <a:ext uri="{35155182-B16C-46BC-9424-99874614C6A1}">
                  <wpsdc:indentchars xmlns:wpsdc="http://www.wps.cn/officeDocument/2017/drawingmlCustomData" val="200" checksum="3837665281"/>
                </a:ext>
              </a:extLst>
            </a:pP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学院拥有旱区土壤微生物组与土壤健康学科创新</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“111”</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引智基地、农业农村部西北植物营养与农业环境重点实验室、农业农村部西北旱地农业绿色低碳重点实验室、农业农村部合阳农业环境与耕地保育科学观测实验站、国家农业科学土壤质量杨凌观测实验站、陕西省旱区土壤微生态交叉学科国际联合研究中心、陕西省农业废弃物资源化利用工程技术研究中心、农林碳中和陕西省高校工程研究中心、干旱</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半干旱农林固碳与污染控制陕西省高等学校重点实验室。校级</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环境污染过程与控制研究中心</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，设有农业资源与环境科学实验教学中心、资源与环境科学研究实验中心及数量众多的校外教学实习基地。</a:t>
            </a:r>
            <a:endParaRPr lang="en-US" altLang="zh-CN" sz="1400" dirty="0">
              <a:latin typeface="Times New Roman" panose="02020603050405020304" pitchFamily="18" charset="0"/>
              <a:ea typeface="宋体" panose="02010600030101010101" pitchFamily="2" charset="-122"/>
              <a:cs typeface="Times New Roman" panose="02020603050405020304" pitchFamily="18" charset="0"/>
            </a:endParaRPr>
          </a:p>
          <a:p>
            <a:pPr indent="355600" algn="just" fontAlgn="auto">
              <a:lnSpc>
                <a:spcPct val="150000"/>
              </a:lnSpc>
              <a:extLst>
                <a:ext uri="{35155182-B16C-46BC-9424-99874614C6A1}">
                  <wpsdc:indentchars xmlns:wpsdc="http://www.wps.cn/officeDocument/2017/drawingmlCustomData" val="200" checksum="3837665281"/>
                </a:ext>
              </a:extLst>
            </a:pPr>
            <a:endParaRPr lang="en-US" altLang="zh-CN" sz="1400" dirty="0">
              <a:latin typeface="宋体" panose="02010600030101010101" pitchFamily="2" charset="-122"/>
              <a:ea typeface="宋体" panose="02010600030101010101" pitchFamily="2" charset="-122"/>
              <a:cs typeface="宋体" panose="02010600030101010101" pitchFamily="2" charset="-122"/>
            </a:endParaRPr>
          </a:p>
        </p:txBody>
      </p:sp>
      <p:grpSp>
        <p:nvGrpSpPr>
          <p:cNvPr id="23" name="组合 22"/>
          <p:cNvGrpSpPr/>
          <p:nvPr/>
        </p:nvGrpSpPr>
        <p:grpSpPr>
          <a:xfrm>
            <a:off x="360000" y="314111"/>
            <a:ext cx="6498000" cy="9411890"/>
            <a:chOff x="360000" y="314111"/>
            <a:chExt cx="6498000" cy="9411890"/>
          </a:xfrm>
        </p:grpSpPr>
        <p:sp>
          <p:nvSpPr>
            <p:cNvPr id="24" name="矩形 23"/>
            <p:cNvSpPr/>
            <p:nvPr/>
          </p:nvSpPr>
          <p:spPr>
            <a:xfrm>
              <a:off x="6461231" y="9626682"/>
              <a:ext cx="216507" cy="99319"/>
            </a:xfrm>
            <a:prstGeom prst="rect">
              <a:avLst/>
            </a:prstGeom>
            <a:solidFill>
              <a:srgbClr val="0070C0"/>
            </a:solidFill>
            <a:ln>
              <a:noFill/>
            </a:ln>
            <a:effectLst/>
            <a:scene3d>
              <a:camera prst="orthographicFront">
                <a:rot lat="0" lon="0" rev="0"/>
              </a:camera>
              <a:lightRig rig="chilly" dir="t">
                <a:rot lat="0" lon="0" rev="18480000"/>
              </a:lightRig>
            </a:scene3d>
            <a:sp3d prstMaterial="clear">
              <a:bevelT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nvGrpSpPr>
            <p:cNvPr id="25" name="组合 24"/>
            <p:cNvGrpSpPr/>
            <p:nvPr/>
          </p:nvGrpSpPr>
          <p:grpSpPr>
            <a:xfrm>
              <a:off x="360000" y="314111"/>
              <a:ext cx="6498000" cy="307777"/>
              <a:chOff x="360000" y="314111"/>
              <a:chExt cx="6498000" cy="307777"/>
            </a:xfrm>
          </p:grpSpPr>
          <p:sp>
            <p:nvSpPr>
              <p:cNvPr id="26" name="文本框 25"/>
              <p:cNvSpPr txBox="1"/>
              <p:nvPr/>
            </p:nvSpPr>
            <p:spPr>
              <a:xfrm>
                <a:off x="360000" y="314111"/>
                <a:ext cx="3817438" cy="307777"/>
              </a:xfrm>
              <a:prstGeom prst="rect">
                <a:avLst/>
              </a:prstGeom>
              <a:noFill/>
            </p:spPr>
            <p:txBody>
              <a:bodyPr wrap="square" rtlCol="0">
                <a:spAutoFit/>
              </a:bodyPr>
              <a:lstStyle/>
              <a:p>
                <a:r>
                  <a:rPr lang="zh-CN" altLang="en-US" sz="1400" dirty="0">
                    <a:latin typeface="方正小标宋_GBK" panose="03000509000000000000" pitchFamily="65" charset="-122"/>
                    <a:ea typeface="方正小标宋_GBK" panose="03000509000000000000" pitchFamily="65" charset="-122"/>
                  </a:rPr>
                  <a:t>第四届“西部自然资源与生态环境健康研讨会”</a:t>
                </a:r>
                <a:endParaRPr lang="zh-CN" altLang="en-US" sz="1400" dirty="0">
                  <a:latin typeface="方正小标宋_GBK" panose="03000509000000000000" pitchFamily="65" charset="-122"/>
                  <a:ea typeface="方正小标宋_GBK" panose="03000509000000000000" pitchFamily="65" charset="-122"/>
                </a:endParaRPr>
              </a:p>
            </p:txBody>
          </p:sp>
          <p:grpSp>
            <p:nvGrpSpPr>
              <p:cNvPr id="27" name="组合 26"/>
              <p:cNvGrpSpPr/>
              <p:nvPr/>
            </p:nvGrpSpPr>
            <p:grpSpPr>
              <a:xfrm>
                <a:off x="4326342" y="359999"/>
                <a:ext cx="2531658" cy="216001"/>
                <a:chOff x="4326342" y="359999"/>
                <a:chExt cx="2531658" cy="216001"/>
              </a:xfrm>
            </p:grpSpPr>
            <p:sp>
              <p:nvSpPr>
                <p:cNvPr id="29" name="矩形 28"/>
                <p:cNvSpPr/>
                <p:nvPr/>
              </p:nvSpPr>
              <p:spPr>
                <a:xfrm>
                  <a:off x="4698000" y="359999"/>
                  <a:ext cx="2160000" cy="216000"/>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p:cNvSpPr/>
                <p:nvPr/>
              </p:nvSpPr>
              <p:spPr>
                <a:xfrm>
                  <a:off x="4537438" y="360000"/>
                  <a:ext cx="108000" cy="216000"/>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p:cNvSpPr/>
                <p:nvPr/>
              </p:nvSpPr>
              <p:spPr>
                <a:xfrm>
                  <a:off x="4408707" y="360000"/>
                  <a:ext cx="72000" cy="216000"/>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4326342" y="360000"/>
                  <a:ext cx="36000" cy="2160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sp>
        <p:nvSpPr>
          <p:cNvPr id="33" name="椭圆 32"/>
          <p:cNvSpPr/>
          <p:nvPr/>
        </p:nvSpPr>
        <p:spPr>
          <a:xfrm>
            <a:off x="6408000" y="9252000"/>
            <a:ext cx="324000" cy="324000"/>
          </a:xfrm>
          <a:prstGeom prst="ellipse">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dirty="0">
                <a:solidFill>
                  <a:schemeClr val="bg1"/>
                </a:solidFill>
                <a:latin typeface="Times New Roman" panose="02020603050405020304" pitchFamily="18" charset="0"/>
                <a:cs typeface="Times New Roman" panose="02020603050405020304" pitchFamily="18" charset="0"/>
              </a:rPr>
              <a:t>18</a:t>
            </a:r>
            <a:endParaRPr lang="zh-CN" altLang="en-US"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49000" y="1230351"/>
            <a:ext cx="5760000" cy="7228454"/>
          </a:xfrm>
          <a:prstGeom prst="rect">
            <a:avLst/>
          </a:prstGeom>
          <a:noFill/>
        </p:spPr>
        <p:txBody>
          <a:bodyPr wrap="square" rtlCol="0" anchor="t">
            <a:spAutoFit/>
          </a:bodyPr>
          <a:lstStyle/>
          <a:p>
            <a:pPr algn="just" fontAlgn="auto">
              <a:lnSpc>
                <a:spcPct val="150000"/>
              </a:lnSpc>
              <a:spcBef>
                <a:spcPts val="600"/>
              </a:spcBef>
              <a:spcAft>
                <a:spcPts val="600"/>
              </a:spcAft>
            </a:pPr>
            <a:r>
              <a:rPr lang="zh-CN" altLang="en-US" sz="1600" b="1" dirty="0">
                <a:latin typeface="黑体" panose="02010609060101010101" pitchFamily="49" charset="-122"/>
                <a:ea typeface="黑体" panose="02010609060101010101" pitchFamily="49" charset="-122"/>
                <a:cs typeface="Times New Roman" panose="02020603050405020304" pitchFamily="18" charset="0"/>
              </a:rPr>
              <a:t>陕西科技大学环境科学与工程学院</a:t>
            </a:r>
            <a:endParaRPr lang="en-US" altLang="zh-CN" sz="1600" b="1" dirty="0">
              <a:latin typeface="黑体" panose="02010609060101010101" pitchFamily="49" charset="-122"/>
              <a:ea typeface="黑体" panose="02010609060101010101" pitchFamily="49" charset="-122"/>
              <a:cs typeface="Times New Roman" panose="02020603050405020304" pitchFamily="18" charset="0"/>
            </a:endParaRPr>
          </a:p>
          <a:p>
            <a:pPr indent="355600" algn="just" fontAlgn="auto">
              <a:lnSpc>
                <a:spcPct val="150000"/>
              </a:lnSpc>
              <a:extLst>
                <a:ext uri="{35155182-B16C-46BC-9424-99874614C6A1}">
                  <wpsdc:indentchars xmlns:wpsdc="http://www.wps.cn/officeDocument/2017/drawingmlCustomData" val="200" checksum="3837665281"/>
                </a:ext>
              </a:extLst>
            </a:pP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学院现有</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环境工程</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环境科学与工程</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和</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环境生态工程</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三个本科专业。其中，依托轻化工行业厚重积淀，学院于</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2000</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年筹建环境工程专业，</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2006</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年获得环境科学与工程一级学科硕士授予权，</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2011</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年获得资源与环境化工二级学科博士学位授予权，</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2017</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年环境工程专业入选陕西省</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一流专业</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培育项目，</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2020</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年环境工程专业入选国家级</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一流专业</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建设点；</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2015</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年设立环境科学与工程本科专业，</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2021</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年，环境科学与工程专业入选</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陕西省一流专业</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建设点；</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2021</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年设立环境生态工程专业。</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2023</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年经学校党委批准成立</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碳中和科学与技术学院</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2024</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年获批环境科学与工程一级学科博士学位授权点，同年，环境科学与生态学学科进入</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ESI</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全球排名前</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1%</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a:t>
            </a:r>
            <a:endParaRPr lang="en-US" altLang="zh-CN" sz="1400" dirty="0">
              <a:latin typeface="Times New Roman" panose="02020603050405020304" pitchFamily="18" charset="0"/>
              <a:ea typeface="宋体" panose="02010600030101010101" pitchFamily="2" charset="-122"/>
              <a:cs typeface="Times New Roman" panose="02020603050405020304" pitchFamily="18" charset="0"/>
            </a:endParaRPr>
          </a:p>
          <a:p>
            <a:pPr indent="355600" algn="just" fontAlgn="auto">
              <a:lnSpc>
                <a:spcPct val="150000"/>
              </a:lnSpc>
              <a:extLst>
                <a:ext uri="{35155182-B16C-46BC-9424-99874614C6A1}">
                  <wpsdc:indentchars xmlns:wpsdc="http://www.wps.cn/officeDocument/2017/drawingmlCustomData" val="200" checksum="3837665281"/>
                </a:ext>
              </a:extLst>
            </a:pP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现有专任教师中教授</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27</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人，副教授</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28</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人，专任教师中</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94.4%</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具有博士学位，</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52.8%</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具有海外留学经历。近年来，本学院共获得国家及省部级科研奖励</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23</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项、国家和省级教学成果奖</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8</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项，主持各类科研项目</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210</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项。目前，拥有英国皇家化学会会士</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1</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人、</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国家百千万人才工程</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教育部新世纪人才计划</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等国家和省部级人才项目入选者共</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22</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人，入选省部级教学和科研团队</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5</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个。</a:t>
            </a:r>
            <a:endParaRPr lang="en-US" altLang="zh-CN" sz="1400" dirty="0">
              <a:latin typeface="Times New Roman" panose="02020603050405020304" pitchFamily="18" charset="0"/>
              <a:ea typeface="宋体" panose="02010600030101010101" pitchFamily="2" charset="-122"/>
              <a:cs typeface="Times New Roman" panose="02020603050405020304" pitchFamily="18" charset="0"/>
            </a:endParaRPr>
          </a:p>
          <a:p>
            <a:pPr indent="355600" algn="just" fontAlgn="auto">
              <a:lnSpc>
                <a:spcPct val="150000"/>
              </a:lnSpc>
              <a:extLst>
                <a:ext uri="{35155182-B16C-46BC-9424-99874614C6A1}">
                  <wpsdc:indentchars xmlns:wpsdc="http://www.wps.cn/officeDocument/2017/drawingmlCustomData" val="200" checksum="3837665281"/>
                </a:ext>
              </a:extLst>
            </a:pP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学院参与建设</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国家生态质量监测站（秦岭站）（马栏站）</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，拥有国家级国际科技合作基地、省部共建教育部重点实验室，省级工程技术研究中心和省级重点实验室等省部级教学、科研平台</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10</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余个。拥有</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3</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个海内外院士科技创新团队，提升学院人才培养水平和科技创新能力。</a:t>
            </a:r>
            <a:endParaRPr lang="en-US" altLang="zh-CN" sz="1400" dirty="0">
              <a:latin typeface="Times New Roman" panose="02020603050405020304" pitchFamily="18" charset="0"/>
              <a:ea typeface="宋体" panose="02010600030101010101" pitchFamily="2" charset="-122"/>
              <a:cs typeface="Times New Roman" panose="02020603050405020304" pitchFamily="18" charset="0"/>
            </a:endParaRPr>
          </a:p>
          <a:p>
            <a:pPr indent="355600" algn="just" fontAlgn="auto">
              <a:lnSpc>
                <a:spcPct val="150000"/>
              </a:lnSpc>
              <a:extLst>
                <a:ext uri="{35155182-B16C-46BC-9424-99874614C6A1}">
                  <wpsdc:indentchars xmlns:wpsdc="http://www.wps.cn/officeDocument/2017/drawingmlCustomData" val="200" checksum="3837665281"/>
                </a:ext>
              </a:extLst>
            </a:pPr>
            <a:endParaRPr lang="en-US" altLang="zh-CN" sz="1400" dirty="0">
              <a:latin typeface="宋体" panose="02010600030101010101" pitchFamily="2" charset="-122"/>
              <a:ea typeface="宋体" panose="02010600030101010101" pitchFamily="2" charset="-122"/>
              <a:cs typeface="宋体" panose="02010600030101010101" pitchFamily="2" charset="-122"/>
            </a:endParaRPr>
          </a:p>
        </p:txBody>
      </p:sp>
      <p:grpSp>
        <p:nvGrpSpPr>
          <p:cNvPr id="3" name="组合 2"/>
          <p:cNvGrpSpPr/>
          <p:nvPr/>
        </p:nvGrpSpPr>
        <p:grpSpPr>
          <a:xfrm>
            <a:off x="0" y="314109"/>
            <a:ext cx="6481438" cy="9419646"/>
            <a:chOff x="0" y="314109"/>
            <a:chExt cx="6481438" cy="9419646"/>
          </a:xfrm>
        </p:grpSpPr>
        <p:grpSp>
          <p:nvGrpSpPr>
            <p:cNvPr id="5" name="组合 4"/>
            <p:cNvGrpSpPr/>
            <p:nvPr/>
          </p:nvGrpSpPr>
          <p:grpSpPr>
            <a:xfrm>
              <a:off x="0" y="314109"/>
              <a:ext cx="6481438" cy="307777"/>
              <a:chOff x="0" y="314109"/>
              <a:chExt cx="6481438" cy="307777"/>
            </a:xfrm>
          </p:grpSpPr>
          <p:sp>
            <p:nvSpPr>
              <p:cNvPr id="13" name="文本框 12"/>
              <p:cNvSpPr txBox="1"/>
              <p:nvPr/>
            </p:nvSpPr>
            <p:spPr>
              <a:xfrm>
                <a:off x="2664000" y="314109"/>
                <a:ext cx="3817438" cy="307777"/>
              </a:xfrm>
              <a:prstGeom prst="rect">
                <a:avLst/>
              </a:prstGeom>
              <a:noFill/>
            </p:spPr>
            <p:txBody>
              <a:bodyPr wrap="square" rtlCol="0">
                <a:spAutoFit/>
              </a:bodyPr>
              <a:lstStyle/>
              <a:p>
                <a:r>
                  <a:rPr lang="zh-CN" altLang="en-US" sz="1400" dirty="0">
                    <a:latin typeface="方正小标宋_GBK" panose="03000509000000000000" pitchFamily="65" charset="-122"/>
                    <a:ea typeface="方正小标宋_GBK" panose="03000509000000000000" pitchFamily="65" charset="-122"/>
                  </a:rPr>
                  <a:t>第四届“西部自然资源与生态环境健康研讨会”</a:t>
                </a:r>
                <a:endParaRPr lang="zh-CN" altLang="en-US" sz="1400" dirty="0">
                  <a:latin typeface="方正小标宋_GBK" panose="03000509000000000000" pitchFamily="65" charset="-122"/>
                  <a:ea typeface="方正小标宋_GBK" panose="03000509000000000000" pitchFamily="65" charset="-122"/>
                </a:endParaRPr>
              </a:p>
            </p:txBody>
          </p:sp>
          <p:grpSp>
            <p:nvGrpSpPr>
              <p:cNvPr id="7" name="组合 6"/>
              <p:cNvGrpSpPr/>
              <p:nvPr/>
            </p:nvGrpSpPr>
            <p:grpSpPr>
              <a:xfrm rot="10800000">
                <a:off x="0" y="359998"/>
                <a:ext cx="2531658" cy="216001"/>
                <a:chOff x="4326342" y="359999"/>
                <a:chExt cx="2531658" cy="216001"/>
              </a:xfrm>
            </p:grpSpPr>
            <p:sp>
              <p:nvSpPr>
                <p:cNvPr id="8" name="矩形 7"/>
                <p:cNvSpPr/>
                <p:nvPr/>
              </p:nvSpPr>
              <p:spPr>
                <a:xfrm>
                  <a:off x="4698000" y="359999"/>
                  <a:ext cx="2160000" cy="216000"/>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4537438" y="360000"/>
                  <a:ext cx="108000" cy="216000"/>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4408707" y="360000"/>
                  <a:ext cx="72000" cy="216000"/>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4326342" y="360000"/>
                  <a:ext cx="36000" cy="2160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4" name="组合 3"/>
            <p:cNvGrpSpPr/>
            <p:nvPr/>
          </p:nvGrpSpPr>
          <p:grpSpPr>
            <a:xfrm>
              <a:off x="144000" y="9252000"/>
              <a:ext cx="324000" cy="481755"/>
              <a:chOff x="329905" y="9424245"/>
              <a:chExt cx="324000" cy="481755"/>
            </a:xfrm>
            <a:solidFill>
              <a:srgbClr val="0070C0"/>
            </a:solidFill>
          </p:grpSpPr>
          <p:sp>
            <p:nvSpPr>
              <p:cNvPr id="6" name="矩形 5"/>
              <p:cNvSpPr/>
              <p:nvPr/>
            </p:nvSpPr>
            <p:spPr>
              <a:xfrm rot="10800000">
                <a:off x="387478" y="9806681"/>
                <a:ext cx="216507" cy="99319"/>
              </a:xfrm>
              <a:prstGeom prst="rect">
                <a:avLst/>
              </a:prstGeom>
              <a:grpFill/>
              <a:ln>
                <a:noFill/>
              </a:ln>
              <a:effectLst/>
              <a:scene3d>
                <a:camera prst="orthographicFront">
                  <a:rot lat="0" lon="0" rev="0"/>
                </a:camera>
                <a:lightRig rig="chilly" dir="t">
                  <a:rot lat="0" lon="0" rev="18480000"/>
                </a:lightRig>
              </a:scene3d>
              <a:sp3d prstMaterial="clear">
                <a:bevelT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p:nvSpPr>
            <p:spPr>
              <a:xfrm>
                <a:off x="329905" y="9424245"/>
                <a:ext cx="324000" cy="324000"/>
              </a:xfrm>
              <a:prstGeom prst="ellipse">
                <a:avLst/>
              </a:prstGeom>
              <a:gr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dirty="0">
                    <a:solidFill>
                      <a:schemeClr val="bg1"/>
                    </a:solidFill>
                    <a:latin typeface="Times New Roman" panose="02020603050405020304" pitchFamily="18" charset="0"/>
                    <a:cs typeface="Times New Roman" panose="02020603050405020304" pitchFamily="18" charset="0"/>
                  </a:rPr>
                  <a:t>19</a:t>
                </a:r>
                <a:endParaRPr lang="zh-CN" altLang="en-US" dirty="0">
                  <a:solidFill>
                    <a:schemeClr val="bg1"/>
                  </a:solidFill>
                  <a:latin typeface="Times New Roman" panose="02020603050405020304" pitchFamily="18" charset="0"/>
                  <a:cs typeface="Times New Roman" panose="02020603050405020304" pitchFamily="18" charset="0"/>
                </a:endParaRPr>
              </a:p>
            </p:txBody>
          </p:sp>
        </p:gr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549000" y="1230351"/>
            <a:ext cx="5760000" cy="8197950"/>
          </a:xfrm>
          <a:prstGeom prst="rect">
            <a:avLst/>
          </a:prstGeom>
          <a:noFill/>
        </p:spPr>
        <p:txBody>
          <a:bodyPr wrap="square" rtlCol="0" anchor="t">
            <a:spAutoFit/>
          </a:bodyPr>
          <a:lstStyle/>
          <a:p>
            <a:pPr algn="just" fontAlgn="auto">
              <a:lnSpc>
                <a:spcPct val="150000"/>
              </a:lnSpc>
              <a:spcBef>
                <a:spcPts val="600"/>
              </a:spcBef>
              <a:spcAft>
                <a:spcPts val="600"/>
              </a:spcAft>
            </a:pPr>
            <a:r>
              <a:rPr lang="zh-CN" altLang="en-US" sz="1600" b="1" dirty="0">
                <a:latin typeface="黑体" panose="02010609060101010101" pitchFamily="49" charset="-122"/>
                <a:ea typeface="黑体" panose="02010609060101010101" pitchFamily="49" charset="-122"/>
                <a:cs typeface="Times New Roman" panose="02020603050405020304" pitchFamily="18" charset="0"/>
              </a:rPr>
              <a:t>西南科技大学环境与资源学院</a:t>
            </a:r>
            <a:endParaRPr lang="en-US" altLang="zh-CN" sz="1600" b="1" dirty="0">
              <a:latin typeface="黑体" panose="02010609060101010101" pitchFamily="49" charset="-122"/>
              <a:ea typeface="黑体" panose="02010609060101010101" pitchFamily="49" charset="-122"/>
              <a:cs typeface="Times New Roman" panose="02020603050405020304" pitchFamily="18" charset="0"/>
            </a:endParaRPr>
          </a:p>
          <a:p>
            <a:pPr indent="355600" algn="just" fontAlgn="auto">
              <a:lnSpc>
                <a:spcPct val="150000"/>
              </a:lnSpc>
              <a:extLst>
                <a:ext uri="{35155182-B16C-46BC-9424-99874614C6A1}">
                  <wpsdc:indentchars xmlns:wpsdc="http://www.wps.cn/officeDocument/2017/drawingmlCustomData" val="200" checksum="3837665281"/>
                </a:ext>
              </a:extLst>
            </a:pP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环境与资源学院是西南科技大学历史最为悠久的学院之一</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前身为重庆建筑材料工业专科学校</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1958</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年开办的非金属矿床开采专业和地勘专业；</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1978</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年发展成为四川建筑材料工业学院的非金属矿系；</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1993</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年学校更名为西南工学院后非金属矿系分为环境工程系和资源经济工程系（</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1998</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年资源经济工程系又更名为城市建设与国土资源系），</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2000</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年学校组建成立西南科技大学后，环境工程系和城市建设与国土资源系分别改为环境工程学院和城建学院；</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2005</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年</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1</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月，由原环境工程学院和城建学院组建成为现在的学院环境与资源学院。</a:t>
            </a:r>
            <a:endParaRPr lang="zh-CN" altLang="en-US" sz="1400" dirty="0">
              <a:latin typeface="Times New Roman" panose="02020603050405020304" pitchFamily="18" charset="0"/>
              <a:ea typeface="宋体" panose="02010600030101010101" pitchFamily="2" charset="-122"/>
              <a:cs typeface="Times New Roman" panose="02020603050405020304" pitchFamily="18" charset="0"/>
            </a:endParaRPr>
          </a:p>
          <a:p>
            <a:pPr indent="355600" algn="just" fontAlgn="auto">
              <a:lnSpc>
                <a:spcPct val="150000"/>
              </a:lnSpc>
              <a:extLst>
                <a:ext uri="{35155182-B16C-46BC-9424-99874614C6A1}">
                  <wpsdc:indentchars xmlns:wpsdc="http://www.wps.cn/officeDocument/2017/drawingmlCustomData" val="200" checksum="3837665281"/>
                </a:ext>
              </a:extLst>
            </a:pP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学院现设环境工程系、矿业工程系、地质工程系、矿物加工工程系、安全工程系、交通工程系、测绘与地理信息工程系等七个教学系和一个中心实验室，并设有水处理与污染控制中心、矿物材料加工及应用研究所、非金属矿研究所、国土资源利用研究所等五个研究机构。学院拥有</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固体废弃物与资源化教育部重点实验室</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国家城市污水处理及资源化工程技术研究中心</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环境工程自控技术四川省高等学校重点实验室</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非金属矿产地质及其开发利用四川省高等学校重点实验室</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非煤矿山安全技术四川省高等学校重点实验室</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等一大批重要的教学科研实验研究平台。</a:t>
            </a:r>
            <a:endParaRPr lang="en-US" altLang="zh-CN" sz="1400" dirty="0">
              <a:latin typeface="Times New Roman" panose="02020603050405020304" pitchFamily="18" charset="0"/>
              <a:ea typeface="宋体" panose="02010600030101010101" pitchFamily="2" charset="-122"/>
              <a:cs typeface="Times New Roman" panose="02020603050405020304" pitchFamily="18" charset="0"/>
            </a:endParaRPr>
          </a:p>
          <a:p>
            <a:pPr indent="355600" algn="just" fontAlgn="auto">
              <a:lnSpc>
                <a:spcPct val="150000"/>
              </a:lnSpc>
              <a:extLst>
                <a:ext uri="{35155182-B16C-46BC-9424-99874614C6A1}">
                  <wpsdc:indentchars xmlns:wpsdc="http://www.wps.cn/officeDocument/2017/drawingmlCustomData" val="200" checksum="3837665281"/>
                </a:ext>
              </a:extLst>
            </a:pP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近三年来，学院先后承担了国家</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863</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项目、科技支撑计划项目、国家自然科学基金、欧盟国际科技合作项目等一大批国家级、省部级和横向科研项目</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300</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余项，到帐科研经费</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6000</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余万；发表学术论文</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500</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余篇，其中</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SCI</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EI</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ISTP</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检索</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200</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余篇，核心期刊论文近</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400</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篇，出版各类学术专著</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15</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部，获省部级科技奖</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6</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项，省部级鉴定验收</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7</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项，获得国家授权发明专利</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5</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项。</a:t>
            </a:r>
            <a:endParaRPr lang="zh-CN" altLang="en-US" sz="1400" dirty="0">
              <a:latin typeface="Times New Roman" panose="02020603050405020304" pitchFamily="18" charset="0"/>
              <a:ea typeface="宋体" panose="02010600030101010101" pitchFamily="2" charset="-122"/>
              <a:cs typeface="Times New Roman" panose="02020603050405020304" pitchFamily="18" charset="0"/>
            </a:endParaRPr>
          </a:p>
          <a:p>
            <a:pPr indent="355600" algn="just" fontAlgn="auto">
              <a:lnSpc>
                <a:spcPct val="150000"/>
              </a:lnSpc>
              <a:extLst>
                <a:ext uri="{35155182-B16C-46BC-9424-99874614C6A1}">
                  <wpsdc:indentchars xmlns:wpsdc="http://www.wps.cn/officeDocument/2017/drawingmlCustomData" val="200" checksum="3837665281"/>
                </a:ext>
              </a:extLst>
            </a:pPr>
            <a:endParaRPr lang="en-US" altLang="zh-CN" sz="1400" dirty="0">
              <a:latin typeface="宋体" panose="02010600030101010101" pitchFamily="2" charset="-122"/>
              <a:ea typeface="宋体" panose="02010600030101010101" pitchFamily="2" charset="-122"/>
              <a:cs typeface="宋体" panose="02010600030101010101" pitchFamily="2" charset="-122"/>
            </a:endParaRPr>
          </a:p>
        </p:txBody>
      </p:sp>
      <p:grpSp>
        <p:nvGrpSpPr>
          <p:cNvPr id="3" name="组合 2"/>
          <p:cNvGrpSpPr/>
          <p:nvPr/>
        </p:nvGrpSpPr>
        <p:grpSpPr>
          <a:xfrm>
            <a:off x="360000" y="314111"/>
            <a:ext cx="6498000" cy="9411890"/>
            <a:chOff x="360000" y="314111"/>
            <a:chExt cx="6498000" cy="9411890"/>
          </a:xfrm>
        </p:grpSpPr>
        <p:sp>
          <p:nvSpPr>
            <p:cNvPr id="23" name="矩形 22"/>
            <p:cNvSpPr/>
            <p:nvPr/>
          </p:nvSpPr>
          <p:spPr>
            <a:xfrm>
              <a:off x="6461231" y="9626682"/>
              <a:ext cx="216507" cy="99319"/>
            </a:xfrm>
            <a:prstGeom prst="rect">
              <a:avLst/>
            </a:prstGeom>
            <a:solidFill>
              <a:srgbClr val="0070C0"/>
            </a:solidFill>
            <a:ln>
              <a:noFill/>
            </a:ln>
            <a:effectLst/>
            <a:scene3d>
              <a:camera prst="orthographicFront">
                <a:rot lat="0" lon="0" rev="0"/>
              </a:camera>
              <a:lightRig rig="chilly" dir="t">
                <a:rot lat="0" lon="0" rev="18480000"/>
              </a:lightRig>
            </a:scene3d>
            <a:sp3d prstMaterial="clear">
              <a:bevelT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nvGrpSpPr>
            <p:cNvPr id="4" name="组合 3"/>
            <p:cNvGrpSpPr/>
            <p:nvPr/>
          </p:nvGrpSpPr>
          <p:grpSpPr>
            <a:xfrm>
              <a:off x="360000" y="314111"/>
              <a:ext cx="6498000" cy="307777"/>
              <a:chOff x="360000" y="314111"/>
              <a:chExt cx="6498000" cy="307777"/>
            </a:xfrm>
          </p:grpSpPr>
          <p:sp>
            <p:nvSpPr>
              <p:cNvPr id="7" name="文本框 6"/>
              <p:cNvSpPr txBox="1"/>
              <p:nvPr/>
            </p:nvSpPr>
            <p:spPr>
              <a:xfrm>
                <a:off x="360000" y="314111"/>
                <a:ext cx="3817438" cy="307777"/>
              </a:xfrm>
              <a:prstGeom prst="rect">
                <a:avLst/>
              </a:prstGeom>
              <a:noFill/>
            </p:spPr>
            <p:txBody>
              <a:bodyPr wrap="square" rtlCol="0">
                <a:spAutoFit/>
              </a:bodyPr>
              <a:lstStyle/>
              <a:p>
                <a:r>
                  <a:rPr lang="zh-CN" altLang="en-US" sz="1400" dirty="0">
                    <a:latin typeface="方正小标宋_GBK" panose="03000509000000000000" pitchFamily="65" charset="-122"/>
                    <a:ea typeface="方正小标宋_GBK" panose="03000509000000000000" pitchFamily="65" charset="-122"/>
                  </a:rPr>
                  <a:t>第四届“西部自然资源与生态环境健康研讨会”</a:t>
                </a:r>
                <a:endParaRPr lang="zh-CN" altLang="en-US" sz="1400" dirty="0">
                  <a:latin typeface="方正小标宋_GBK" panose="03000509000000000000" pitchFamily="65" charset="-122"/>
                  <a:ea typeface="方正小标宋_GBK" panose="03000509000000000000" pitchFamily="65" charset="-122"/>
                </a:endParaRPr>
              </a:p>
            </p:txBody>
          </p:sp>
          <p:grpSp>
            <p:nvGrpSpPr>
              <p:cNvPr id="8" name="组合 7"/>
              <p:cNvGrpSpPr/>
              <p:nvPr/>
            </p:nvGrpSpPr>
            <p:grpSpPr>
              <a:xfrm>
                <a:off x="4326342" y="359999"/>
                <a:ext cx="2531658" cy="216001"/>
                <a:chOff x="4326342" y="359999"/>
                <a:chExt cx="2531658" cy="216001"/>
              </a:xfrm>
            </p:grpSpPr>
            <p:sp>
              <p:nvSpPr>
                <p:cNvPr id="9" name="矩形 8"/>
                <p:cNvSpPr/>
                <p:nvPr/>
              </p:nvSpPr>
              <p:spPr>
                <a:xfrm>
                  <a:off x="4698000" y="359999"/>
                  <a:ext cx="2160000" cy="216000"/>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4537438" y="360000"/>
                  <a:ext cx="108000" cy="216000"/>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4408707" y="360000"/>
                  <a:ext cx="72000" cy="216000"/>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4326342" y="360000"/>
                  <a:ext cx="36000" cy="2160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sp>
        <p:nvSpPr>
          <p:cNvPr id="24" name="椭圆 23"/>
          <p:cNvSpPr/>
          <p:nvPr/>
        </p:nvSpPr>
        <p:spPr>
          <a:xfrm>
            <a:off x="6408000" y="9252000"/>
            <a:ext cx="324000" cy="324000"/>
          </a:xfrm>
          <a:prstGeom prst="ellipse">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dirty="0">
                <a:solidFill>
                  <a:schemeClr val="bg1"/>
                </a:solidFill>
                <a:latin typeface="Times New Roman" panose="02020603050405020304" pitchFamily="18" charset="0"/>
                <a:cs typeface="Times New Roman" panose="02020603050405020304" pitchFamily="18" charset="0"/>
              </a:rPr>
              <a:t>20</a:t>
            </a:r>
            <a:endParaRPr lang="en-US" altLang="zh-CN"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717130" y="692387"/>
            <a:ext cx="5852354" cy="8900065"/>
          </a:xfrm>
          <a:prstGeom prst="rect">
            <a:avLst/>
          </a:prstGeom>
          <a:noFill/>
        </p:spPr>
        <p:txBody>
          <a:bodyPr wrap="square" rtlCol="0" anchor="t">
            <a:spAutoFit/>
          </a:bodyPr>
          <a:lstStyle/>
          <a:p>
            <a:pPr algn="just" fontAlgn="auto">
              <a:lnSpc>
                <a:spcPct val="150000"/>
              </a:lnSpc>
              <a:spcBef>
                <a:spcPts val="600"/>
              </a:spcBef>
              <a:spcAft>
                <a:spcPts val="600"/>
              </a:spcAft>
            </a:pPr>
            <a:r>
              <a:rPr lang="zh-CN" altLang="en-US" sz="1600" b="1" dirty="0">
                <a:latin typeface="黑体" panose="02010609060101010101" pitchFamily="49" charset="-122"/>
                <a:ea typeface="黑体" panose="02010609060101010101" pitchFamily="49" charset="-122"/>
                <a:cs typeface="宋体" panose="02010600030101010101" pitchFamily="2" charset="-122"/>
              </a:rPr>
              <a:t>  西南科技大学</a:t>
            </a:r>
            <a:r>
              <a:rPr lang="en-US" altLang="zh-CN" sz="1600" b="1" dirty="0">
                <a:latin typeface="黑体" panose="02010609060101010101" pitchFamily="49" charset="-122"/>
                <a:ea typeface="黑体" panose="02010609060101010101" pitchFamily="49" charset="-122"/>
                <a:cs typeface="宋体" panose="02010600030101010101" pitchFamily="2" charset="-122"/>
              </a:rPr>
              <a:t>“</a:t>
            </a:r>
            <a:r>
              <a:rPr lang="zh-CN" altLang="en-US" sz="1600" b="1" dirty="0">
                <a:latin typeface="黑体" panose="02010609060101010101" pitchFamily="49" charset="-122"/>
                <a:ea typeface="黑体" panose="02010609060101010101" pitchFamily="49" charset="-122"/>
                <a:cs typeface="宋体" panose="02010600030101010101" pitchFamily="2" charset="-122"/>
              </a:rPr>
              <a:t>环境健康与矿山生态修复</a:t>
            </a:r>
            <a:r>
              <a:rPr lang="en-US" altLang="zh-CN" sz="1600" b="1" dirty="0">
                <a:latin typeface="黑体" panose="02010609060101010101" pitchFamily="49" charset="-122"/>
                <a:ea typeface="黑体" panose="02010609060101010101" pitchFamily="49" charset="-122"/>
                <a:cs typeface="宋体" panose="02010600030101010101" pitchFamily="2" charset="-122"/>
              </a:rPr>
              <a:t>”</a:t>
            </a:r>
            <a:r>
              <a:rPr lang="zh-CN" altLang="en-US" sz="1600" b="1" dirty="0">
                <a:latin typeface="黑体" panose="02010609060101010101" pitchFamily="49" charset="-122"/>
                <a:ea typeface="黑体" panose="02010609060101010101" pitchFamily="49" charset="-122"/>
                <a:cs typeface="宋体" panose="02010600030101010101" pitchFamily="2" charset="-122"/>
              </a:rPr>
              <a:t>团队简介</a:t>
            </a:r>
            <a:endParaRPr lang="zh-CN" altLang="en-US" sz="1600" b="1" dirty="0">
              <a:latin typeface="黑体" panose="02010609060101010101" pitchFamily="49" charset="-122"/>
              <a:ea typeface="黑体" panose="02010609060101010101" pitchFamily="49" charset="-122"/>
              <a:cs typeface="宋体" panose="02010600030101010101" pitchFamily="2" charset="-122"/>
            </a:endParaRPr>
          </a:p>
          <a:p>
            <a:pPr indent="355600" algn="just" fontAlgn="auto">
              <a:lnSpc>
                <a:spcPct val="150000"/>
              </a:lnSpc>
              <a:extLst>
                <a:ext uri="{35155182-B16C-46BC-9424-99874614C6A1}">
                  <wpsdc:indentchars xmlns:wpsdc="http://www.wps.cn/officeDocument/2017/drawingmlCustomData" val="200" checksum="3837665281"/>
                </a:ext>
              </a:extLst>
            </a:pPr>
            <a:endParaRPr lang="zh-CN" altLang="en-US" sz="1400" dirty="0">
              <a:latin typeface="宋体" panose="02010600030101010101" pitchFamily="2" charset="-122"/>
              <a:ea typeface="宋体" panose="02010600030101010101" pitchFamily="2" charset="-122"/>
              <a:cs typeface="宋体" panose="02010600030101010101" pitchFamily="2" charset="-122"/>
            </a:endParaRPr>
          </a:p>
          <a:p>
            <a:pPr indent="355600" algn="just" fontAlgn="auto">
              <a:lnSpc>
                <a:spcPct val="150000"/>
              </a:lnSpc>
              <a:extLst>
                <a:ext uri="{35155182-B16C-46BC-9424-99874614C6A1}">
                  <wpsdc:indentchars xmlns:wpsdc="http://www.wps.cn/officeDocument/2017/drawingmlCustomData" val="200" checksum="3837665281"/>
                </a:ext>
              </a:extLst>
            </a:pPr>
            <a:endParaRPr lang="zh-CN" altLang="en-US" sz="1400" dirty="0">
              <a:latin typeface="宋体" panose="02010600030101010101" pitchFamily="2" charset="-122"/>
              <a:ea typeface="宋体" panose="02010600030101010101" pitchFamily="2" charset="-122"/>
              <a:cs typeface="宋体" panose="02010600030101010101" pitchFamily="2" charset="-122"/>
            </a:endParaRPr>
          </a:p>
          <a:p>
            <a:pPr indent="355600" algn="just" fontAlgn="auto">
              <a:lnSpc>
                <a:spcPct val="150000"/>
              </a:lnSpc>
              <a:extLst>
                <a:ext uri="{35155182-B16C-46BC-9424-99874614C6A1}">
                  <wpsdc:indentchars xmlns:wpsdc="http://www.wps.cn/officeDocument/2017/drawingmlCustomData" val="200" checksum="3837665281"/>
                </a:ext>
              </a:extLst>
            </a:pPr>
            <a:endParaRPr lang="en-US" altLang="zh-CN" sz="1400" dirty="0">
              <a:latin typeface="Times New Roman" panose="02020603050405020304" pitchFamily="18" charset="0"/>
              <a:ea typeface="宋体" panose="02010600030101010101" pitchFamily="2" charset="-122"/>
              <a:cs typeface="Times New Roman" panose="02020603050405020304" pitchFamily="18" charset="0"/>
            </a:endParaRPr>
          </a:p>
          <a:p>
            <a:pPr indent="355600" algn="just" fontAlgn="auto">
              <a:lnSpc>
                <a:spcPct val="150000"/>
              </a:lnSpc>
              <a:extLst>
                <a:ext uri="{35155182-B16C-46BC-9424-99874614C6A1}">
                  <wpsdc:indentchars xmlns:wpsdc="http://www.wps.cn/officeDocument/2017/drawingmlCustomData" val="200" checksum="3837665281"/>
                </a:ext>
              </a:extLst>
            </a:pP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团队历经</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70</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余年积淀，扎根西部，深耕非金属矿研究领域，围绕国家重大需求，聚焦人与自然和谐共生的生态文明建设，形成了以扎根非矿高等教育、奉献西部、服务国家的优良传统和拼搏创新的团队精神，在非金属矿资源、固体废弃物处理与资源化、浅表矿山生态修复、岩溶钙华科学保育、核生物效应等特色方向开展教育和研究攻关。</a:t>
            </a:r>
            <a:endParaRPr lang="zh-CN" altLang="en-US" sz="1400" dirty="0">
              <a:latin typeface="Times New Roman" panose="02020603050405020304" pitchFamily="18" charset="0"/>
              <a:ea typeface="宋体" panose="02010600030101010101" pitchFamily="2" charset="-122"/>
              <a:cs typeface="Times New Roman" panose="02020603050405020304" pitchFamily="18" charset="0"/>
            </a:endParaRPr>
          </a:p>
          <a:p>
            <a:pPr indent="355600" algn="just" fontAlgn="auto">
              <a:lnSpc>
                <a:spcPct val="150000"/>
              </a:lnSpc>
              <a:extLst>
                <a:ext uri="{35155182-B16C-46BC-9424-99874614C6A1}">
                  <wpsdc:indentchars xmlns:wpsdc="http://www.wps.cn/officeDocument/2017/drawingmlCustomData" val="200" checksum="3837665281"/>
                </a:ext>
              </a:extLst>
            </a:pP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近</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5</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年，承担国家级项目</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48</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项，获得国家级科技进步二等奖</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3</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项，省部级科技奖</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29</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项，在</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NC</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等发表论文</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380</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余篇。团队在石棉安全、九</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黄灾后重建、乡村振兴和福岛核安全等方面为国家提供十余份咨询建议，得到温总理等领导肯定批复。团队开发的磷石膏高值利用、复杂含铀废水处理、锂矿资源开发等成套技术，解决了锂辉石矿浮选分离的世界难题，服务于国家战略资源自立自强、环境生态高质量发展；九寨沟诺日朗瀑布震后生态修复工程提供了世界范例，世界钙华联盟、钙华展览馆等相关机构</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基地，引领了世界钙华研究和文旅建设新方向。围绕柴达木和四川盆地、松潘裂谷带的紧缺资源和新型能源，高寒脆弱生态带和高山峡谷的生态保护等方面，以共建产业技术研究院的方式实现从</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书架到货架</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的技术转移，转化成果</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181</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项，制订标准</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22</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个，承担四技服务项目</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330</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余项，有力解决了区域发展和企业技术需求困境，产生经济效益近百亿元。</a:t>
            </a:r>
            <a:endParaRPr lang="zh-CN" altLang="en-US" sz="1400" dirty="0">
              <a:latin typeface="Times New Roman" panose="02020603050405020304" pitchFamily="18" charset="0"/>
              <a:ea typeface="宋体" panose="02010600030101010101" pitchFamily="2" charset="-122"/>
              <a:cs typeface="Times New Roman" panose="02020603050405020304" pitchFamily="18" charset="0"/>
            </a:endParaRPr>
          </a:p>
          <a:p>
            <a:pPr indent="355600" algn="just" fontAlgn="auto">
              <a:lnSpc>
                <a:spcPct val="150000"/>
              </a:lnSpc>
              <a:extLst>
                <a:ext uri="{35155182-B16C-46BC-9424-99874614C6A1}">
                  <wpsdc:indentchars xmlns:wpsdc="http://www.wps.cn/officeDocument/2017/drawingmlCustomData" val="200" checksum="3837665281"/>
                </a:ext>
              </a:extLst>
            </a:pP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团队坚守以</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开发矿业、保护环境</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为荣的初心，依靠党建领团队，持续保持凝聚力和战斗力，勇担国家急难险重任务。团队牵头组织</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WAT</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ICAM</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等重要学术会议</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18</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次。获首批青城计划创新团队、入选教育部第三批</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全国黄大年式教师团队</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创建名单。团队坚持</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70</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年</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点石成金、变废为宝</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的理念，将致力于持续打造特色能源资源、环境健康、矿山及岩溶生态保育等具有世界级水平的人才梯队与成果。</a:t>
            </a:r>
            <a:endParaRPr lang="zh-CN" altLang="en-US" sz="1400" dirty="0">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3" name="图片 2"/>
          <p:cNvPicPr/>
          <p:nvPr/>
        </p:nvPicPr>
        <p:blipFill>
          <a:blip r:embed="rId1"/>
          <a:stretch>
            <a:fillRect/>
          </a:stretch>
        </p:blipFill>
        <p:spPr>
          <a:xfrm>
            <a:off x="1497949" y="1165658"/>
            <a:ext cx="660717" cy="755967"/>
          </a:xfrm>
          <a:prstGeom prst="rect">
            <a:avLst/>
          </a:prstGeom>
        </p:spPr>
      </p:pic>
      <p:pic>
        <p:nvPicPr>
          <p:cNvPr id="4" name="图片 3"/>
          <p:cNvPicPr/>
          <p:nvPr/>
        </p:nvPicPr>
        <p:blipFill>
          <a:blip r:embed="rId2"/>
          <a:stretch>
            <a:fillRect/>
          </a:stretch>
        </p:blipFill>
        <p:spPr>
          <a:xfrm>
            <a:off x="4661633" y="1185337"/>
            <a:ext cx="648017" cy="648017"/>
          </a:xfrm>
          <a:prstGeom prst="rect">
            <a:avLst/>
          </a:prstGeom>
        </p:spPr>
      </p:pic>
      <p:pic>
        <p:nvPicPr>
          <p:cNvPr id="6" name="图片 5"/>
          <p:cNvPicPr>
            <a:picLocks noChangeAspect="1"/>
          </p:cNvPicPr>
          <p:nvPr/>
        </p:nvPicPr>
        <p:blipFill>
          <a:blip r:embed="rId3"/>
          <a:stretch>
            <a:fillRect/>
          </a:stretch>
        </p:blipFill>
        <p:spPr>
          <a:xfrm>
            <a:off x="3088142" y="1165658"/>
            <a:ext cx="681715" cy="687376"/>
          </a:xfrm>
          <a:prstGeom prst="rect">
            <a:avLst/>
          </a:prstGeom>
        </p:spPr>
      </p:pic>
      <p:grpSp>
        <p:nvGrpSpPr>
          <p:cNvPr id="2" name="组合 1"/>
          <p:cNvGrpSpPr/>
          <p:nvPr/>
        </p:nvGrpSpPr>
        <p:grpSpPr>
          <a:xfrm>
            <a:off x="0" y="314109"/>
            <a:ext cx="6481438" cy="9419646"/>
            <a:chOff x="0" y="314109"/>
            <a:chExt cx="6481438" cy="9419646"/>
          </a:xfrm>
        </p:grpSpPr>
        <p:grpSp>
          <p:nvGrpSpPr>
            <p:cNvPr id="7" name="组合 6"/>
            <p:cNvGrpSpPr/>
            <p:nvPr/>
          </p:nvGrpSpPr>
          <p:grpSpPr>
            <a:xfrm>
              <a:off x="0" y="314109"/>
              <a:ext cx="6481438" cy="307777"/>
              <a:chOff x="0" y="314109"/>
              <a:chExt cx="6481438" cy="307777"/>
            </a:xfrm>
          </p:grpSpPr>
          <p:sp>
            <p:nvSpPr>
              <p:cNvPr id="11" name="文本框 10"/>
              <p:cNvSpPr txBox="1"/>
              <p:nvPr/>
            </p:nvSpPr>
            <p:spPr>
              <a:xfrm>
                <a:off x="2664000" y="314109"/>
                <a:ext cx="3817438" cy="307777"/>
              </a:xfrm>
              <a:prstGeom prst="rect">
                <a:avLst/>
              </a:prstGeom>
              <a:noFill/>
            </p:spPr>
            <p:txBody>
              <a:bodyPr wrap="square" rtlCol="0">
                <a:spAutoFit/>
              </a:bodyPr>
              <a:lstStyle/>
              <a:p>
                <a:r>
                  <a:rPr lang="zh-CN" altLang="en-US" sz="1400" dirty="0">
                    <a:latin typeface="方正小标宋_GBK" panose="03000509000000000000" pitchFamily="65" charset="-122"/>
                    <a:ea typeface="方正小标宋_GBK" panose="03000509000000000000" pitchFamily="65" charset="-122"/>
                  </a:rPr>
                  <a:t>第四届“西部自然资源与生态环境健康研讨会”</a:t>
                </a:r>
                <a:endParaRPr lang="zh-CN" altLang="en-US" sz="1400" dirty="0">
                  <a:latin typeface="方正小标宋_GBK" panose="03000509000000000000" pitchFamily="65" charset="-122"/>
                  <a:ea typeface="方正小标宋_GBK" panose="03000509000000000000" pitchFamily="65" charset="-122"/>
                </a:endParaRPr>
              </a:p>
            </p:txBody>
          </p:sp>
          <p:grpSp>
            <p:nvGrpSpPr>
              <p:cNvPr id="12" name="组合 11"/>
              <p:cNvGrpSpPr/>
              <p:nvPr/>
            </p:nvGrpSpPr>
            <p:grpSpPr>
              <a:xfrm rot="10800000">
                <a:off x="0" y="359998"/>
                <a:ext cx="2531658" cy="216001"/>
                <a:chOff x="4326342" y="359999"/>
                <a:chExt cx="2531658" cy="216001"/>
              </a:xfrm>
            </p:grpSpPr>
            <p:sp>
              <p:nvSpPr>
                <p:cNvPr id="13" name="矩形 12"/>
                <p:cNvSpPr/>
                <p:nvPr/>
              </p:nvSpPr>
              <p:spPr>
                <a:xfrm>
                  <a:off x="4698000" y="359999"/>
                  <a:ext cx="2160000" cy="216000"/>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4537438" y="360000"/>
                  <a:ext cx="108000" cy="216000"/>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4408707" y="360000"/>
                  <a:ext cx="72000" cy="216000"/>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4326342" y="360000"/>
                  <a:ext cx="36000" cy="2160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8" name="组合 7"/>
            <p:cNvGrpSpPr/>
            <p:nvPr/>
          </p:nvGrpSpPr>
          <p:grpSpPr>
            <a:xfrm>
              <a:off x="144000" y="9252000"/>
              <a:ext cx="324000" cy="481755"/>
              <a:chOff x="329905" y="9424245"/>
              <a:chExt cx="324000" cy="481755"/>
            </a:xfrm>
            <a:solidFill>
              <a:srgbClr val="0070C0"/>
            </a:solidFill>
          </p:grpSpPr>
          <p:sp>
            <p:nvSpPr>
              <p:cNvPr id="9" name="矩形 8"/>
              <p:cNvSpPr/>
              <p:nvPr/>
            </p:nvSpPr>
            <p:spPr>
              <a:xfrm rot="10800000">
                <a:off x="387478" y="9806681"/>
                <a:ext cx="216507" cy="99319"/>
              </a:xfrm>
              <a:prstGeom prst="rect">
                <a:avLst/>
              </a:prstGeom>
              <a:grpFill/>
              <a:ln>
                <a:noFill/>
              </a:ln>
              <a:effectLst/>
              <a:scene3d>
                <a:camera prst="orthographicFront">
                  <a:rot lat="0" lon="0" rev="0"/>
                </a:camera>
                <a:lightRig rig="chilly" dir="t">
                  <a:rot lat="0" lon="0" rev="18480000"/>
                </a:lightRig>
              </a:scene3d>
              <a:sp3d prstMaterial="clear">
                <a:bevelT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329905" y="9424245"/>
                <a:ext cx="324000" cy="324000"/>
              </a:xfrm>
              <a:prstGeom prst="ellipse">
                <a:avLst/>
              </a:prstGeom>
              <a:gr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dirty="0">
                    <a:solidFill>
                      <a:schemeClr val="bg1"/>
                    </a:solidFill>
                    <a:latin typeface="Times New Roman" panose="02020603050405020304" pitchFamily="18" charset="0"/>
                    <a:cs typeface="Times New Roman" panose="02020603050405020304" pitchFamily="18" charset="0"/>
                  </a:rPr>
                  <a:t>21</a:t>
                </a:r>
                <a:endParaRPr lang="en-US" altLang="zh-CN" dirty="0">
                  <a:solidFill>
                    <a:schemeClr val="bg1"/>
                  </a:solidFill>
                  <a:latin typeface="Times New Roman" panose="02020603050405020304" pitchFamily="18" charset="0"/>
                  <a:cs typeface="Times New Roman" panose="02020603050405020304" pitchFamily="18" charset="0"/>
                </a:endParaRPr>
              </a:p>
            </p:txBody>
          </p:sp>
        </p:gr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360000" y="314111"/>
            <a:ext cx="6498000" cy="9411890"/>
            <a:chOff x="360000" y="314111"/>
            <a:chExt cx="6498000" cy="9411890"/>
          </a:xfrm>
        </p:grpSpPr>
        <p:sp>
          <p:nvSpPr>
            <p:cNvPr id="23" name="矩形 22"/>
            <p:cNvSpPr/>
            <p:nvPr/>
          </p:nvSpPr>
          <p:spPr>
            <a:xfrm>
              <a:off x="6461231" y="9626682"/>
              <a:ext cx="216507" cy="99319"/>
            </a:xfrm>
            <a:prstGeom prst="rect">
              <a:avLst/>
            </a:prstGeom>
            <a:solidFill>
              <a:srgbClr val="0070C0"/>
            </a:solidFill>
            <a:ln>
              <a:noFill/>
            </a:ln>
            <a:effectLst/>
            <a:scene3d>
              <a:camera prst="orthographicFront">
                <a:rot lat="0" lon="0" rev="0"/>
              </a:camera>
              <a:lightRig rig="chilly" dir="t">
                <a:rot lat="0" lon="0" rev="18480000"/>
              </a:lightRig>
            </a:scene3d>
            <a:sp3d prstMaterial="clear">
              <a:bevelT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nvGrpSpPr>
            <p:cNvPr id="14" name="组合 13"/>
            <p:cNvGrpSpPr/>
            <p:nvPr/>
          </p:nvGrpSpPr>
          <p:grpSpPr>
            <a:xfrm>
              <a:off x="360000" y="314111"/>
              <a:ext cx="6498000" cy="307777"/>
              <a:chOff x="360000" y="314111"/>
              <a:chExt cx="6498000" cy="307777"/>
            </a:xfrm>
          </p:grpSpPr>
          <p:sp>
            <p:nvSpPr>
              <p:cNvPr id="15" name="文本框 14"/>
              <p:cNvSpPr txBox="1"/>
              <p:nvPr/>
            </p:nvSpPr>
            <p:spPr>
              <a:xfrm>
                <a:off x="360000" y="314111"/>
                <a:ext cx="3817438" cy="307777"/>
              </a:xfrm>
              <a:prstGeom prst="rect">
                <a:avLst/>
              </a:prstGeom>
              <a:noFill/>
            </p:spPr>
            <p:txBody>
              <a:bodyPr wrap="square" rtlCol="0">
                <a:spAutoFit/>
              </a:bodyPr>
              <a:lstStyle/>
              <a:p>
                <a:r>
                  <a:rPr lang="zh-CN" altLang="en-US" sz="1400" dirty="0">
                    <a:latin typeface="方正小标宋_GBK" panose="03000509000000000000" pitchFamily="65" charset="-122"/>
                    <a:ea typeface="方正小标宋_GBK" panose="03000509000000000000" pitchFamily="65" charset="-122"/>
                  </a:rPr>
                  <a:t>第四届“西部自然资源与生态环境健康研讨会”</a:t>
                </a:r>
                <a:endParaRPr lang="zh-CN" altLang="en-US" sz="1400" dirty="0">
                  <a:latin typeface="方正小标宋_GBK" panose="03000509000000000000" pitchFamily="65" charset="-122"/>
                  <a:ea typeface="方正小标宋_GBK" panose="03000509000000000000" pitchFamily="65" charset="-122"/>
                </a:endParaRPr>
              </a:p>
            </p:txBody>
          </p:sp>
          <p:grpSp>
            <p:nvGrpSpPr>
              <p:cNvPr id="16" name="组合 15"/>
              <p:cNvGrpSpPr/>
              <p:nvPr/>
            </p:nvGrpSpPr>
            <p:grpSpPr>
              <a:xfrm>
                <a:off x="4326342" y="359999"/>
                <a:ext cx="2531658" cy="216001"/>
                <a:chOff x="4326342" y="359999"/>
                <a:chExt cx="2531658" cy="216001"/>
              </a:xfrm>
            </p:grpSpPr>
            <p:sp>
              <p:nvSpPr>
                <p:cNvPr id="17" name="矩形 16"/>
                <p:cNvSpPr/>
                <p:nvPr/>
              </p:nvSpPr>
              <p:spPr>
                <a:xfrm>
                  <a:off x="4698000" y="359999"/>
                  <a:ext cx="2160000" cy="216000"/>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4537438" y="360000"/>
                  <a:ext cx="108000" cy="216000"/>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4408707" y="360000"/>
                  <a:ext cx="72000" cy="216000"/>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4326342" y="360000"/>
                  <a:ext cx="36000" cy="2160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sp>
        <p:nvSpPr>
          <p:cNvPr id="24" name="椭圆 23"/>
          <p:cNvSpPr/>
          <p:nvPr/>
        </p:nvSpPr>
        <p:spPr>
          <a:xfrm>
            <a:off x="6408000" y="9252000"/>
            <a:ext cx="324000" cy="324000"/>
          </a:xfrm>
          <a:prstGeom prst="ellipse">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dirty="0">
                <a:solidFill>
                  <a:schemeClr val="bg1"/>
                </a:solidFill>
                <a:latin typeface="Times New Roman" panose="02020603050405020304" pitchFamily="18" charset="0"/>
                <a:cs typeface="Times New Roman" panose="02020603050405020304" pitchFamily="18" charset="0"/>
              </a:rPr>
              <a:t>22</a:t>
            </a:r>
            <a:endParaRPr lang="en-US" altLang="zh-CN" dirty="0">
              <a:solidFill>
                <a:schemeClr val="bg1"/>
              </a:solidFill>
              <a:latin typeface="Times New Roman" panose="02020603050405020304" pitchFamily="18" charset="0"/>
              <a:cs typeface="Times New Roman" panose="02020603050405020304" pitchFamily="18" charset="0"/>
            </a:endParaRPr>
          </a:p>
        </p:txBody>
      </p:sp>
      <p:sp>
        <p:nvSpPr>
          <p:cNvPr id="3" name="文本框 2"/>
          <p:cNvSpPr txBox="1"/>
          <p:nvPr/>
        </p:nvSpPr>
        <p:spPr>
          <a:xfrm>
            <a:off x="646354" y="737292"/>
            <a:ext cx="5760000" cy="8567282"/>
          </a:xfrm>
          <a:prstGeom prst="rect">
            <a:avLst/>
          </a:prstGeom>
          <a:noFill/>
        </p:spPr>
        <p:txBody>
          <a:bodyPr wrap="square" rtlCol="0" anchor="t">
            <a:spAutoFit/>
          </a:bodyPr>
          <a:lstStyle/>
          <a:p>
            <a:pPr algn="just" fontAlgn="auto">
              <a:lnSpc>
                <a:spcPct val="150000"/>
              </a:lnSpc>
              <a:spcBef>
                <a:spcPts val="600"/>
              </a:spcBef>
              <a:spcAft>
                <a:spcPts val="600"/>
              </a:spcAft>
            </a:pPr>
            <a:r>
              <a:rPr lang="zh-CN" altLang="en-US" sz="1600" b="1" dirty="0">
                <a:latin typeface="黑体" panose="02010609060101010101" pitchFamily="49" charset="-122"/>
                <a:ea typeface="黑体" panose="02010609060101010101" pitchFamily="49" charset="-122"/>
                <a:cs typeface="Times New Roman" panose="02020603050405020304" pitchFamily="18" charset="0"/>
              </a:rPr>
              <a:t>西北农林科技大学农作物试验示范站（斗口）</a:t>
            </a:r>
            <a:endParaRPr lang="en-US" altLang="zh-CN" sz="1600" b="1" dirty="0">
              <a:latin typeface="黑体" panose="02010609060101010101" pitchFamily="49" charset="-122"/>
              <a:ea typeface="黑体" panose="02010609060101010101" pitchFamily="49" charset="-122"/>
              <a:cs typeface="Times New Roman" panose="02020603050405020304" pitchFamily="18" charset="0"/>
            </a:endParaRPr>
          </a:p>
          <a:p>
            <a:pPr>
              <a:lnSpc>
                <a:spcPct val="150000"/>
              </a:lnSpc>
            </a:pPr>
            <a:r>
              <a:rPr lang="en-US" altLang="zh-CN" sz="1400" dirty="0">
                <a:latin typeface="宋体" panose="02010600030101010101" pitchFamily="2" charset="-122"/>
                <a:ea typeface="宋体" panose="02010600030101010101" pitchFamily="2" charset="-122"/>
              </a:rPr>
              <a:t>    </a:t>
            </a:r>
            <a:r>
              <a:rPr lang="zh-CN" altLang="zh-CN" sz="1400" dirty="0">
                <a:latin typeface="宋体" panose="02010600030101010101" pitchFamily="2" charset="-122"/>
                <a:ea typeface="宋体" panose="02010600030101010101" pitchFamily="2" charset="-122"/>
              </a:rPr>
              <a:t>斗口农作物试验示范站位于泾阳县云阳镇兴隆村。其前身是于右任</a:t>
            </a:r>
            <a:r>
              <a:rPr lang="en-US" altLang="zh-CN" sz="1400" dirty="0">
                <a:latin typeface="宋体" panose="02010600030101010101" pitchFamily="2" charset="-122"/>
                <a:ea typeface="宋体" panose="02010600030101010101" pitchFamily="2" charset="-122"/>
              </a:rPr>
              <a:t>1930</a:t>
            </a:r>
            <a:r>
              <a:rPr lang="zh-CN" altLang="zh-CN" sz="1400" dirty="0">
                <a:latin typeface="宋体" panose="02010600030101010101" pitchFamily="2" charset="-122"/>
                <a:ea typeface="宋体" panose="02010600030101010101" pitchFamily="2" charset="-122"/>
              </a:rPr>
              <a:t>年创办的</a:t>
            </a:r>
            <a:r>
              <a:rPr lang="en-US" altLang="zh-CN" sz="1400" dirty="0">
                <a:latin typeface="宋体" panose="02010600030101010101" pitchFamily="2" charset="-122"/>
                <a:ea typeface="宋体" panose="02010600030101010101" pitchFamily="2" charset="-122"/>
              </a:rPr>
              <a:t>“</a:t>
            </a:r>
            <a:r>
              <a:rPr lang="zh-CN" altLang="zh-CN" sz="1400" dirty="0">
                <a:latin typeface="宋体" panose="02010600030101010101" pitchFamily="2" charset="-122"/>
                <a:ea typeface="宋体" panose="02010600030101010101" pitchFamily="2" charset="-122"/>
              </a:rPr>
              <a:t>斗口村农事试验场</a:t>
            </a:r>
            <a:r>
              <a:rPr lang="en-US" altLang="zh-CN" sz="1400" dirty="0">
                <a:latin typeface="宋体" panose="02010600030101010101" pitchFamily="2" charset="-122"/>
                <a:ea typeface="宋体" panose="02010600030101010101" pitchFamily="2" charset="-122"/>
              </a:rPr>
              <a:t>”</a:t>
            </a:r>
            <a:r>
              <a:rPr lang="zh-CN" altLang="zh-CN" sz="1400" dirty="0">
                <a:latin typeface="宋体" panose="02010600030101010101" pitchFamily="2" charset="-122"/>
                <a:ea typeface="宋体" panose="02010600030101010101" pitchFamily="2" charset="-122"/>
              </a:rPr>
              <a:t>；</a:t>
            </a:r>
            <a:r>
              <a:rPr lang="en-US" altLang="zh-CN" sz="1400" dirty="0">
                <a:latin typeface="宋体" panose="02010600030101010101" pitchFamily="2" charset="-122"/>
                <a:ea typeface="宋体" panose="02010600030101010101" pitchFamily="2" charset="-122"/>
              </a:rPr>
              <a:t>2012</a:t>
            </a:r>
            <a:r>
              <a:rPr lang="zh-CN" altLang="zh-CN" sz="1400" dirty="0">
                <a:latin typeface="宋体" panose="02010600030101010101" pitchFamily="2" charset="-122"/>
                <a:ea typeface="宋体" panose="02010600030101010101" pitchFamily="2" charset="-122"/>
              </a:rPr>
              <a:t>年在此设立农作物试验示范站；</a:t>
            </a:r>
            <a:r>
              <a:rPr lang="en-US" altLang="zh-CN" sz="1400" dirty="0">
                <a:latin typeface="宋体" panose="02010600030101010101" pitchFamily="2" charset="-122"/>
                <a:ea typeface="宋体" panose="02010600030101010101" pitchFamily="2" charset="-122"/>
              </a:rPr>
              <a:t>2014</a:t>
            </a:r>
            <a:r>
              <a:rPr lang="zh-CN" altLang="zh-CN" sz="1400" dirty="0">
                <a:latin typeface="宋体" panose="02010600030101010101" pitchFamily="2" charset="-122"/>
                <a:ea typeface="宋体" panose="02010600030101010101" pitchFamily="2" charset="-122"/>
              </a:rPr>
              <a:t>年被认定为</a:t>
            </a:r>
            <a:r>
              <a:rPr lang="en-US" altLang="zh-CN" sz="1400" dirty="0">
                <a:latin typeface="宋体" panose="02010600030101010101" pitchFamily="2" charset="-122"/>
                <a:ea typeface="宋体" panose="02010600030101010101" pitchFamily="2" charset="-122"/>
              </a:rPr>
              <a:t>“</a:t>
            </a:r>
            <a:r>
              <a:rPr lang="zh-CN" altLang="zh-CN" sz="1400" dirty="0">
                <a:latin typeface="宋体" panose="02010600030101010101" pitchFamily="2" charset="-122"/>
                <a:ea typeface="宋体" panose="02010600030101010101" pitchFamily="2" charset="-122"/>
              </a:rPr>
              <a:t>杨凌示范区关中灌区农作物试验示范站</a:t>
            </a:r>
            <a:r>
              <a:rPr lang="en-US" altLang="zh-CN" sz="1400" dirty="0">
                <a:latin typeface="宋体" panose="02010600030101010101" pitchFamily="2" charset="-122"/>
                <a:ea typeface="宋体" panose="02010600030101010101" pitchFamily="2" charset="-122"/>
              </a:rPr>
              <a:t>”</a:t>
            </a:r>
            <a:r>
              <a:rPr lang="zh-CN" altLang="zh-CN" sz="1400" dirty="0">
                <a:latin typeface="宋体" panose="02010600030101010101" pitchFamily="2" charset="-122"/>
                <a:ea typeface="宋体" panose="02010600030101010101" pitchFamily="2" charset="-122"/>
              </a:rPr>
              <a:t>；</a:t>
            </a:r>
            <a:r>
              <a:rPr lang="en-US" altLang="zh-CN" sz="1400" dirty="0">
                <a:latin typeface="宋体" panose="02010600030101010101" pitchFamily="2" charset="-122"/>
                <a:ea typeface="宋体" panose="02010600030101010101" pitchFamily="2" charset="-122"/>
              </a:rPr>
              <a:t>2015</a:t>
            </a:r>
            <a:r>
              <a:rPr lang="zh-CN" altLang="zh-CN" sz="1400" dirty="0">
                <a:latin typeface="宋体" panose="02010600030101010101" pitchFamily="2" charset="-122"/>
                <a:ea typeface="宋体" panose="02010600030101010101" pitchFamily="2" charset="-122"/>
              </a:rPr>
              <a:t>年获批</a:t>
            </a:r>
            <a:r>
              <a:rPr lang="en-US" altLang="zh-CN" sz="1400" dirty="0">
                <a:latin typeface="宋体" panose="02010600030101010101" pitchFamily="2" charset="-122"/>
                <a:ea typeface="宋体" panose="02010600030101010101" pitchFamily="2" charset="-122"/>
              </a:rPr>
              <a:t>“</a:t>
            </a:r>
            <a:r>
              <a:rPr lang="zh-CN" altLang="zh-CN" sz="1400" dirty="0">
                <a:latin typeface="宋体" panose="02010600030101010101" pitchFamily="2" charset="-122"/>
                <a:ea typeface="宋体" panose="02010600030101010101" pitchFamily="2" charset="-122"/>
              </a:rPr>
              <a:t>全国农业硕士实践教育示范基地</a:t>
            </a:r>
            <a:r>
              <a:rPr lang="en-US" altLang="zh-CN" sz="1400" dirty="0">
                <a:latin typeface="宋体" panose="02010600030101010101" pitchFamily="2" charset="-122"/>
                <a:ea typeface="宋体" panose="02010600030101010101" pitchFamily="2" charset="-122"/>
              </a:rPr>
              <a:t>”</a:t>
            </a:r>
            <a:r>
              <a:rPr lang="zh-CN" altLang="zh-CN" sz="1400" dirty="0">
                <a:latin typeface="宋体" panose="02010600030101010101" pitchFamily="2" charset="-122"/>
                <a:ea typeface="宋体" panose="02010600030101010101" pitchFamily="2" charset="-122"/>
              </a:rPr>
              <a:t>；</a:t>
            </a:r>
            <a:r>
              <a:rPr lang="en-US" altLang="zh-CN" sz="1400" dirty="0">
                <a:latin typeface="宋体" panose="02010600030101010101" pitchFamily="2" charset="-122"/>
                <a:ea typeface="宋体" panose="02010600030101010101" pitchFamily="2" charset="-122"/>
              </a:rPr>
              <a:t>2019</a:t>
            </a:r>
            <a:r>
              <a:rPr lang="zh-CN" altLang="zh-CN" sz="1400" dirty="0">
                <a:latin typeface="宋体" panose="02010600030101010101" pitchFamily="2" charset="-122"/>
                <a:ea typeface="宋体" panose="02010600030101010101" pitchFamily="2" charset="-122"/>
              </a:rPr>
              <a:t>年被认定为</a:t>
            </a:r>
            <a:r>
              <a:rPr lang="en-US" altLang="zh-CN" sz="1400" dirty="0">
                <a:latin typeface="宋体" panose="02010600030101010101" pitchFamily="2" charset="-122"/>
                <a:ea typeface="宋体" panose="02010600030101010101" pitchFamily="2" charset="-122"/>
              </a:rPr>
              <a:t>“</a:t>
            </a:r>
            <a:r>
              <a:rPr lang="zh-CN" altLang="zh-CN" sz="1400" dirty="0">
                <a:latin typeface="宋体" panose="02010600030101010101" pitchFamily="2" charset="-122"/>
                <a:ea typeface="宋体" panose="02010600030101010101" pitchFamily="2" charset="-122"/>
              </a:rPr>
              <a:t>陕西省农业专家服务站</a:t>
            </a:r>
            <a:r>
              <a:rPr lang="en-US" altLang="zh-CN" sz="1400" dirty="0">
                <a:latin typeface="宋体" panose="02010600030101010101" pitchFamily="2" charset="-122"/>
                <a:ea typeface="宋体" panose="02010600030101010101" pitchFamily="2" charset="-122"/>
              </a:rPr>
              <a:t>”</a:t>
            </a:r>
            <a:r>
              <a:rPr lang="zh-CN" altLang="zh-CN" sz="1400" dirty="0">
                <a:latin typeface="宋体" panose="02010600030101010101" pitchFamily="2" charset="-122"/>
                <a:ea typeface="宋体" panose="02010600030101010101" pitchFamily="2" charset="-122"/>
              </a:rPr>
              <a:t>，</a:t>
            </a:r>
            <a:r>
              <a:rPr lang="en-US" altLang="zh-CN" sz="1400" dirty="0">
                <a:latin typeface="宋体" panose="02010600030101010101" pitchFamily="2" charset="-122"/>
                <a:ea typeface="宋体" panose="02010600030101010101" pitchFamily="2" charset="-122"/>
              </a:rPr>
              <a:t>2020</a:t>
            </a:r>
            <a:r>
              <a:rPr lang="zh-CN" altLang="zh-CN" sz="1400" dirty="0">
                <a:latin typeface="宋体" panose="02010600030101010101" pitchFamily="2" charset="-122"/>
                <a:ea typeface="宋体" panose="02010600030101010101" pitchFamily="2" charset="-122"/>
              </a:rPr>
              <a:t>年被认定为</a:t>
            </a:r>
            <a:r>
              <a:rPr lang="en-US" altLang="zh-CN" sz="1400" dirty="0">
                <a:latin typeface="宋体" panose="02010600030101010101" pitchFamily="2" charset="-122"/>
                <a:ea typeface="宋体" panose="02010600030101010101" pitchFamily="2" charset="-122"/>
              </a:rPr>
              <a:t>“</a:t>
            </a:r>
            <a:r>
              <a:rPr lang="zh-CN" altLang="zh-CN" sz="1400" dirty="0">
                <a:latin typeface="宋体" panose="02010600030101010101" pitchFamily="2" charset="-122"/>
                <a:ea typeface="宋体" panose="02010600030101010101" pitchFamily="2" charset="-122"/>
              </a:rPr>
              <a:t>农业农村领域省级科技创新平台</a:t>
            </a:r>
            <a:r>
              <a:rPr lang="en-US" altLang="zh-CN" sz="1400" dirty="0">
                <a:latin typeface="宋体" panose="02010600030101010101" pitchFamily="2" charset="-122"/>
                <a:ea typeface="宋体" panose="02010600030101010101" pitchFamily="2" charset="-122"/>
              </a:rPr>
              <a:t>”</a:t>
            </a:r>
            <a:r>
              <a:rPr lang="zh-CN" altLang="zh-CN" sz="1400" dirty="0">
                <a:latin typeface="宋体" panose="02010600030101010101" pitchFamily="2" charset="-122"/>
                <a:ea typeface="宋体" panose="02010600030101010101" pitchFamily="2" charset="-122"/>
              </a:rPr>
              <a:t>和</a:t>
            </a:r>
            <a:r>
              <a:rPr lang="en-US" altLang="zh-CN" sz="1400" dirty="0">
                <a:latin typeface="宋体" panose="02010600030101010101" pitchFamily="2" charset="-122"/>
                <a:ea typeface="宋体" panose="02010600030101010101" pitchFamily="2" charset="-122"/>
              </a:rPr>
              <a:t>“</a:t>
            </a:r>
            <a:r>
              <a:rPr lang="zh-CN" altLang="zh-CN" sz="1400" dirty="0">
                <a:latin typeface="宋体" panose="02010600030101010101" pitchFamily="2" charset="-122"/>
                <a:ea typeface="宋体" panose="02010600030101010101" pitchFamily="2" charset="-122"/>
              </a:rPr>
              <a:t>泾阳县特色产业专家工作站</a:t>
            </a:r>
            <a:r>
              <a:rPr lang="en-US" altLang="zh-CN" sz="1400" dirty="0">
                <a:latin typeface="宋体" panose="02010600030101010101" pitchFamily="2" charset="-122"/>
                <a:ea typeface="宋体" panose="02010600030101010101" pitchFamily="2" charset="-122"/>
              </a:rPr>
              <a:t>”</a:t>
            </a:r>
            <a:r>
              <a:rPr lang="zh-CN" altLang="zh-CN" sz="1400" dirty="0">
                <a:latin typeface="宋体" panose="02010600030101010101" pitchFamily="2" charset="-122"/>
                <a:ea typeface="宋体" panose="02010600030101010101" pitchFamily="2" charset="-122"/>
              </a:rPr>
              <a:t>。</a:t>
            </a:r>
            <a:endParaRPr lang="zh-CN" altLang="zh-CN" sz="1400" dirty="0">
              <a:latin typeface="宋体" panose="02010600030101010101" pitchFamily="2" charset="-122"/>
              <a:ea typeface="宋体" panose="02010600030101010101" pitchFamily="2" charset="-122"/>
            </a:endParaRPr>
          </a:p>
          <a:p>
            <a:pPr>
              <a:lnSpc>
                <a:spcPct val="150000"/>
              </a:lnSpc>
            </a:pPr>
            <a:r>
              <a:rPr lang="en-US" altLang="zh-CN" sz="1400" dirty="0">
                <a:latin typeface="宋体" panose="02010600030101010101" pitchFamily="2" charset="-122"/>
                <a:ea typeface="宋体" panose="02010600030101010101" pitchFamily="2" charset="-122"/>
              </a:rPr>
              <a:t>    </a:t>
            </a:r>
            <a:r>
              <a:rPr lang="zh-CN" altLang="zh-CN" sz="1400" dirty="0">
                <a:latin typeface="宋体" panose="02010600030101010101" pitchFamily="2" charset="-122"/>
                <a:ea typeface="宋体" panose="02010600030101010101" pitchFamily="2" charset="-122"/>
              </a:rPr>
              <a:t>试验示范站从建站之日起，就秉承先辈们的宏志，以</a:t>
            </a:r>
            <a:r>
              <a:rPr lang="en-US" altLang="zh-CN" sz="1400" dirty="0">
                <a:latin typeface="宋体" panose="02010600030101010101" pitchFamily="2" charset="-122"/>
                <a:ea typeface="宋体" panose="02010600030101010101" pitchFamily="2" charset="-122"/>
              </a:rPr>
              <a:t>“</a:t>
            </a:r>
            <a:r>
              <a:rPr lang="zh-CN" altLang="zh-CN" sz="1400" dirty="0">
                <a:latin typeface="宋体" panose="02010600030101010101" pitchFamily="2" charset="-122"/>
                <a:ea typeface="宋体" panose="02010600030101010101" pitchFamily="2" charset="-122"/>
              </a:rPr>
              <a:t>建设高水平且有高度影响力的百年试验示范站</a:t>
            </a:r>
            <a:r>
              <a:rPr lang="en-US" altLang="zh-CN" sz="1400" dirty="0">
                <a:latin typeface="宋体" panose="02010600030101010101" pitchFamily="2" charset="-122"/>
                <a:ea typeface="宋体" panose="02010600030101010101" pitchFamily="2" charset="-122"/>
              </a:rPr>
              <a:t>”</a:t>
            </a:r>
            <a:r>
              <a:rPr lang="zh-CN" altLang="zh-CN" sz="1400" dirty="0">
                <a:latin typeface="宋体" panose="02010600030101010101" pitchFamily="2" charset="-122"/>
                <a:ea typeface="宋体" panose="02010600030101010101" pitchFamily="2" charset="-122"/>
              </a:rPr>
              <a:t>为目标，以</a:t>
            </a:r>
            <a:r>
              <a:rPr lang="en-US" altLang="zh-CN" sz="1400" dirty="0">
                <a:latin typeface="宋体" panose="02010600030101010101" pitchFamily="2" charset="-122"/>
                <a:ea typeface="宋体" panose="02010600030101010101" pitchFamily="2" charset="-122"/>
              </a:rPr>
              <a:t>“</a:t>
            </a:r>
            <a:r>
              <a:rPr lang="zh-CN" altLang="zh-CN" sz="1400" dirty="0">
                <a:latin typeface="宋体" panose="02010600030101010101" pitchFamily="2" charset="-122"/>
                <a:ea typeface="宋体" panose="02010600030101010101" pitchFamily="2" charset="-122"/>
              </a:rPr>
              <a:t>科学研究、示范推广、科技培训、人才培养、合作交流</a:t>
            </a:r>
            <a:r>
              <a:rPr lang="en-US" altLang="zh-CN" sz="1400" dirty="0">
                <a:latin typeface="宋体" panose="02010600030101010101" pitchFamily="2" charset="-122"/>
                <a:ea typeface="宋体" panose="02010600030101010101" pitchFamily="2" charset="-122"/>
              </a:rPr>
              <a:t>”</a:t>
            </a:r>
            <a:r>
              <a:rPr lang="zh-CN" altLang="zh-CN" sz="1400" dirty="0">
                <a:latin typeface="宋体" panose="02010600030101010101" pitchFamily="2" charset="-122"/>
                <a:ea typeface="宋体" panose="02010600030101010101" pitchFamily="2" charset="-122"/>
              </a:rPr>
              <a:t>五大基本功能为核心任务，开展农业科技推广新模式的实践探索，为促进农作物科技成果转化，服务地方产业发展和乡村振兴发挥了重要作用。</a:t>
            </a:r>
            <a:r>
              <a:rPr lang="en-US" altLang="zh-CN" sz="1400" dirty="0">
                <a:latin typeface="宋体" panose="02010600030101010101" pitchFamily="2" charset="-122"/>
                <a:ea typeface="宋体" panose="02010600030101010101" pitchFamily="2" charset="-122"/>
              </a:rPr>
              <a:t>    </a:t>
            </a:r>
            <a:endParaRPr lang="zh-CN" altLang="zh-CN" sz="1400" dirty="0">
              <a:latin typeface="宋体" panose="02010600030101010101" pitchFamily="2" charset="-122"/>
              <a:ea typeface="宋体" panose="02010600030101010101" pitchFamily="2" charset="-122"/>
            </a:endParaRPr>
          </a:p>
          <a:p>
            <a:pPr>
              <a:lnSpc>
                <a:spcPct val="150000"/>
              </a:lnSpc>
            </a:pPr>
            <a:r>
              <a:rPr lang="en-US" altLang="zh-CN" sz="1400" dirty="0">
                <a:latin typeface="宋体" panose="02010600030101010101" pitchFamily="2" charset="-122"/>
                <a:ea typeface="宋体" panose="02010600030101010101" pitchFamily="2" charset="-122"/>
              </a:rPr>
              <a:t>    </a:t>
            </a:r>
            <a:r>
              <a:rPr lang="zh-CN" altLang="zh-CN" sz="1400" dirty="0">
                <a:latin typeface="宋体" panose="02010600030101010101" pitchFamily="2" charset="-122"/>
                <a:ea typeface="宋体" panose="02010600030101010101" pitchFamily="2" charset="-122"/>
              </a:rPr>
              <a:t>建站以来，进站专家教授依托试验站审定小麦品种</a:t>
            </a:r>
            <a:r>
              <a:rPr lang="en-US" altLang="zh-CN" sz="1400" dirty="0">
                <a:latin typeface="宋体" panose="02010600030101010101" pitchFamily="2" charset="-122"/>
                <a:ea typeface="宋体" panose="02010600030101010101" pitchFamily="2" charset="-122"/>
              </a:rPr>
              <a:t>4</a:t>
            </a:r>
            <a:r>
              <a:rPr lang="zh-CN" altLang="zh-CN" sz="1400" dirty="0">
                <a:latin typeface="宋体" panose="02010600030101010101" pitchFamily="2" charset="-122"/>
                <a:ea typeface="宋体" panose="02010600030101010101" pitchFamily="2" charset="-122"/>
              </a:rPr>
              <a:t>个，玉米品种</a:t>
            </a:r>
            <a:r>
              <a:rPr lang="en-US" altLang="zh-CN" sz="1400" dirty="0">
                <a:latin typeface="宋体" panose="02010600030101010101" pitchFamily="2" charset="-122"/>
                <a:ea typeface="宋体" panose="02010600030101010101" pitchFamily="2" charset="-122"/>
              </a:rPr>
              <a:t>2</a:t>
            </a:r>
            <a:r>
              <a:rPr lang="zh-CN" altLang="zh-CN" sz="1400" dirty="0">
                <a:latin typeface="宋体" panose="02010600030101010101" pitchFamily="2" charset="-122"/>
                <a:ea typeface="宋体" panose="02010600030101010101" pitchFamily="2" charset="-122"/>
              </a:rPr>
              <a:t>个，获国家三等奖</a:t>
            </a:r>
            <a:r>
              <a:rPr lang="en-US" altLang="zh-CN" sz="1400" dirty="0">
                <a:latin typeface="宋体" panose="02010600030101010101" pitchFamily="2" charset="-122"/>
                <a:ea typeface="宋体" panose="02010600030101010101" pitchFamily="2" charset="-122"/>
              </a:rPr>
              <a:t>1</a:t>
            </a:r>
            <a:r>
              <a:rPr lang="zh-CN" altLang="zh-CN" sz="1400" dirty="0">
                <a:latin typeface="宋体" panose="02010600030101010101" pitchFamily="2" charset="-122"/>
                <a:ea typeface="宋体" panose="02010600030101010101" pitchFamily="2" charset="-122"/>
              </a:rPr>
              <a:t>项，省级二等奖</a:t>
            </a:r>
            <a:r>
              <a:rPr lang="en-US" altLang="zh-CN" sz="1400" dirty="0">
                <a:latin typeface="宋体" panose="02010600030101010101" pitchFamily="2" charset="-122"/>
                <a:ea typeface="宋体" panose="02010600030101010101" pitchFamily="2" charset="-122"/>
              </a:rPr>
              <a:t>3</a:t>
            </a:r>
            <a:r>
              <a:rPr lang="zh-CN" altLang="zh-CN" sz="1400" dirty="0">
                <a:latin typeface="宋体" panose="02010600030101010101" pitchFamily="2" charset="-122"/>
                <a:ea typeface="宋体" panose="02010600030101010101" pitchFamily="2" charset="-122"/>
              </a:rPr>
              <a:t>项，省级三等奖</a:t>
            </a:r>
            <a:r>
              <a:rPr lang="en-US" altLang="zh-CN" sz="1400" dirty="0">
                <a:latin typeface="宋体" panose="02010600030101010101" pitchFamily="2" charset="-122"/>
                <a:ea typeface="宋体" panose="02010600030101010101" pitchFamily="2" charset="-122"/>
              </a:rPr>
              <a:t>5</a:t>
            </a:r>
            <a:r>
              <a:rPr lang="zh-CN" altLang="zh-CN" sz="1400" dirty="0">
                <a:latin typeface="宋体" panose="02010600030101010101" pitchFamily="2" charset="-122"/>
                <a:ea typeface="宋体" panose="02010600030101010101" pitchFamily="2" charset="-122"/>
              </a:rPr>
              <a:t>项，陕西省高校二等奖</a:t>
            </a:r>
            <a:r>
              <a:rPr lang="en-US" altLang="zh-CN" sz="1400" dirty="0">
                <a:latin typeface="宋体" panose="02010600030101010101" pitchFamily="2" charset="-122"/>
                <a:ea typeface="宋体" panose="02010600030101010101" pitchFamily="2" charset="-122"/>
              </a:rPr>
              <a:t>1</a:t>
            </a:r>
            <a:r>
              <a:rPr lang="zh-CN" altLang="zh-CN" sz="1400" dirty="0">
                <a:latin typeface="宋体" panose="02010600030101010101" pitchFamily="2" charset="-122"/>
                <a:ea typeface="宋体" panose="02010600030101010101" pitchFamily="2" charset="-122"/>
              </a:rPr>
              <a:t>项，示范区科技一等奖</a:t>
            </a:r>
            <a:r>
              <a:rPr lang="en-US" altLang="zh-CN" sz="1400" dirty="0">
                <a:latin typeface="宋体" panose="02010600030101010101" pitchFamily="2" charset="-122"/>
                <a:ea typeface="宋体" panose="02010600030101010101" pitchFamily="2" charset="-122"/>
              </a:rPr>
              <a:t>3</a:t>
            </a:r>
            <a:r>
              <a:rPr lang="zh-CN" altLang="zh-CN" sz="1400" dirty="0">
                <a:latin typeface="宋体" panose="02010600030101010101" pitchFamily="2" charset="-122"/>
                <a:ea typeface="宋体" panose="02010600030101010101" pitchFamily="2" charset="-122"/>
              </a:rPr>
              <a:t>项，获批国家发明专利</a:t>
            </a:r>
            <a:r>
              <a:rPr lang="en-US" altLang="zh-CN" sz="1400" dirty="0">
                <a:latin typeface="宋体" panose="02010600030101010101" pitchFamily="2" charset="-122"/>
                <a:ea typeface="宋体" panose="02010600030101010101" pitchFamily="2" charset="-122"/>
              </a:rPr>
              <a:t>2</a:t>
            </a:r>
            <a:r>
              <a:rPr lang="zh-CN" altLang="zh-CN" sz="1400" dirty="0">
                <a:latin typeface="宋体" panose="02010600030101010101" pitchFamily="2" charset="-122"/>
                <a:ea typeface="宋体" panose="02010600030101010101" pitchFamily="2" charset="-122"/>
              </a:rPr>
              <a:t>项，发表论文</a:t>
            </a:r>
            <a:r>
              <a:rPr lang="en-US" altLang="zh-CN" sz="1400" dirty="0">
                <a:latin typeface="宋体" panose="02010600030101010101" pitchFamily="2" charset="-122"/>
                <a:ea typeface="宋体" panose="02010600030101010101" pitchFamily="2" charset="-122"/>
              </a:rPr>
              <a:t>168</a:t>
            </a:r>
            <a:r>
              <a:rPr lang="zh-CN" altLang="zh-CN" sz="1400" dirty="0">
                <a:latin typeface="宋体" panose="02010600030101010101" pitchFamily="2" charset="-122"/>
                <a:ea typeface="宋体" panose="02010600030101010101" pitchFamily="2" charset="-122"/>
              </a:rPr>
              <a:t>篇，出版专著</a:t>
            </a:r>
            <a:r>
              <a:rPr lang="en-US" altLang="zh-CN" sz="1400" dirty="0">
                <a:latin typeface="宋体" panose="02010600030101010101" pitchFamily="2" charset="-122"/>
                <a:ea typeface="宋体" panose="02010600030101010101" pitchFamily="2" charset="-122"/>
              </a:rPr>
              <a:t>5</a:t>
            </a:r>
            <a:r>
              <a:rPr lang="zh-CN" altLang="zh-CN" sz="1400" dirty="0">
                <a:latin typeface="宋体" panose="02010600030101010101" pitchFamily="2" charset="-122"/>
                <a:ea typeface="宋体" panose="02010600030101010101" pitchFamily="2" charset="-122"/>
              </a:rPr>
              <a:t>部，参与制定国家标准</a:t>
            </a:r>
            <a:r>
              <a:rPr lang="en-US" altLang="zh-CN" sz="1400" dirty="0">
                <a:latin typeface="宋体" panose="02010600030101010101" pitchFamily="2" charset="-122"/>
                <a:ea typeface="宋体" panose="02010600030101010101" pitchFamily="2" charset="-122"/>
              </a:rPr>
              <a:t>1</a:t>
            </a:r>
            <a:r>
              <a:rPr lang="zh-CN" altLang="zh-CN" sz="1400" dirty="0">
                <a:latin typeface="宋体" panose="02010600030101010101" pitchFamily="2" charset="-122"/>
                <a:ea typeface="宋体" panose="02010600030101010101" pitchFamily="2" charset="-122"/>
              </a:rPr>
              <a:t>项，主持制订省级标准</a:t>
            </a:r>
            <a:r>
              <a:rPr lang="en-US" altLang="zh-CN" sz="1400" dirty="0">
                <a:latin typeface="宋体" panose="02010600030101010101" pitchFamily="2" charset="-122"/>
                <a:ea typeface="宋体" panose="02010600030101010101" pitchFamily="2" charset="-122"/>
              </a:rPr>
              <a:t>1</a:t>
            </a:r>
            <a:r>
              <a:rPr lang="zh-CN" altLang="zh-CN" sz="1400" dirty="0">
                <a:latin typeface="宋体" panose="02010600030101010101" pitchFamily="2" charset="-122"/>
                <a:ea typeface="宋体" panose="02010600030101010101" pitchFamily="2" charset="-122"/>
              </a:rPr>
              <a:t>项。</a:t>
            </a:r>
            <a:endParaRPr lang="zh-CN" altLang="zh-CN" sz="1400" dirty="0">
              <a:latin typeface="宋体" panose="02010600030101010101" pitchFamily="2" charset="-122"/>
              <a:ea typeface="宋体" panose="02010600030101010101" pitchFamily="2" charset="-122"/>
            </a:endParaRPr>
          </a:p>
          <a:p>
            <a:pPr>
              <a:lnSpc>
                <a:spcPct val="150000"/>
              </a:lnSpc>
            </a:pPr>
            <a:r>
              <a:rPr lang="en-US" altLang="zh-CN" sz="1400" dirty="0">
                <a:latin typeface="宋体" panose="02010600030101010101" pitchFamily="2" charset="-122"/>
                <a:ea typeface="宋体" panose="02010600030101010101" pitchFamily="2" charset="-122"/>
              </a:rPr>
              <a:t>    </a:t>
            </a:r>
            <a:r>
              <a:rPr lang="zh-CN" altLang="zh-CN" sz="1400" dirty="0">
                <a:latin typeface="宋体" panose="02010600030101010101" pitchFamily="2" charset="-122"/>
                <a:ea typeface="宋体" panose="02010600030101010101" pitchFamily="2" charset="-122"/>
              </a:rPr>
              <a:t>建站以来，示范推广了西农</a:t>
            </a:r>
            <a:r>
              <a:rPr lang="en-US" altLang="zh-CN" sz="1400" dirty="0">
                <a:latin typeface="宋体" panose="02010600030101010101" pitchFamily="2" charset="-122"/>
                <a:ea typeface="宋体" panose="02010600030101010101" pitchFamily="2" charset="-122"/>
              </a:rPr>
              <a:t>20</a:t>
            </a:r>
            <a:r>
              <a:rPr lang="zh-CN" altLang="zh-CN" sz="1400" dirty="0">
                <a:latin typeface="宋体" panose="02010600030101010101" pitchFamily="2" charset="-122"/>
                <a:ea typeface="宋体" panose="02010600030101010101" pitchFamily="2" charset="-122"/>
              </a:rPr>
              <a:t>、西农</a:t>
            </a:r>
            <a:r>
              <a:rPr lang="en-US" altLang="zh-CN" sz="1400" dirty="0">
                <a:latin typeface="宋体" panose="02010600030101010101" pitchFamily="2" charset="-122"/>
                <a:ea typeface="宋体" panose="02010600030101010101" pitchFamily="2" charset="-122"/>
              </a:rPr>
              <a:t>805</a:t>
            </a:r>
            <a:r>
              <a:rPr lang="zh-CN" altLang="zh-CN" sz="1400" dirty="0">
                <a:latin typeface="宋体" panose="02010600030101010101" pitchFamily="2" charset="-122"/>
                <a:ea typeface="宋体" panose="02010600030101010101" pitchFamily="2" charset="-122"/>
              </a:rPr>
              <a:t>、西农</a:t>
            </a:r>
            <a:r>
              <a:rPr lang="en-US" altLang="zh-CN" sz="1400" dirty="0">
                <a:latin typeface="宋体" panose="02010600030101010101" pitchFamily="2" charset="-122"/>
                <a:ea typeface="宋体" panose="02010600030101010101" pitchFamily="2" charset="-122"/>
              </a:rPr>
              <a:t>585</a:t>
            </a:r>
            <a:r>
              <a:rPr lang="zh-CN" altLang="zh-CN" sz="1400" dirty="0">
                <a:latin typeface="宋体" panose="02010600030101010101" pitchFamily="2" charset="-122"/>
                <a:ea typeface="宋体" panose="02010600030101010101" pitchFamily="2" charset="-122"/>
              </a:rPr>
              <a:t>等小麦品种</a:t>
            </a:r>
            <a:r>
              <a:rPr lang="en-US" altLang="zh-CN" sz="1400" dirty="0">
                <a:latin typeface="宋体" panose="02010600030101010101" pitchFamily="2" charset="-122"/>
                <a:ea typeface="宋体" panose="02010600030101010101" pitchFamily="2" charset="-122"/>
              </a:rPr>
              <a:t>15</a:t>
            </a:r>
            <a:r>
              <a:rPr lang="zh-CN" altLang="zh-CN" sz="1400" dirty="0">
                <a:latin typeface="宋体" panose="02010600030101010101" pitchFamily="2" charset="-122"/>
                <a:ea typeface="宋体" panose="02010600030101010101" pitchFamily="2" charset="-122"/>
              </a:rPr>
              <a:t>个；农科大</a:t>
            </a:r>
            <a:r>
              <a:rPr lang="en-US" altLang="zh-CN" sz="1400" dirty="0">
                <a:latin typeface="宋体" panose="02010600030101010101" pitchFamily="2" charset="-122"/>
                <a:ea typeface="宋体" panose="02010600030101010101" pitchFamily="2" charset="-122"/>
              </a:rPr>
              <a:t>261</a:t>
            </a:r>
            <a:r>
              <a:rPr lang="zh-CN" altLang="zh-CN" sz="1400" dirty="0">
                <a:latin typeface="宋体" panose="02010600030101010101" pitchFamily="2" charset="-122"/>
                <a:ea typeface="宋体" panose="02010600030101010101" pitchFamily="2" charset="-122"/>
              </a:rPr>
              <a:t>、西农</a:t>
            </a:r>
            <a:r>
              <a:rPr lang="en-US" altLang="zh-CN" sz="1400" dirty="0">
                <a:latin typeface="宋体" panose="02010600030101010101" pitchFamily="2" charset="-122"/>
                <a:ea typeface="宋体" panose="02010600030101010101" pitchFamily="2" charset="-122"/>
              </a:rPr>
              <a:t>233</a:t>
            </a:r>
            <a:r>
              <a:rPr lang="zh-CN" altLang="zh-CN" sz="1400" dirty="0">
                <a:latin typeface="宋体" panose="02010600030101010101" pitchFamily="2" charset="-122"/>
                <a:ea typeface="宋体" panose="02010600030101010101" pitchFamily="2" charset="-122"/>
              </a:rPr>
              <a:t>、农科大</a:t>
            </a:r>
            <a:r>
              <a:rPr lang="en-US" altLang="zh-CN" sz="1400" dirty="0">
                <a:latin typeface="宋体" panose="02010600030101010101" pitchFamily="2" charset="-122"/>
                <a:ea typeface="宋体" panose="02010600030101010101" pitchFamily="2" charset="-122"/>
              </a:rPr>
              <a:t>8</a:t>
            </a:r>
            <a:r>
              <a:rPr lang="zh-CN" altLang="zh-CN" sz="1400" dirty="0">
                <a:latin typeface="宋体" panose="02010600030101010101" pitchFamily="2" charset="-122"/>
                <a:ea typeface="宋体" panose="02010600030101010101" pitchFamily="2" charset="-122"/>
              </a:rPr>
              <a:t>号等玉米品种</a:t>
            </a:r>
            <a:r>
              <a:rPr lang="en-US" altLang="zh-CN" sz="1400" dirty="0">
                <a:latin typeface="宋体" panose="02010600030101010101" pitchFamily="2" charset="-122"/>
                <a:ea typeface="宋体" panose="02010600030101010101" pitchFamily="2" charset="-122"/>
              </a:rPr>
              <a:t>4</a:t>
            </a:r>
            <a:r>
              <a:rPr lang="zh-CN" altLang="zh-CN" sz="1400" dirty="0">
                <a:latin typeface="宋体" panose="02010600030101010101" pitchFamily="2" charset="-122"/>
                <a:ea typeface="宋体" panose="02010600030101010101" pitchFamily="2" charset="-122"/>
              </a:rPr>
              <a:t>个；示范推广小麦</a:t>
            </a:r>
            <a:r>
              <a:rPr lang="en-US" altLang="zh-CN" sz="1400" dirty="0">
                <a:latin typeface="宋体" panose="02010600030101010101" pitchFamily="2" charset="-122"/>
                <a:ea typeface="宋体" panose="02010600030101010101" pitchFamily="2" charset="-122"/>
              </a:rPr>
              <a:t>“</a:t>
            </a:r>
            <a:r>
              <a:rPr lang="zh-CN" altLang="zh-CN" sz="1400" dirty="0">
                <a:latin typeface="宋体" panose="02010600030101010101" pitchFamily="2" charset="-122"/>
                <a:ea typeface="宋体" panose="02010600030101010101" pitchFamily="2" charset="-122"/>
              </a:rPr>
              <a:t>交互式沟穴播</a:t>
            </a:r>
            <a:r>
              <a:rPr lang="en-US" altLang="zh-CN" sz="1400" dirty="0">
                <a:latin typeface="宋体" panose="02010600030101010101" pitchFamily="2" charset="-122"/>
                <a:ea typeface="宋体" panose="02010600030101010101" pitchFamily="2" charset="-122"/>
              </a:rPr>
              <a:t>”</a:t>
            </a:r>
            <a:r>
              <a:rPr lang="zh-CN" altLang="zh-CN" sz="1400" dirty="0">
                <a:latin typeface="宋体" panose="02010600030101010101" pitchFamily="2" charset="-122"/>
                <a:ea typeface="宋体" panose="02010600030101010101" pitchFamily="2" charset="-122"/>
              </a:rPr>
              <a:t>、</a:t>
            </a:r>
            <a:r>
              <a:rPr lang="en-US" altLang="zh-CN" sz="1400" dirty="0">
                <a:latin typeface="宋体" panose="02010600030101010101" pitchFamily="2" charset="-122"/>
                <a:ea typeface="宋体" panose="02010600030101010101" pitchFamily="2" charset="-122"/>
              </a:rPr>
              <a:t>“</a:t>
            </a:r>
            <a:r>
              <a:rPr lang="zh-CN" altLang="zh-CN" sz="1400" dirty="0">
                <a:latin typeface="宋体" panose="02010600030101010101" pitchFamily="2" charset="-122"/>
                <a:ea typeface="宋体" panose="02010600030101010101" pitchFamily="2" charset="-122"/>
              </a:rPr>
              <a:t>宽幅精播</a:t>
            </a:r>
            <a:r>
              <a:rPr lang="en-US" altLang="zh-CN" sz="1400" dirty="0">
                <a:latin typeface="宋体" panose="02010600030101010101" pitchFamily="2" charset="-122"/>
                <a:ea typeface="宋体" panose="02010600030101010101" pitchFamily="2" charset="-122"/>
              </a:rPr>
              <a:t>”</a:t>
            </a:r>
            <a:r>
              <a:rPr lang="zh-CN" altLang="zh-CN" sz="1400" dirty="0">
                <a:latin typeface="宋体" panose="02010600030101010101" pitchFamily="2" charset="-122"/>
                <a:ea typeface="宋体" panose="02010600030101010101" pitchFamily="2" charset="-122"/>
              </a:rPr>
              <a:t>、</a:t>
            </a:r>
            <a:r>
              <a:rPr lang="en-US" altLang="zh-CN" sz="1400" dirty="0">
                <a:latin typeface="宋体" panose="02010600030101010101" pitchFamily="2" charset="-122"/>
                <a:ea typeface="宋体" panose="02010600030101010101" pitchFamily="2" charset="-122"/>
              </a:rPr>
              <a:t>“</a:t>
            </a:r>
            <a:r>
              <a:rPr lang="zh-CN" altLang="zh-CN" sz="1400" dirty="0">
                <a:latin typeface="宋体" panose="02010600030101010101" pitchFamily="2" charset="-122"/>
                <a:ea typeface="宋体" panose="02010600030101010101" pitchFamily="2" charset="-122"/>
              </a:rPr>
              <a:t>三省一高</a:t>
            </a:r>
            <a:r>
              <a:rPr lang="en-US" altLang="zh-CN" sz="1400" dirty="0">
                <a:latin typeface="宋体" panose="02010600030101010101" pitchFamily="2" charset="-122"/>
                <a:ea typeface="宋体" panose="02010600030101010101" pitchFamily="2" charset="-122"/>
              </a:rPr>
              <a:t>”</a:t>
            </a:r>
            <a:r>
              <a:rPr lang="zh-CN" altLang="zh-CN" sz="1400" dirty="0">
                <a:latin typeface="宋体" panose="02010600030101010101" pitchFamily="2" charset="-122"/>
                <a:ea typeface="宋体" panose="02010600030101010101" pitchFamily="2" charset="-122"/>
              </a:rPr>
              <a:t>、</a:t>
            </a:r>
            <a:r>
              <a:rPr lang="en-US" altLang="zh-CN" sz="1400" dirty="0">
                <a:latin typeface="宋体" panose="02010600030101010101" pitchFamily="2" charset="-122"/>
                <a:ea typeface="宋体" panose="02010600030101010101" pitchFamily="2" charset="-122"/>
              </a:rPr>
              <a:t>“</a:t>
            </a:r>
            <a:r>
              <a:rPr lang="zh-CN" altLang="zh-CN" sz="1400" dirty="0">
                <a:latin typeface="宋体" panose="02010600030101010101" pitchFamily="2" charset="-122"/>
                <a:ea typeface="宋体" panose="02010600030101010101" pitchFamily="2" charset="-122"/>
              </a:rPr>
              <a:t>沟垄节水种植</a:t>
            </a:r>
            <a:r>
              <a:rPr lang="en-US" altLang="zh-CN" sz="1400" dirty="0">
                <a:latin typeface="宋体" panose="02010600030101010101" pitchFamily="2" charset="-122"/>
                <a:ea typeface="宋体" panose="02010600030101010101" pitchFamily="2" charset="-122"/>
              </a:rPr>
              <a:t>”</a:t>
            </a:r>
            <a:r>
              <a:rPr lang="zh-CN" altLang="zh-CN" sz="1400" dirty="0">
                <a:latin typeface="宋体" panose="02010600030101010101" pitchFamily="2" charset="-122"/>
                <a:ea typeface="宋体" panose="02010600030101010101" pitchFamily="2" charset="-122"/>
              </a:rPr>
              <a:t>，玉米免耕深松全层施肥精播等</a:t>
            </a:r>
            <a:r>
              <a:rPr lang="en-US" altLang="zh-CN" sz="1400" dirty="0">
                <a:latin typeface="宋体" panose="02010600030101010101" pitchFamily="2" charset="-122"/>
                <a:ea typeface="宋体" panose="02010600030101010101" pitchFamily="2" charset="-122"/>
              </a:rPr>
              <a:t>15</a:t>
            </a:r>
            <a:r>
              <a:rPr lang="zh-CN" altLang="zh-CN" sz="1400" dirty="0">
                <a:latin typeface="宋体" panose="02010600030101010101" pitchFamily="2" charset="-122"/>
                <a:ea typeface="宋体" panose="02010600030101010101" pitchFamily="2" charset="-122"/>
              </a:rPr>
              <a:t>项小麦、玉米高效增产技术，累计推广面积</a:t>
            </a:r>
            <a:r>
              <a:rPr lang="en-US" altLang="zh-CN" sz="1400" dirty="0">
                <a:latin typeface="宋体" panose="02010600030101010101" pitchFamily="2" charset="-122"/>
                <a:ea typeface="宋体" panose="02010600030101010101" pitchFamily="2" charset="-122"/>
              </a:rPr>
              <a:t>707</a:t>
            </a:r>
            <a:r>
              <a:rPr lang="zh-CN" altLang="zh-CN" sz="1400" dirty="0">
                <a:latin typeface="宋体" panose="02010600030101010101" pitchFamily="2" charset="-122"/>
                <a:ea typeface="宋体" panose="02010600030101010101" pitchFamily="2" charset="-122"/>
              </a:rPr>
              <a:t>万亩，产区覆盖度</a:t>
            </a:r>
            <a:r>
              <a:rPr lang="en-US" altLang="zh-CN" sz="1400" dirty="0">
                <a:latin typeface="宋体" panose="02010600030101010101" pitchFamily="2" charset="-122"/>
                <a:ea typeface="宋体" panose="02010600030101010101" pitchFamily="2" charset="-122"/>
              </a:rPr>
              <a:t>58%</a:t>
            </a:r>
            <a:r>
              <a:rPr lang="zh-CN" altLang="zh-CN" sz="1400" dirty="0">
                <a:latin typeface="宋体" panose="02010600030101010101" pitchFamily="2" charset="-122"/>
                <a:ea typeface="宋体" panose="02010600030101010101" pitchFamily="2" charset="-122"/>
              </a:rPr>
              <a:t>，新增纯经济效益</a:t>
            </a:r>
            <a:r>
              <a:rPr lang="en-US" altLang="zh-CN" sz="1400" dirty="0">
                <a:latin typeface="宋体" panose="02010600030101010101" pitchFamily="2" charset="-122"/>
                <a:ea typeface="宋体" panose="02010600030101010101" pitchFamily="2" charset="-122"/>
              </a:rPr>
              <a:t>7</a:t>
            </a:r>
            <a:r>
              <a:rPr lang="zh-CN" altLang="zh-CN" sz="1400" dirty="0">
                <a:latin typeface="宋体" panose="02010600030101010101" pitchFamily="2" charset="-122"/>
                <a:ea typeface="宋体" panose="02010600030101010101" pitchFamily="2" charset="-122"/>
              </a:rPr>
              <a:t>亿元。在泾阳、三原、高陵、富平、凤翔、武功、扶风等县区建立了</a:t>
            </a:r>
            <a:r>
              <a:rPr lang="en-US" altLang="zh-CN" sz="1400" dirty="0">
                <a:latin typeface="宋体" panose="02010600030101010101" pitchFamily="2" charset="-122"/>
                <a:ea typeface="宋体" panose="02010600030101010101" pitchFamily="2" charset="-122"/>
              </a:rPr>
              <a:t>50</a:t>
            </a:r>
            <a:r>
              <a:rPr lang="zh-CN" altLang="zh-CN" sz="1400" dirty="0">
                <a:latin typeface="宋体" panose="02010600030101010101" pitchFamily="2" charset="-122"/>
                <a:ea typeface="宋体" panose="02010600030101010101" pitchFamily="2" charset="-122"/>
              </a:rPr>
              <a:t>多个百亩示范方和</a:t>
            </a:r>
            <a:r>
              <a:rPr lang="en-US" altLang="zh-CN" sz="1400" dirty="0">
                <a:latin typeface="宋体" panose="02010600030101010101" pitchFamily="2" charset="-122"/>
                <a:ea typeface="宋体" panose="02010600030101010101" pitchFamily="2" charset="-122"/>
              </a:rPr>
              <a:t>10</a:t>
            </a:r>
            <a:r>
              <a:rPr lang="zh-CN" altLang="zh-CN" sz="1400" dirty="0">
                <a:latin typeface="宋体" panose="02010600030101010101" pitchFamily="2" charset="-122"/>
                <a:ea typeface="宋体" panose="02010600030101010101" pitchFamily="2" charset="-122"/>
              </a:rPr>
              <a:t>个千亩高产创建示范田。以学校为依托，联合</a:t>
            </a:r>
            <a:r>
              <a:rPr lang="en-US" altLang="zh-CN" sz="1400" dirty="0">
                <a:latin typeface="宋体" panose="02010600030101010101" pitchFamily="2" charset="-122"/>
                <a:ea typeface="宋体" panose="02010600030101010101" pitchFamily="2" charset="-122"/>
              </a:rPr>
              <a:t>5</a:t>
            </a:r>
            <a:r>
              <a:rPr lang="zh-CN" altLang="zh-CN" sz="1400" dirty="0">
                <a:latin typeface="宋体" panose="02010600030101010101" pitchFamily="2" charset="-122"/>
                <a:ea typeface="宋体" panose="02010600030101010101" pitchFamily="2" charset="-122"/>
              </a:rPr>
              <a:t>家地市农科院和</a:t>
            </a:r>
            <a:r>
              <a:rPr lang="en-US" altLang="zh-CN" sz="1400" dirty="0">
                <a:latin typeface="宋体" panose="02010600030101010101" pitchFamily="2" charset="-122"/>
                <a:ea typeface="宋体" panose="02010600030101010101" pitchFamily="2" charset="-122"/>
              </a:rPr>
              <a:t>10</a:t>
            </a:r>
            <a:r>
              <a:rPr lang="zh-CN" altLang="zh-CN" sz="1400" dirty="0">
                <a:latin typeface="宋体" panose="02010600030101010101" pitchFamily="2" charset="-122"/>
                <a:ea typeface="宋体" panose="02010600030101010101" pitchFamily="2" charset="-122"/>
              </a:rPr>
              <a:t>个区县农技推广站，为</a:t>
            </a:r>
            <a:r>
              <a:rPr lang="en-US" altLang="zh-CN" sz="1400" dirty="0">
                <a:latin typeface="宋体" panose="02010600030101010101" pitchFamily="2" charset="-122"/>
                <a:ea typeface="宋体" panose="02010600030101010101" pitchFamily="2" charset="-122"/>
              </a:rPr>
              <a:t>32</a:t>
            </a:r>
            <a:r>
              <a:rPr lang="zh-CN" altLang="zh-CN" sz="1400" dirty="0">
                <a:latin typeface="宋体" panose="02010600030101010101" pitchFamily="2" charset="-122"/>
                <a:ea typeface="宋体" panose="02010600030101010101" pitchFamily="2" charset="-122"/>
              </a:rPr>
              <a:t>家种粮大户、农民专业合作社、家庭农场等新型经营主体提供全产业链式的技术服务，</a:t>
            </a:r>
            <a:r>
              <a:rPr lang="en-US" altLang="zh-CN" sz="1400" dirty="0">
                <a:latin typeface="宋体" panose="02010600030101010101" pitchFamily="2" charset="-122"/>
                <a:ea typeface="宋体" panose="02010600030101010101" pitchFamily="2" charset="-122"/>
              </a:rPr>
              <a:t>2020</a:t>
            </a:r>
            <a:r>
              <a:rPr lang="zh-CN" altLang="zh-CN" sz="1400" dirty="0">
                <a:latin typeface="宋体" panose="02010600030101010101" pitchFamily="2" charset="-122"/>
                <a:ea typeface="宋体" panose="02010600030101010101" pitchFamily="2" charset="-122"/>
              </a:rPr>
              <a:t>年小麦品种西农</a:t>
            </a:r>
            <a:r>
              <a:rPr lang="en-US" altLang="zh-CN" sz="1400" dirty="0">
                <a:latin typeface="宋体" panose="02010600030101010101" pitchFamily="2" charset="-122"/>
                <a:ea typeface="宋体" panose="02010600030101010101" pitchFamily="2" charset="-122"/>
              </a:rPr>
              <a:t>805</a:t>
            </a:r>
            <a:r>
              <a:rPr lang="zh-CN" altLang="zh-CN" sz="1400" dirty="0">
                <a:latin typeface="宋体" panose="02010600030101010101" pitchFamily="2" charset="-122"/>
                <a:ea typeface="宋体" panose="02010600030101010101" pitchFamily="2" charset="-122"/>
              </a:rPr>
              <a:t>在农作物试验示范站技术支撑下，创立了亩产</a:t>
            </a:r>
            <a:r>
              <a:rPr lang="en-US" altLang="zh-CN" sz="1400" dirty="0">
                <a:latin typeface="宋体" panose="02010600030101010101" pitchFamily="2" charset="-122"/>
                <a:ea typeface="宋体" panose="02010600030101010101" pitchFamily="2" charset="-122"/>
              </a:rPr>
              <a:t>730</a:t>
            </a:r>
            <a:r>
              <a:rPr lang="zh-CN" altLang="zh-CN" sz="1400" dirty="0">
                <a:latin typeface="宋体" panose="02010600030101010101" pitchFamily="2" charset="-122"/>
                <a:ea typeface="宋体" panose="02010600030101010101" pitchFamily="2" charset="-122"/>
              </a:rPr>
              <a:t>．</a:t>
            </a:r>
            <a:r>
              <a:rPr lang="en-US" altLang="zh-CN" sz="1400" dirty="0">
                <a:latin typeface="宋体" panose="02010600030101010101" pitchFamily="2" charset="-122"/>
                <a:ea typeface="宋体" panose="02010600030101010101" pitchFamily="2" charset="-122"/>
              </a:rPr>
              <a:t>8</a:t>
            </a:r>
            <a:r>
              <a:rPr lang="zh-CN" altLang="zh-CN" sz="1400" dirty="0">
                <a:latin typeface="宋体" panose="02010600030101010101" pitchFamily="2" charset="-122"/>
                <a:ea typeface="宋体" panose="02010600030101010101" pitchFamily="2" charset="-122"/>
              </a:rPr>
              <a:t>公斤的省内高产记录。</a:t>
            </a:r>
            <a:endParaRPr lang="en-US" altLang="zh-CN" sz="1400" dirty="0">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468000" y="621886"/>
            <a:ext cx="5778000" cy="954107"/>
          </a:xfrm>
          <a:prstGeom prst="rect">
            <a:avLst/>
          </a:prstGeom>
          <a:noFill/>
        </p:spPr>
        <p:txBody>
          <a:bodyPr wrap="square" rtlCol="0">
            <a:spAutoFit/>
          </a:bodyPr>
          <a:lstStyle/>
          <a:p>
            <a:pPr>
              <a:spcAft>
                <a:spcPts val="600"/>
              </a:spcAft>
            </a:pPr>
            <a:r>
              <a:rPr lang="zh-CN" altLang="en-US" dirty="0">
                <a:latin typeface="方正小标宋_GBK" panose="03000509000000000000" pitchFamily="65" charset="-122"/>
                <a:ea typeface="方正小标宋_GBK" panose="03000509000000000000" pitchFamily="65" charset="-122"/>
              </a:rPr>
              <a:t>七、会议论文摘要</a:t>
            </a:r>
            <a:endParaRPr lang="en-US" altLang="zh-CN" dirty="0">
              <a:latin typeface="方正小标宋_GBK" panose="03000509000000000000" pitchFamily="65" charset="-122"/>
              <a:ea typeface="方正小标宋_GBK" panose="03000509000000000000" pitchFamily="65" charset="-122"/>
            </a:endParaRPr>
          </a:p>
          <a:p>
            <a:pPr>
              <a:spcAft>
                <a:spcPts val="600"/>
              </a:spcAft>
            </a:pPr>
            <a:endParaRPr lang="en-US" altLang="zh-CN" sz="1600" dirty="0">
              <a:latin typeface="黑体" panose="02010609060101010101" pitchFamily="49" charset="-122"/>
              <a:ea typeface="黑体" panose="02010609060101010101" pitchFamily="49" charset="-122"/>
            </a:endParaRPr>
          </a:p>
          <a:p>
            <a:pPr>
              <a:spcAft>
                <a:spcPts val="600"/>
              </a:spcAft>
            </a:pPr>
            <a:endParaRPr lang="en-US" altLang="zh-CN" sz="1200" dirty="0"/>
          </a:p>
        </p:txBody>
      </p:sp>
      <p:sp>
        <p:nvSpPr>
          <p:cNvPr id="13" name="文本框 12"/>
          <p:cNvSpPr txBox="1"/>
          <p:nvPr/>
        </p:nvSpPr>
        <p:spPr>
          <a:xfrm>
            <a:off x="2018309" y="7271542"/>
            <a:ext cx="4493650" cy="2462213"/>
          </a:xfrm>
          <a:prstGeom prst="rect">
            <a:avLst/>
          </a:prstGeom>
          <a:noFill/>
        </p:spPr>
        <p:txBody>
          <a:bodyPr wrap="square" rtlCol="0" anchor="t">
            <a:spAutoFit/>
          </a:bodyPr>
          <a:lstStyle/>
          <a:p>
            <a:pPr indent="254000" algn="just" fontAlgn="auto">
              <a:lnSpc>
                <a:spcPct val="150000"/>
              </a:lnSpc>
            </a:pPr>
            <a:r>
              <a:rPr lang="zh-CN" altLang="en-US" sz="1200" dirty="0">
                <a:latin typeface="Times New Roman" panose="02020603050405020304" pitchFamily="18" charset="0"/>
                <a:ea typeface="楷体" panose="02010609060101010101" pitchFamily="49" charset="-122"/>
                <a:cs typeface="Times New Roman" panose="02020603050405020304" pitchFamily="18" charset="0"/>
              </a:rPr>
              <a:t>吕珍珍，西南科技大学副教授，四川省学术和技术带头人后备人选。担任中国矿物岩石地球化学学会科普工作委员会委员，四川省分析测试学会色谱专业委员会委员，中国环境科学学会高级会员，四川省环境科学学会高级会员，主持</a:t>
            </a:r>
            <a:r>
              <a:rPr lang="en-US" altLang="zh-CN" sz="1200" dirty="0">
                <a:latin typeface="Times New Roman" panose="02020603050405020304" pitchFamily="18" charset="0"/>
                <a:ea typeface="楷体" panose="02010609060101010101" pitchFamily="49" charset="-122"/>
                <a:cs typeface="Times New Roman" panose="02020603050405020304" pitchFamily="18" charset="0"/>
              </a:rPr>
              <a:t>/</a:t>
            </a:r>
            <a:r>
              <a:rPr lang="zh-CN" altLang="en-US" sz="1200" dirty="0">
                <a:latin typeface="Times New Roman" panose="02020603050405020304" pitchFamily="18" charset="0"/>
                <a:ea typeface="楷体" panose="02010609060101010101" pitchFamily="49" charset="-122"/>
                <a:cs typeface="Times New Roman" panose="02020603050405020304" pitchFamily="18" charset="0"/>
              </a:rPr>
              <a:t>参研国家自然科学基金、四川省科技厅项目等</a:t>
            </a:r>
            <a:r>
              <a:rPr lang="en-US" altLang="zh-CN" sz="1200" dirty="0">
                <a:latin typeface="Times New Roman" panose="02020603050405020304" pitchFamily="18" charset="0"/>
                <a:ea typeface="楷体" panose="02010609060101010101" pitchFamily="49" charset="-122"/>
                <a:cs typeface="Times New Roman" panose="02020603050405020304" pitchFamily="18" charset="0"/>
              </a:rPr>
              <a:t>10</a:t>
            </a:r>
            <a:r>
              <a:rPr lang="zh-CN" altLang="en-US" sz="1200" dirty="0">
                <a:latin typeface="Times New Roman" panose="02020603050405020304" pitchFamily="18" charset="0"/>
                <a:ea typeface="楷体" panose="02010609060101010101" pitchFamily="49" charset="-122"/>
                <a:cs typeface="Times New Roman" panose="02020603050405020304" pitchFamily="18" charset="0"/>
              </a:rPr>
              <a:t>余项，发表</a:t>
            </a:r>
            <a:r>
              <a:rPr lang="en-US" altLang="zh-CN" sz="1200" dirty="0">
                <a:latin typeface="Times New Roman" panose="02020603050405020304" pitchFamily="18" charset="0"/>
                <a:ea typeface="楷体" panose="02010609060101010101" pitchFamily="49" charset="-122"/>
                <a:cs typeface="Times New Roman" panose="02020603050405020304" pitchFamily="18" charset="0"/>
              </a:rPr>
              <a:t>SCI</a:t>
            </a:r>
            <a:r>
              <a:rPr lang="zh-CN" altLang="en-US" sz="1200" dirty="0">
                <a:latin typeface="Times New Roman" panose="02020603050405020304" pitchFamily="18" charset="0"/>
                <a:ea typeface="楷体" panose="02010609060101010101" pitchFamily="49" charset="-122"/>
                <a:cs typeface="Times New Roman" panose="02020603050405020304" pitchFamily="18" charset="0"/>
              </a:rPr>
              <a:t>论文</a:t>
            </a:r>
            <a:r>
              <a:rPr lang="en-US" altLang="zh-CN" sz="1200" dirty="0">
                <a:latin typeface="Times New Roman" panose="02020603050405020304" pitchFamily="18" charset="0"/>
                <a:ea typeface="楷体" panose="02010609060101010101" pitchFamily="49" charset="-122"/>
                <a:cs typeface="Times New Roman" panose="02020603050405020304" pitchFamily="18" charset="0"/>
              </a:rPr>
              <a:t>30</a:t>
            </a:r>
            <a:r>
              <a:rPr lang="zh-CN" altLang="en-US" sz="1200" dirty="0">
                <a:latin typeface="Times New Roman" panose="02020603050405020304" pitchFamily="18" charset="0"/>
                <a:ea typeface="楷体" panose="02010609060101010101" pitchFamily="49" charset="-122"/>
                <a:cs typeface="Times New Roman" panose="02020603050405020304" pitchFamily="18" charset="0"/>
              </a:rPr>
              <a:t>余篇。获</a:t>
            </a:r>
            <a:r>
              <a:rPr lang="en-US" altLang="zh-CN" sz="1200" dirty="0">
                <a:latin typeface="Times New Roman" panose="02020603050405020304" pitchFamily="18" charset="0"/>
                <a:ea typeface="楷体" panose="02010609060101010101" pitchFamily="49" charset="-122"/>
                <a:cs typeface="Times New Roman" panose="02020603050405020304" pitchFamily="18" charset="0"/>
              </a:rPr>
              <a:t>“</a:t>
            </a:r>
            <a:r>
              <a:rPr lang="zh-CN" altLang="en-US" sz="1200" dirty="0">
                <a:latin typeface="Times New Roman" panose="02020603050405020304" pitchFamily="18" charset="0"/>
                <a:ea typeface="楷体" panose="02010609060101010101" pitchFamily="49" charset="-122"/>
                <a:cs typeface="Times New Roman" panose="02020603050405020304" pitchFamily="18" charset="0"/>
              </a:rPr>
              <a:t>我是美丽中国讲解员</a:t>
            </a:r>
            <a:r>
              <a:rPr lang="en-US" altLang="zh-CN" sz="1200" dirty="0">
                <a:latin typeface="Times New Roman" panose="02020603050405020304" pitchFamily="18" charset="0"/>
                <a:ea typeface="楷体" panose="02010609060101010101" pitchFamily="49" charset="-122"/>
                <a:cs typeface="Times New Roman" panose="02020603050405020304" pitchFamily="18" charset="0"/>
              </a:rPr>
              <a:t>”</a:t>
            </a:r>
            <a:r>
              <a:rPr lang="zh-CN" altLang="en-US" sz="1200" dirty="0">
                <a:latin typeface="Times New Roman" panose="02020603050405020304" pitchFamily="18" charset="0"/>
                <a:ea typeface="楷体" panose="02010609060101010101" pitchFamily="49" charset="-122"/>
                <a:cs typeface="Times New Roman" panose="02020603050405020304" pitchFamily="18" charset="0"/>
              </a:rPr>
              <a:t>四川赛区一等奖，</a:t>
            </a:r>
            <a:r>
              <a:rPr lang="en-US" altLang="zh-CN" sz="1200" dirty="0">
                <a:latin typeface="Times New Roman" panose="02020603050405020304" pitchFamily="18" charset="0"/>
                <a:ea typeface="楷体" panose="02010609060101010101" pitchFamily="49" charset="-122"/>
                <a:cs typeface="Times New Roman" panose="02020603050405020304" pitchFamily="18" charset="0"/>
              </a:rPr>
              <a:t>“2025</a:t>
            </a:r>
            <a:r>
              <a:rPr lang="zh-CN" altLang="en-US" sz="1200" dirty="0">
                <a:latin typeface="Times New Roman" panose="02020603050405020304" pitchFamily="18" charset="0"/>
                <a:ea typeface="楷体" panose="02010609060101010101" pitchFamily="49" charset="-122"/>
                <a:cs typeface="Times New Roman" panose="02020603050405020304" pitchFamily="18" charset="0"/>
              </a:rPr>
              <a:t>年第八届四川省科普讲解大赛</a:t>
            </a:r>
            <a:r>
              <a:rPr lang="en-US" altLang="zh-CN" sz="1200" dirty="0">
                <a:latin typeface="Times New Roman" panose="02020603050405020304" pitchFamily="18" charset="0"/>
                <a:ea typeface="楷体" panose="02010609060101010101" pitchFamily="49" charset="-122"/>
                <a:cs typeface="Times New Roman" panose="02020603050405020304" pitchFamily="18" charset="0"/>
              </a:rPr>
              <a:t>”</a:t>
            </a:r>
            <a:r>
              <a:rPr lang="zh-CN" altLang="en-US" sz="1200" dirty="0">
                <a:latin typeface="Times New Roman" panose="02020603050405020304" pitchFamily="18" charset="0"/>
                <a:ea typeface="楷体" panose="02010609060101010101" pitchFamily="49" charset="-122"/>
                <a:cs typeface="Times New Roman" panose="02020603050405020304" pitchFamily="18" charset="0"/>
              </a:rPr>
              <a:t>优秀奖，西南科技大学第十四届青年教师教学比赛三等奖等荣誉。主要从事有机物</a:t>
            </a:r>
            <a:r>
              <a:rPr lang="en-US" altLang="zh-CN" sz="1200" dirty="0">
                <a:latin typeface="Times New Roman" panose="02020603050405020304" pitchFamily="18" charset="0"/>
                <a:ea typeface="楷体" panose="02010609060101010101" pitchFamily="49" charset="-122"/>
                <a:cs typeface="Times New Roman" panose="02020603050405020304" pitchFamily="18" charset="0"/>
              </a:rPr>
              <a:t>-</a:t>
            </a:r>
            <a:r>
              <a:rPr lang="zh-CN" altLang="en-US" sz="1200" dirty="0">
                <a:latin typeface="Times New Roman" panose="02020603050405020304" pitchFamily="18" charset="0"/>
                <a:ea typeface="楷体" panose="02010609060101010101" pitchFamily="49" charset="-122"/>
                <a:cs typeface="Times New Roman" panose="02020603050405020304" pitchFamily="18" charset="0"/>
              </a:rPr>
              <a:t>矿物环境行为及环境效应研究。</a:t>
            </a:r>
            <a:endParaRPr lang="zh-CN" altLang="en-US" sz="1200" dirty="0">
              <a:latin typeface="Times New Roman" panose="02020603050405020304" pitchFamily="18" charset="0"/>
              <a:ea typeface="楷体" panose="02010609060101010101" pitchFamily="49" charset="-122"/>
              <a:cs typeface="Times New Roman" panose="02020603050405020304" pitchFamily="18" charset="0"/>
            </a:endParaRPr>
          </a:p>
          <a:p>
            <a:endParaRPr lang="zh-CN" altLang="en-US" sz="1000" dirty="0">
              <a:latin typeface="宋体" panose="02010600030101010101" pitchFamily="2" charset="-122"/>
              <a:ea typeface="宋体" panose="02010600030101010101" pitchFamily="2" charset="-122"/>
              <a:cs typeface="宋体" panose="02010600030101010101" pitchFamily="2" charset="-122"/>
            </a:endParaRPr>
          </a:p>
        </p:txBody>
      </p:sp>
      <p:pic>
        <p:nvPicPr>
          <p:cNvPr id="16" name="图片 15"/>
          <p:cNvPicPr>
            <a:picLocks noChangeAspect="1"/>
          </p:cNvPicPr>
          <p:nvPr/>
        </p:nvPicPr>
        <p:blipFill>
          <a:blip r:embed="rId1"/>
          <a:stretch>
            <a:fillRect/>
          </a:stretch>
        </p:blipFill>
        <p:spPr>
          <a:xfrm>
            <a:off x="570179" y="7377023"/>
            <a:ext cx="1345950" cy="1955181"/>
          </a:xfrm>
          <a:prstGeom prst="rect">
            <a:avLst/>
          </a:prstGeom>
        </p:spPr>
      </p:pic>
      <p:grpSp>
        <p:nvGrpSpPr>
          <p:cNvPr id="29" name="组合 28"/>
          <p:cNvGrpSpPr/>
          <p:nvPr/>
        </p:nvGrpSpPr>
        <p:grpSpPr>
          <a:xfrm>
            <a:off x="0" y="314109"/>
            <a:ext cx="6481438" cy="9419646"/>
            <a:chOff x="0" y="314109"/>
            <a:chExt cx="6481438" cy="9419646"/>
          </a:xfrm>
        </p:grpSpPr>
        <p:grpSp>
          <p:nvGrpSpPr>
            <p:cNvPr id="33" name="组合 32"/>
            <p:cNvGrpSpPr/>
            <p:nvPr/>
          </p:nvGrpSpPr>
          <p:grpSpPr>
            <a:xfrm>
              <a:off x="0" y="314109"/>
              <a:ext cx="6481438" cy="307777"/>
              <a:chOff x="0" y="314109"/>
              <a:chExt cx="6481438" cy="307777"/>
            </a:xfrm>
          </p:grpSpPr>
          <p:sp>
            <p:nvSpPr>
              <p:cNvPr id="35" name="文本框 34"/>
              <p:cNvSpPr txBox="1"/>
              <p:nvPr/>
            </p:nvSpPr>
            <p:spPr>
              <a:xfrm>
                <a:off x="2664000" y="314109"/>
                <a:ext cx="3817438" cy="307777"/>
              </a:xfrm>
              <a:prstGeom prst="rect">
                <a:avLst/>
              </a:prstGeom>
              <a:noFill/>
            </p:spPr>
            <p:txBody>
              <a:bodyPr wrap="square" rtlCol="0">
                <a:spAutoFit/>
              </a:bodyPr>
              <a:lstStyle/>
              <a:p>
                <a:r>
                  <a:rPr lang="zh-CN" altLang="en-US" sz="1400" dirty="0">
                    <a:latin typeface="方正小标宋_GBK" panose="03000509000000000000" pitchFamily="65" charset="-122"/>
                    <a:ea typeface="方正小标宋_GBK" panose="03000509000000000000" pitchFamily="65" charset="-122"/>
                  </a:rPr>
                  <a:t>第四届“西部自然资源与生态环境健康研讨会”</a:t>
                </a:r>
                <a:endParaRPr lang="zh-CN" altLang="en-US" sz="1400" dirty="0">
                  <a:latin typeface="方正小标宋_GBK" panose="03000509000000000000" pitchFamily="65" charset="-122"/>
                  <a:ea typeface="方正小标宋_GBK" panose="03000509000000000000" pitchFamily="65" charset="-122"/>
                </a:endParaRPr>
              </a:p>
            </p:txBody>
          </p:sp>
          <p:grpSp>
            <p:nvGrpSpPr>
              <p:cNvPr id="36" name="组合 35"/>
              <p:cNvGrpSpPr/>
              <p:nvPr/>
            </p:nvGrpSpPr>
            <p:grpSpPr>
              <a:xfrm rot="10800000">
                <a:off x="0" y="359998"/>
                <a:ext cx="2531658" cy="216001"/>
                <a:chOff x="4326342" y="359999"/>
                <a:chExt cx="2531658" cy="216001"/>
              </a:xfrm>
            </p:grpSpPr>
            <p:sp>
              <p:nvSpPr>
                <p:cNvPr id="37" name="矩形 36"/>
                <p:cNvSpPr/>
                <p:nvPr/>
              </p:nvSpPr>
              <p:spPr>
                <a:xfrm>
                  <a:off x="4698000" y="359999"/>
                  <a:ext cx="2160000" cy="216000"/>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p:cNvSpPr/>
                <p:nvPr/>
              </p:nvSpPr>
              <p:spPr>
                <a:xfrm>
                  <a:off x="4537438" y="360000"/>
                  <a:ext cx="108000" cy="216000"/>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4408707" y="360000"/>
                  <a:ext cx="72000" cy="216000"/>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4326342" y="360000"/>
                  <a:ext cx="36000" cy="2160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41" name="组合 40"/>
            <p:cNvGrpSpPr/>
            <p:nvPr/>
          </p:nvGrpSpPr>
          <p:grpSpPr>
            <a:xfrm>
              <a:off x="144000" y="9252000"/>
              <a:ext cx="324000" cy="481755"/>
              <a:chOff x="329905" y="9424245"/>
              <a:chExt cx="324000" cy="481755"/>
            </a:xfrm>
            <a:solidFill>
              <a:srgbClr val="0070C0"/>
            </a:solidFill>
          </p:grpSpPr>
          <p:sp>
            <p:nvSpPr>
              <p:cNvPr id="42" name="矩形 41"/>
              <p:cNvSpPr/>
              <p:nvPr/>
            </p:nvSpPr>
            <p:spPr>
              <a:xfrm rot="10800000">
                <a:off x="387478" y="9806681"/>
                <a:ext cx="216507" cy="99319"/>
              </a:xfrm>
              <a:prstGeom prst="rect">
                <a:avLst/>
              </a:prstGeom>
              <a:grpFill/>
              <a:ln>
                <a:noFill/>
              </a:ln>
              <a:effectLst/>
              <a:scene3d>
                <a:camera prst="orthographicFront">
                  <a:rot lat="0" lon="0" rev="0"/>
                </a:camera>
                <a:lightRig rig="chilly" dir="t">
                  <a:rot lat="0" lon="0" rev="18480000"/>
                </a:lightRig>
              </a:scene3d>
              <a:sp3d prstMaterial="clear">
                <a:bevelT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p:nvPr/>
            </p:nvSpPr>
            <p:spPr>
              <a:xfrm>
                <a:off x="329905" y="9424245"/>
                <a:ext cx="324000" cy="324000"/>
              </a:xfrm>
              <a:prstGeom prst="ellipse">
                <a:avLst/>
              </a:prstGeom>
              <a:gr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dirty="0">
                    <a:solidFill>
                      <a:schemeClr val="bg1"/>
                    </a:solidFill>
                    <a:latin typeface="Times New Roman" panose="02020603050405020304" pitchFamily="18" charset="0"/>
                    <a:cs typeface="Times New Roman" panose="02020603050405020304" pitchFamily="18" charset="0"/>
                  </a:rPr>
                  <a:t>23</a:t>
                </a:r>
                <a:endParaRPr lang="en-US" altLang="zh-CN" dirty="0">
                  <a:solidFill>
                    <a:schemeClr val="bg1"/>
                  </a:solidFill>
                  <a:latin typeface="Times New Roman" panose="02020603050405020304" pitchFamily="18" charset="0"/>
                  <a:cs typeface="Times New Roman" panose="02020603050405020304" pitchFamily="18" charset="0"/>
                </a:endParaRPr>
              </a:p>
            </p:txBody>
          </p:sp>
        </p:grpSp>
      </p:grpSp>
      <p:sp>
        <p:nvSpPr>
          <p:cNvPr id="2" name="文本框 1"/>
          <p:cNvSpPr txBox="1"/>
          <p:nvPr/>
        </p:nvSpPr>
        <p:spPr>
          <a:xfrm>
            <a:off x="541706" y="1039067"/>
            <a:ext cx="5893073" cy="6232475"/>
          </a:xfrm>
          <a:prstGeom prst="rect">
            <a:avLst/>
          </a:prstGeom>
          <a:noFill/>
        </p:spPr>
        <p:txBody>
          <a:bodyPr wrap="square" rtlCol="0">
            <a:spAutoFit/>
          </a:bodyPr>
          <a:lstStyle/>
          <a:p>
            <a:pPr algn="ctr">
              <a:spcAft>
                <a:spcPts val="600"/>
              </a:spcAft>
            </a:pPr>
            <a:r>
              <a:rPr lang="zh-CN" altLang="zh-CN" sz="1600" b="1" dirty="0">
                <a:latin typeface="楷体" panose="02010609060101010101" pitchFamily="49" charset="-122"/>
                <a:ea typeface="楷体" panose="02010609060101010101" pitchFamily="49" charset="-122"/>
              </a:rPr>
              <a:t>九黄</a:t>
            </a:r>
            <a:r>
              <a:rPr lang="en-US" altLang="zh-CN" sz="1600" b="1" dirty="0">
                <a:latin typeface="楷体" panose="02010609060101010101" pitchFamily="49" charset="-122"/>
                <a:ea typeface="楷体" panose="02010609060101010101" pitchFamily="49" charset="-122"/>
              </a:rPr>
              <a:t>-</a:t>
            </a:r>
            <a:r>
              <a:rPr lang="zh-CN" altLang="zh-CN" sz="1600" b="1" dirty="0">
                <a:latin typeface="楷体" panose="02010609060101010101" pitchFamily="49" charset="-122"/>
                <a:ea typeface="楷体" panose="02010609060101010101" pitchFamily="49" charset="-122"/>
              </a:rPr>
              <a:t>高寒岩溶湿地土壤溶解性有机质特征及关键影响因素</a:t>
            </a:r>
            <a:endParaRPr lang="zh-CN" altLang="zh-CN" sz="1600" b="1" dirty="0">
              <a:latin typeface="楷体" panose="02010609060101010101" pitchFamily="49" charset="-122"/>
              <a:ea typeface="楷体" panose="02010609060101010101" pitchFamily="49" charset="-122"/>
            </a:endParaRPr>
          </a:p>
          <a:p>
            <a:pPr algn="ct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吕珍珍</a:t>
            </a:r>
            <a:r>
              <a:rPr lang="en-US" altLang="zh-CN" sz="1400" baseline="30000" dirty="0">
                <a:latin typeface="Times New Roman" panose="02020603050405020304" pitchFamily="18" charset="0"/>
                <a:ea typeface="楷体" panose="02010609060101010101" pitchFamily="49" charset="-122"/>
                <a:cs typeface="Times New Roman" panose="02020603050405020304" pitchFamily="18" charset="0"/>
              </a:rPr>
              <a:t>1</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，董发勤</a:t>
            </a:r>
            <a:r>
              <a:rPr lang="en-US" altLang="zh-CN" sz="1400" baseline="30000" dirty="0">
                <a:latin typeface="Times New Roman" panose="02020603050405020304" pitchFamily="18" charset="0"/>
                <a:ea typeface="楷体" panose="02010609060101010101" pitchFamily="49" charset="-122"/>
                <a:cs typeface="Times New Roman" panose="02020603050405020304" pitchFamily="18" charset="0"/>
              </a:rPr>
              <a:t>1*</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，张雪梅</a:t>
            </a:r>
            <a:r>
              <a:rPr lang="en-US" altLang="zh-CN" sz="1400" baseline="30000" dirty="0">
                <a:latin typeface="Times New Roman" panose="02020603050405020304" pitchFamily="18" charset="0"/>
                <a:ea typeface="楷体" panose="02010609060101010101" pitchFamily="49" charset="-122"/>
                <a:cs typeface="Times New Roman" panose="02020603050405020304" pitchFamily="18" charset="0"/>
              </a:rPr>
              <a:t>1</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，黄欣如</a:t>
            </a:r>
            <a:r>
              <a:rPr lang="en-US" altLang="zh-CN" sz="1400" baseline="30000" dirty="0">
                <a:latin typeface="Times New Roman" panose="02020603050405020304" pitchFamily="18" charset="0"/>
                <a:ea typeface="楷体" panose="02010609060101010101" pitchFamily="49" charset="-122"/>
                <a:cs typeface="Times New Roman" panose="02020603050405020304" pitchFamily="18" charset="0"/>
              </a:rPr>
              <a:t>1</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，段清宇</a:t>
            </a:r>
            <a:r>
              <a:rPr lang="en-US" altLang="zh-CN" sz="1400" baseline="30000" dirty="0">
                <a:latin typeface="Times New Roman" panose="02020603050405020304" pitchFamily="18" charset="0"/>
                <a:ea typeface="楷体" panose="02010609060101010101" pitchFamily="49" charset="-122"/>
                <a:cs typeface="Times New Roman" panose="02020603050405020304" pitchFamily="18" charset="0"/>
              </a:rPr>
              <a:t>1</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，陈莎</a:t>
            </a:r>
            <a:r>
              <a:rPr lang="en-US" altLang="zh-CN" sz="1400" baseline="30000" dirty="0">
                <a:latin typeface="Times New Roman" panose="02020603050405020304" pitchFamily="18" charset="0"/>
                <a:ea typeface="楷体" panose="02010609060101010101" pitchFamily="49" charset="-122"/>
                <a:cs typeface="Times New Roman" panose="02020603050405020304" pitchFamily="18" charset="0"/>
              </a:rPr>
              <a:t>1</a:t>
            </a:r>
            <a:endParaRPr lang="zh-CN" altLang="zh-CN" sz="1400" dirty="0">
              <a:latin typeface="Times New Roman" panose="02020603050405020304" pitchFamily="18" charset="0"/>
              <a:ea typeface="楷体" panose="02010609060101010101" pitchFamily="49" charset="-122"/>
              <a:cs typeface="Times New Roman" panose="02020603050405020304" pitchFamily="18" charset="0"/>
            </a:endParaRPr>
          </a:p>
          <a:p>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1.</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西南科技大学</a:t>
            </a:r>
            <a:endParaRPr lang="zh-CN" altLang="zh-CN" sz="1400" dirty="0">
              <a:latin typeface="Times New Roman" panose="02020603050405020304" pitchFamily="18" charset="0"/>
              <a:ea typeface="楷体" panose="02010609060101010101" pitchFamily="49" charset="-122"/>
              <a:cs typeface="Times New Roman" panose="02020603050405020304" pitchFamily="18" charset="0"/>
            </a:endParaRPr>
          </a:p>
          <a:p>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基金项目：国家自然科学基金项目（</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42430715</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 </a:t>
            </a:r>
            <a:endParaRPr lang="zh-CN" altLang="zh-CN" sz="1400" dirty="0">
              <a:latin typeface="Times New Roman" panose="02020603050405020304" pitchFamily="18" charset="0"/>
              <a:ea typeface="楷体" panose="02010609060101010101" pitchFamily="49" charset="-122"/>
              <a:cs typeface="Times New Roman" panose="02020603050405020304" pitchFamily="18" charset="0"/>
            </a:endParaRPr>
          </a:p>
          <a:p>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作者简介：吕珍珍，博士，副教授，研究方向：有机物</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矿物环境行为及效应</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电子邮箱：</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pearl_lzz@163.com</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a:t>
            </a:r>
            <a:endParaRPr lang="zh-CN" altLang="zh-CN" sz="1400" dirty="0">
              <a:latin typeface="Times New Roman" panose="02020603050405020304" pitchFamily="18" charset="0"/>
              <a:ea typeface="楷体" panose="02010609060101010101" pitchFamily="49" charset="-122"/>
              <a:cs typeface="Times New Roman" panose="02020603050405020304" pitchFamily="18" charset="0"/>
            </a:endParaRPr>
          </a:p>
          <a:p>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通讯作者：董发勤，教授，</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博士生导师</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，研究方向：环境矿物学、生态环境健康</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电子邮箱：</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fqdong@swust.edu.cn</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a:t>
            </a:r>
            <a:endParaRPr lang="zh-CN" altLang="zh-CN" sz="1400" dirty="0">
              <a:latin typeface="Times New Roman" panose="02020603050405020304" pitchFamily="18" charset="0"/>
              <a:ea typeface="楷体" panose="02010609060101010101" pitchFamily="49" charset="-122"/>
              <a:cs typeface="Times New Roman" panose="02020603050405020304" pitchFamily="18" charset="0"/>
            </a:endParaRPr>
          </a:p>
          <a:p>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摘要：</a:t>
            </a:r>
            <a:endParaRPr lang="zh-CN" altLang="zh-CN" sz="1400" dirty="0">
              <a:latin typeface="Times New Roman" panose="02020603050405020304" pitchFamily="18" charset="0"/>
              <a:ea typeface="楷体" panose="02010609060101010101" pitchFamily="49" charset="-122"/>
              <a:cs typeface="Times New Roman" panose="02020603050405020304" pitchFamily="18" charset="0"/>
            </a:endParaRPr>
          </a:p>
          <a:p>
            <a:pPr indent="457200" algn="just"/>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九寨沟和黄龙高寒岩溶湿地是一类具备典型岩溶水文地质特征并更具有碳汇潜力的独特内陆湿地，揭示溶解性有机质（</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dissolved organic matter</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DOM</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）在九</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黄湿地组成特征及影响因素对于理解高寒岩溶湿地有机无机碳耦合循环与钙华演化机制具有重要意义。本研究以九寨沟、黄龙沟和张家沟为研究对象，于海拔</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2500 m~3500 m</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采集表层土壤样品，系统分析样品环境地球化学参数，利用紫外</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可见分光光度计、三维荧光分析仪测定</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DOM</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，采用平行因子法（</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EEM-PARAFAC</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）和荧光区域积分（</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FRI</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）等对</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DOM</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光谱学特征进行研究。研究结果表明：三个区域土壤样品中，九寨沟和张家沟土壤</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DOM</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腐殖质的物质类型以富里酸为主，黄龙沟</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DOM</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腐殖质的物质类型以胡敏酸为主；九寨沟和张家沟土壤腐殖化程度低于黄龙沟；</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DOM</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生物可利用性及腐殖化程度无显著差异。平行因子分析显示土壤</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DOM</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呈</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3</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个荧光组分，九寨沟分子量小、但芳香性高的微生物腐殖质组分占比最高（</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44%</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），黄龙沟以土壤内源的微生物活动和转化过程产生的类蛋白质（类色氨酸）组分占比最高（</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39%</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），张家沟以类腐殖质组分占比最高（</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46%</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）。不同形态钙与</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DOM</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具有显著相关性，黄龙沟交换态钙、有机结合态钙和水溶态钙是促进土壤有机碳积累的主要钙形态；酸溶态钙与微生物活动及活性碳的生成密切相关。本研究为理解高寒岩溶湿地独特的碳循环特征及湿地稳定性维持提供重要参考。</a:t>
            </a:r>
            <a:endParaRPr lang="zh-CN" altLang="zh-CN" sz="1400" dirty="0">
              <a:latin typeface="Times New Roman" panose="02020603050405020304" pitchFamily="18" charset="0"/>
              <a:ea typeface="楷体" panose="02010609060101010101" pitchFamily="49" charset="-122"/>
              <a:cs typeface="Times New Roman" panose="02020603050405020304" pitchFamily="18" charset="0"/>
            </a:endParaRPr>
          </a:p>
          <a:p>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关键词：高寒岩溶湿地；土壤；溶解性有机质；理化因子</a:t>
            </a:r>
            <a:endParaRPr lang="zh-CN" altLang="en-US" sz="1400" dirty="0">
              <a:latin typeface="Times New Roman" panose="02020603050405020304" pitchFamily="18" charset="0"/>
              <a:ea typeface="楷体" panose="02010609060101010101" pitchFamily="49" charset="-122"/>
              <a:cs typeface="Times New Roman" panose="02020603050405020304" pitchFamily="18"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椭圆 33"/>
          <p:cNvSpPr/>
          <p:nvPr/>
        </p:nvSpPr>
        <p:spPr>
          <a:xfrm>
            <a:off x="6407785" y="9251950"/>
            <a:ext cx="323850" cy="323850"/>
          </a:xfrm>
          <a:prstGeom prst="ellipse">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dirty="0">
                <a:solidFill>
                  <a:schemeClr val="bg1"/>
                </a:solidFill>
                <a:latin typeface="Times New Roman" panose="02020603050405020304" pitchFamily="18" charset="0"/>
                <a:cs typeface="Times New Roman" panose="02020603050405020304" pitchFamily="18" charset="0"/>
              </a:rPr>
              <a:t>24</a:t>
            </a:r>
            <a:endParaRPr lang="en-US" altLang="zh-CN" dirty="0">
              <a:solidFill>
                <a:schemeClr val="bg1"/>
              </a:solidFill>
              <a:latin typeface="Times New Roman" panose="02020603050405020304" pitchFamily="18" charset="0"/>
              <a:cs typeface="Times New Roman" panose="02020603050405020304" pitchFamily="18" charset="0"/>
            </a:endParaRPr>
          </a:p>
        </p:txBody>
      </p:sp>
      <p:grpSp>
        <p:nvGrpSpPr>
          <p:cNvPr id="25" name="组合 24"/>
          <p:cNvGrpSpPr/>
          <p:nvPr/>
        </p:nvGrpSpPr>
        <p:grpSpPr>
          <a:xfrm>
            <a:off x="360000" y="314111"/>
            <a:ext cx="6498000" cy="9411890"/>
            <a:chOff x="360000" y="314111"/>
            <a:chExt cx="6498000" cy="9411890"/>
          </a:xfrm>
        </p:grpSpPr>
        <p:sp>
          <p:nvSpPr>
            <p:cNvPr id="26" name="矩形 25"/>
            <p:cNvSpPr/>
            <p:nvPr/>
          </p:nvSpPr>
          <p:spPr>
            <a:xfrm>
              <a:off x="6461231" y="9626682"/>
              <a:ext cx="216507" cy="99319"/>
            </a:xfrm>
            <a:prstGeom prst="rect">
              <a:avLst/>
            </a:prstGeom>
            <a:solidFill>
              <a:srgbClr val="0070C0"/>
            </a:solidFill>
            <a:ln>
              <a:noFill/>
            </a:ln>
            <a:effectLst/>
            <a:scene3d>
              <a:camera prst="orthographicFront">
                <a:rot lat="0" lon="0" rev="0"/>
              </a:camera>
              <a:lightRig rig="chilly" dir="t">
                <a:rot lat="0" lon="0" rev="18480000"/>
              </a:lightRig>
            </a:scene3d>
            <a:sp3d prstMaterial="clear">
              <a:bevelT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nvGrpSpPr>
            <p:cNvPr id="27" name="组合 26"/>
            <p:cNvGrpSpPr/>
            <p:nvPr/>
          </p:nvGrpSpPr>
          <p:grpSpPr>
            <a:xfrm>
              <a:off x="360000" y="314111"/>
              <a:ext cx="6498000" cy="307777"/>
              <a:chOff x="360000" y="314111"/>
              <a:chExt cx="6498000" cy="307777"/>
            </a:xfrm>
          </p:grpSpPr>
          <p:sp>
            <p:nvSpPr>
              <p:cNvPr id="29" name="文本框 28"/>
              <p:cNvSpPr txBox="1"/>
              <p:nvPr/>
            </p:nvSpPr>
            <p:spPr>
              <a:xfrm>
                <a:off x="360000" y="314111"/>
                <a:ext cx="3817438" cy="307777"/>
              </a:xfrm>
              <a:prstGeom prst="rect">
                <a:avLst/>
              </a:prstGeom>
              <a:noFill/>
            </p:spPr>
            <p:txBody>
              <a:bodyPr wrap="square" rtlCol="0">
                <a:spAutoFit/>
              </a:bodyPr>
              <a:lstStyle/>
              <a:p>
                <a:r>
                  <a:rPr lang="zh-CN" altLang="en-US" sz="1400" dirty="0">
                    <a:latin typeface="方正小标宋_GBK" panose="03000509000000000000" pitchFamily="65" charset="-122"/>
                    <a:ea typeface="方正小标宋_GBK" panose="03000509000000000000" pitchFamily="65" charset="-122"/>
                  </a:rPr>
                  <a:t>第四届“西部自然资源与生态环境健康研讨会”</a:t>
                </a:r>
                <a:endParaRPr lang="zh-CN" altLang="en-US" sz="1400" dirty="0">
                  <a:latin typeface="方正小标宋_GBK" panose="03000509000000000000" pitchFamily="65" charset="-122"/>
                  <a:ea typeface="方正小标宋_GBK" panose="03000509000000000000" pitchFamily="65" charset="-122"/>
                </a:endParaRPr>
              </a:p>
            </p:txBody>
          </p:sp>
          <p:grpSp>
            <p:nvGrpSpPr>
              <p:cNvPr id="33" name="组合 32"/>
              <p:cNvGrpSpPr/>
              <p:nvPr/>
            </p:nvGrpSpPr>
            <p:grpSpPr>
              <a:xfrm>
                <a:off x="4326342" y="359999"/>
                <a:ext cx="2531658" cy="216001"/>
                <a:chOff x="4326342" y="359999"/>
                <a:chExt cx="2531658" cy="216001"/>
              </a:xfrm>
            </p:grpSpPr>
            <p:sp>
              <p:nvSpPr>
                <p:cNvPr id="35" name="矩形 34"/>
                <p:cNvSpPr/>
                <p:nvPr/>
              </p:nvSpPr>
              <p:spPr>
                <a:xfrm>
                  <a:off x="4698000" y="359999"/>
                  <a:ext cx="2160000" cy="216000"/>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p:nvSpPr>
              <p:spPr>
                <a:xfrm>
                  <a:off x="4537438" y="360000"/>
                  <a:ext cx="108000" cy="216000"/>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p:cNvSpPr/>
                <p:nvPr/>
              </p:nvSpPr>
              <p:spPr>
                <a:xfrm>
                  <a:off x="4408707" y="360000"/>
                  <a:ext cx="72000" cy="216000"/>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p:cNvSpPr/>
                <p:nvPr/>
              </p:nvSpPr>
              <p:spPr>
                <a:xfrm>
                  <a:off x="4326342" y="360000"/>
                  <a:ext cx="36000" cy="2160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sp>
        <p:nvSpPr>
          <p:cNvPr id="2" name="文本框 1"/>
          <p:cNvSpPr txBox="1"/>
          <p:nvPr/>
        </p:nvSpPr>
        <p:spPr>
          <a:xfrm>
            <a:off x="585000" y="897271"/>
            <a:ext cx="5688000" cy="6263253"/>
          </a:xfrm>
          <a:prstGeom prst="rect">
            <a:avLst/>
          </a:prstGeom>
          <a:noFill/>
        </p:spPr>
        <p:txBody>
          <a:bodyPr wrap="square" rtlCol="0">
            <a:spAutoFit/>
          </a:bodyPr>
          <a:lstStyle/>
          <a:p>
            <a:pPr algn="ctr">
              <a:spcAft>
                <a:spcPts val="600"/>
              </a:spcAft>
            </a:pPr>
            <a:r>
              <a:rPr lang="zh-CN" altLang="zh-CN" sz="1600" b="1" dirty="0">
                <a:latin typeface="楷体" panose="02010609060101010101" pitchFamily="49" charset="-122"/>
                <a:ea typeface="楷体" panose="02010609060101010101" pitchFamily="49" charset="-122"/>
              </a:rPr>
              <a:t>锰</a:t>
            </a:r>
            <a:r>
              <a:rPr lang="en-US" altLang="zh-CN" sz="1600" b="1" dirty="0">
                <a:latin typeface="楷体" panose="02010609060101010101" pitchFamily="49" charset="-122"/>
                <a:ea typeface="楷体" panose="02010609060101010101" pitchFamily="49" charset="-122"/>
              </a:rPr>
              <a:t>-</a:t>
            </a:r>
            <a:r>
              <a:rPr lang="zh-CN" altLang="zh-CN" sz="1600" b="1" dirty="0">
                <a:latin typeface="楷体" panose="02010609060101010101" pitchFamily="49" charset="-122"/>
                <a:ea typeface="楷体" panose="02010609060101010101" pitchFamily="49" charset="-122"/>
              </a:rPr>
              <a:t>碳复合体添加影响稻田土壤甲烷氧化菌群落并降低甲烷排放</a:t>
            </a:r>
            <a:endParaRPr lang="zh-CN" altLang="zh-CN" sz="1600" b="1" dirty="0">
              <a:latin typeface="楷体" panose="02010609060101010101" pitchFamily="49" charset="-122"/>
              <a:ea typeface="楷体" panose="02010609060101010101" pitchFamily="49" charset="-122"/>
            </a:endParaRPr>
          </a:p>
          <a:p>
            <a:pPr algn="ct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付玮</a:t>
            </a:r>
            <a:r>
              <a:rPr lang="en-US" altLang="zh-CN" sz="1400" baseline="30000" dirty="0">
                <a:latin typeface="Times New Roman" panose="02020603050405020304" pitchFamily="18" charset="0"/>
                <a:ea typeface="楷体" panose="02010609060101010101" pitchFamily="49" charset="-122"/>
                <a:cs typeface="Times New Roman" panose="02020603050405020304" pitchFamily="18" charset="0"/>
              </a:rPr>
              <a:t>1,2</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，白银萍</a:t>
            </a:r>
            <a:r>
              <a:rPr lang="en-US" altLang="zh-CN" sz="1400" baseline="30000" dirty="0">
                <a:latin typeface="Times New Roman" panose="02020603050405020304" pitchFamily="18" charset="0"/>
                <a:ea typeface="楷体" panose="02010609060101010101" pitchFamily="49" charset="-122"/>
                <a:cs typeface="Times New Roman" panose="02020603050405020304" pitchFamily="18" charset="0"/>
              </a:rPr>
              <a:t>1</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 ，廖达航</a:t>
            </a:r>
            <a:r>
              <a:rPr lang="en-US" altLang="zh-CN" sz="1400" baseline="30000" dirty="0">
                <a:latin typeface="Times New Roman" panose="02020603050405020304" pitchFamily="18" charset="0"/>
                <a:ea typeface="楷体" panose="02010609060101010101" pitchFamily="49" charset="-122"/>
                <a:cs typeface="Times New Roman" panose="02020603050405020304" pitchFamily="18" charset="0"/>
              </a:rPr>
              <a:t>1</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，杨刚</a:t>
            </a:r>
            <a:r>
              <a:rPr lang="en-US" altLang="zh-CN" sz="1400" baseline="30000" dirty="0">
                <a:latin typeface="Times New Roman" panose="02020603050405020304" pitchFamily="18" charset="0"/>
                <a:ea typeface="楷体" panose="02010609060101010101" pitchFamily="49" charset="-122"/>
                <a:cs typeface="Times New Roman" panose="02020603050405020304" pitchFamily="18" charset="0"/>
              </a:rPr>
              <a:t>1 *</a:t>
            </a:r>
            <a:endParaRPr lang="zh-CN" altLang="zh-CN" sz="1400" dirty="0">
              <a:latin typeface="Times New Roman" panose="02020603050405020304" pitchFamily="18" charset="0"/>
              <a:ea typeface="楷体" panose="02010609060101010101" pitchFamily="49" charset="-122"/>
              <a:cs typeface="Times New Roman" panose="02020603050405020304" pitchFamily="18" charset="0"/>
            </a:endParaRPr>
          </a:p>
          <a:p>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1.</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陕西科技大学</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 2</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西南科技大学</a:t>
            </a:r>
            <a:endParaRPr lang="en-US" altLang="zh-CN" sz="1400" dirty="0">
              <a:latin typeface="Times New Roman" panose="02020603050405020304" pitchFamily="18" charset="0"/>
              <a:ea typeface="楷体" panose="02010609060101010101" pitchFamily="49" charset="-122"/>
              <a:cs typeface="Times New Roman" panose="02020603050405020304" pitchFamily="18" charset="0"/>
            </a:endParaRPr>
          </a:p>
          <a:p>
            <a:pPr algn="just"/>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基金项目：国家自然科学基金（</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42430715</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）、陕西省自然科学基础研究项目（</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2025JC-YBMS-348</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）、中国博士后科学基金（</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2025M772551</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a:t>
            </a:r>
            <a:endParaRPr lang="zh-CN" altLang="zh-CN" sz="1400" dirty="0">
              <a:latin typeface="Times New Roman" panose="02020603050405020304" pitchFamily="18" charset="0"/>
              <a:ea typeface="楷体" panose="02010609060101010101" pitchFamily="49" charset="-122"/>
              <a:cs typeface="Times New Roman" panose="02020603050405020304" pitchFamily="18" charset="0"/>
            </a:endParaRPr>
          </a:p>
          <a:p>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作者</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简介</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：付玮，硕士研究生</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研究方向：湿地碳循环</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a:t>
            </a:r>
            <a:endParaRPr lang="en-US" altLang="zh-CN" sz="1400" dirty="0">
              <a:latin typeface="Times New Roman" panose="02020603050405020304" pitchFamily="18" charset="0"/>
              <a:ea typeface="楷体" panose="02010609060101010101" pitchFamily="49" charset="-122"/>
              <a:cs typeface="Times New Roman" panose="02020603050405020304" pitchFamily="18" charset="0"/>
            </a:endParaRPr>
          </a:p>
          <a:p>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通讯作者：</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杨刚，博士生导师，研究方向：湿地碳循环及其生物学机制、湿地的环境响应及功能提升</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电子邮箱：</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yanggang903@163.com</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a:t>
            </a:r>
            <a:endParaRPr lang="en-US" altLang="zh-CN" sz="1400" dirty="0">
              <a:latin typeface="Times New Roman" panose="02020603050405020304" pitchFamily="18" charset="0"/>
              <a:ea typeface="楷体" panose="02010609060101010101" pitchFamily="49" charset="-122"/>
              <a:cs typeface="Times New Roman" panose="02020603050405020304" pitchFamily="18" charset="0"/>
            </a:endParaRPr>
          </a:p>
          <a:p>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摘要：</a:t>
            </a:r>
            <a:endParaRPr lang="en-US" altLang="zh-CN" sz="1400" dirty="0">
              <a:latin typeface="Times New Roman" panose="02020603050405020304" pitchFamily="18" charset="0"/>
              <a:ea typeface="楷体" panose="02010609060101010101" pitchFamily="49" charset="-122"/>
              <a:cs typeface="Times New Roman" panose="02020603050405020304" pitchFamily="18" charset="0"/>
            </a:endParaRPr>
          </a:p>
          <a:p>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        </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抑制稻田甲烷（</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CH</a:t>
            </a:r>
            <a:r>
              <a:rPr lang="en-US" altLang="zh-CN" sz="1400" baseline="-25000" dirty="0">
                <a:latin typeface="Times New Roman" panose="02020603050405020304" pitchFamily="18" charset="0"/>
                <a:ea typeface="楷体" panose="02010609060101010101" pitchFamily="49" charset="-122"/>
                <a:cs typeface="Times New Roman" panose="02020603050405020304" pitchFamily="18" charset="0"/>
              </a:rPr>
              <a:t>4</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）排放是应对全球气候变暖的有效策略。锰氧化物可以有效减少稻田</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CH</a:t>
            </a:r>
            <a:r>
              <a:rPr lang="en-US" altLang="zh-CN" sz="1400" baseline="-25000" dirty="0">
                <a:latin typeface="Times New Roman" panose="02020603050405020304" pitchFamily="18" charset="0"/>
                <a:ea typeface="楷体" panose="02010609060101010101" pitchFamily="49" charset="-122"/>
                <a:cs typeface="Times New Roman" panose="02020603050405020304" pitchFamily="18" charset="0"/>
              </a:rPr>
              <a:t>4</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排放。可溶性有机碳（</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DOC</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）作为土壤体系中最活跃的碳组分之一，能与锰氧化物发生吸附耦合形成锰结合有机碳（</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Mn-OC</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）复合体。</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Mn-OC</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复合体的存在通过抑制甲烷产生或</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Mn(Ⅳ)</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还原耦合甲烷厌氧氧化来调控</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CH</a:t>
            </a:r>
            <a:r>
              <a:rPr lang="en-US" altLang="zh-CN" sz="1400" baseline="-25000" dirty="0">
                <a:latin typeface="Times New Roman" panose="02020603050405020304" pitchFamily="18" charset="0"/>
                <a:ea typeface="楷体" panose="02010609060101010101" pitchFamily="49" charset="-122"/>
                <a:cs typeface="Times New Roman" panose="02020603050405020304" pitchFamily="18" charset="0"/>
              </a:rPr>
              <a:t>4</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减排。本研究利用稻田土壤提取的</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DOC</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与具有显著</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CH</a:t>
            </a:r>
            <a:r>
              <a:rPr lang="en-US" altLang="zh-CN" sz="1400" baseline="-25000" dirty="0">
                <a:latin typeface="Times New Roman" panose="02020603050405020304" pitchFamily="18" charset="0"/>
                <a:ea typeface="楷体" panose="02010609060101010101" pitchFamily="49" charset="-122"/>
                <a:cs typeface="Times New Roman" panose="02020603050405020304" pitchFamily="18" charset="0"/>
              </a:rPr>
              <a:t>4</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减排的三种锰氧化物</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水钠锰矿、水羟锰矿和锂硬锰矿</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通过吸附耦合试验制备了</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Mn-OC</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复合体，并将其添加到稻田土壤中进行为期</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30</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天的室内厌氧培养试验。测定了培养试验中甲烷排放量，培养结束后分析了土壤样品中产甲烷菌和甲烷氧化菌群落。结果表明，</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Mn-OC</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复合体添加使稻田</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CH</a:t>
            </a:r>
            <a:r>
              <a:rPr lang="en-US" altLang="zh-CN" sz="1400" baseline="-25000" dirty="0">
                <a:latin typeface="Times New Roman" panose="02020603050405020304" pitchFamily="18" charset="0"/>
                <a:ea typeface="楷体" panose="02010609060101010101" pitchFamily="49" charset="-122"/>
                <a:cs typeface="Times New Roman" panose="02020603050405020304" pitchFamily="18" charset="0"/>
              </a:rPr>
              <a:t>4</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排放量显著降低了</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46.94%-90.75%</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。与其他两种复合体相比，锂硬锰矿结合有机碳复合体对</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CH</a:t>
            </a:r>
            <a:r>
              <a:rPr lang="en-US" altLang="zh-CN" sz="1400" baseline="-25000" dirty="0">
                <a:latin typeface="Times New Roman" panose="02020603050405020304" pitchFamily="18" charset="0"/>
                <a:ea typeface="楷体" panose="02010609060101010101" pitchFamily="49" charset="-122"/>
                <a:cs typeface="Times New Roman" panose="02020603050405020304" pitchFamily="18" charset="0"/>
              </a:rPr>
              <a:t>4</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排放的抑制效果最低，这是由于锂硬锰矿结合的有机碳含量和锰还原率高于其他两种锰氧化物，这为产甲烷菌提供了更多可直接利用的碳源。</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Mn-OC</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复合体添加对产甲烷菌的相对丰度没有影响，但导致产甲烷菌群落由</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I</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型产甲烷菌转变为</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Ⅱ</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型产甲烷菌为主。土壤可溶性锰含量、</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pH</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值、土壤溶液</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DOC</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和</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MBC</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含量是影响甲烷氧化菌群落组成的关键因素。这些发现表明，</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Mn-OC</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复合体添加会显著抑制</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CH</a:t>
            </a:r>
            <a:r>
              <a:rPr lang="en-US" altLang="zh-CN" sz="1400" baseline="-25000" dirty="0">
                <a:latin typeface="Times New Roman" panose="02020603050405020304" pitchFamily="18" charset="0"/>
                <a:ea typeface="楷体" panose="02010609060101010101" pitchFamily="49" charset="-122"/>
                <a:cs typeface="Times New Roman" panose="02020603050405020304" pitchFamily="18" charset="0"/>
              </a:rPr>
              <a:t>4</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排放。</a:t>
            </a:r>
            <a:endParaRPr lang="en-US" altLang="zh-CN" sz="1400" dirty="0">
              <a:latin typeface="Times New Roman" panose="02020603050405020304" pitchFamily="18" charset="0"/>
              <a:ea typeface="楷体" panose="02010609060101010101" pitchFamily="49" charset="-122"/>
              <a:cs typeface="Times New Roman" panose="02020603050405020304" pitchFamily="18" charset="0"/>
            </a:endParaRPr>
          </a:p>
          <a:p>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关键词：稻田土壤，</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CH</a:t>
            </a:r>
            <a:r>
              <a:rPr lang="en-US" altLang="zh-CN" sz="1400" baseline="-25000" dirty="0">
                <a:latin typeface="Times New Roman" panose="02020603050405020304" pitchFamily="18" charset="0"/>
                <a:ea typeface="楷体" panose="02010609060101010101" pitchFamily="49" charset="-122"/>
                <a:cs typeface="Times New Roman" panose="02020603050405020304" pitchFamily="18" charset="0"/>
              </a:rPr>
              <a:t>4</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排放，产甲烷菌，甲烷氧化菌</a:t>
            </a:r>
            <a:endParaRPr lang="zh-CN" altLang="zh-CN" sz="1400" dirty="0">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5" name="图片 4"/>
          <p:cNvPicPr/>
          <p:nvPr/>
        </p:nvPicPr>
        <p:blipFill>
          <a:blip r:embed="rId1" cstate="print">
            <a:extLst>
              <a:ext uri="{28A0092B-C50C-407E-A947-70E740481C1C}">
                <a14:useLocalDpi xmlns:a14="http://schemas.microsoft.com/office/drawing/2010/main" val="0"/>
              </a:ext>
            </a:extLst>
          </a:blip>
          <a:srcRect t="4800"/>
          <a:stretch>
            <a:fillRect/>
          </a:stretch>
        </p:blipFill>
        <p:spPr>
          <a:xfrm>
            <a:off x="656717" y="7176209"/>
            <a:ext cx="1441024" cy="1832520"/>
          </a:xfrm>
          <a:prstGeom prst="rect">
            <a:avLst/>
          </a:prstGeom>
        </p:spPr>
      </p:pic>
      <p:sp>
        <p:nvSpPr>
          <p:cNvPr id="7" name="文本框 6"/>
          <p:cNvSpPr txBox="1"/>
          <p:nvPr/>
        </p:nvSpPr>
        <p:spPr>
          <a:xfrm>
            <a:off x="2204187" y="7293729"/>
            <a:ext cx="4068813" cy="1719253"/>
          </a:xfrm>
          <a:prstGeom prst="rect">
            <a:avLst/>
          </a:prstGeom>
          <a:noFill/>
        </p:spPr>
        <p:txBody>
          <a:bodyPr wrap="square">
            <a:spAutoFit/>
          </a:bodyPr>
          <a:lstStyle/>
          <a:p>
            <a:pPr indent="255905" algn="just">
              <a:lnSpc>
                <a:spcPct val="150000"/>
              </a:lnSpc>
              <a:buNone/>
            </a:pPr>
            <a:r>
              <a:rPr lang="zh-CN" altLang="en-US" sz="1200" dirty="0">
                <a:latin typeface="Times New Roman" panose="02020603050405020304" pitchFamily="18" charset="0"/>
                <a:ea typeface="楷体" panose="02010609060101010101" pitchFamily="49" charset="-122"/>
                <a:cs typeface="Times New Roman" panose="02020603050405020304" pitchFamily="18" charset="0"/>
              </a:rPr>
              <a:t>杨刚，陕西科技大学教授，博士生导师。入选陕西省级人才项目，中国环境科学学会湿地环境生态保育与功能开发专业委员会委员。主持国家自然科学基金三项，中国博士后基金两项。在包括 </a:t>
            </a:r>
            <a:r>
              <a:rPr lang="en-US" altLang="zh-CN" sz="1200" dirty="0">
                <a:latin typeface="Times New Roman" panose="02020603050405020304" pitchFamily="18" charset="0"/>
                <a:ea typeface="楷体" panose="02010609060101010101" pitchFamily="49" charset="-122"/>
                <a:cs typeface="Times New Roman" panose="02020603050405020304" pitchFamily="18" charset="0"/>
              </a:rPr>
              <a:t>Soil Biology Biochemistry</a:t>
            </a:r>
            <a:r>
              <a:rPr lang="zh-CN" altLang="en-US" sz="1200" dirty="0">
                <a:latin typeface="Times New Roman" panose="02020603050405020304" pitchFamily="18" charset="0"/>
                <a:ea typeface="楷体" panose="02010609060101010101" pitchFamily="49" charset="-122"/>
                <a:cs typeface="Times New Roman" panose="02020603050405020304" pitchFamily="18" charset="0"/>
              </a:rPr>
              <a:t>，生态学报等期刊发表论文</a:t>
            </a:r>
            <a:r>
              <a:rPr lang="en-US" altLang="zh-CN" sz="1200" dirty="0">
                <a:latin typeface="Times New Roman" panose="02020603050405020304" pitchFamily="18" charset="0"/>
                <a:ea typeface="楷体" panose="02010609060101010101" pitchFamily="49" charset="-122"/>
                <a:cs typeface="Times New Roman" panose="02020603050405020304" pitchFamily="18" charset="0"/>
              </a:rPr>
              <a:t>100</a:t>
            </a:r>
            <a:r>
              <a:rPr lang="zh-CN" altLang="en-US" sz="1200" dirty="0">
                <a:latin typeface="Times New Roman" panose="02020603050405020304" pitchFamily="18" charset="0"/>
                <a:ea typeface="楷体" panose="02010609060101010101" pitchFamily="49" charset="-122"/>
                <a:cs typeface="Times New Roman" panose="02020603050405020304" pitchFamily="18" charset="0"/>
              </a:rPr>
              <a:t>余篇。研究成果获中国科技产业化促进会科技创新一等奖。</a:t>
            </a:r>
            <a:endParaRPr lang="zh-CN" altLang="en-US" sz="1200" dirty="0">
              <a:latin typeface="Times New Roman" panose="02020603050405020304" pitchFamily="18" charset="0"/>
              <a:ea typeface="楷体" panose="02010609060101010101" pitchFamily="49" charset="-122"/>
              <a:cs typeface="Times New Roman" panose="02020603050405020304" pitchFamily="18"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p:cNvGrpSpPr/>
          <p:nvPr/>
        </p:nvGrpSpPr>
        <p:grpSpPr>
          <a:xfrm>
            <a:off x="0" y="314109"/>
            <a:ext cx="6481438" cy="9419646"/>
            <a:chOff x="0" y="314109"/>
            <a:chExt cx="6481438" cy="9419646"/>
          </a:xfrm>
        </p:grpSpPr>
        <p:grpSp>
          <p:nvGrpSpPr>
            <p:cNvPr id="33" name="组合 32"/>
            <p:cNvGrpSpPr/>
            <p:nvPr/>
          </p:nvGrpSpPr>
          <p:grpSpPr>
            <a:xfrm>
              <a:off x="0" y="314109"/>
              <a:ext cx="6481438" cy="307777"/>
              <a:chOff x="0" y="314109"/>
              <a:chExt cx="6481438" cy="307777"/>
            </a:xfrm>
          </p:grpSpPr>
          <p:sp>
            <p:nvSpPr>
              <p:cNvPr id="35" name="文本框 34"/>
              <p:cNvSpPr txBox="1"/>
              <p:nvPr/>
            </p:nvSpPr>
            <p:spPr>
              <a:xfrm>
                <a:off x="2664000" y="314109"/>
                <a:ext cx="3817438" cy="307777"/>
              </a:xfrm>
              <a:prstGeom prst="rect">
                <a:avLst/>
              </a:prstGeom>
              <a:noFill/>
            </p:spPr>
            <p:txBody>
              <a:bodyPr wrap="square" rtlCol="0">
                <a:spAutoFit/>
              </a:bodyPr>
              <a:lstStyle/>
              <a:p>
                <a:r>
                  <a:rPr lang="zh-CN" altLang="en-US" sz="1400" dirty="0">
                    <a:latin typeface="方正小标宋_GBK" panose="03000509000000000000" pitchFamily="65" charset="-122"/>
                    <a:ea typeface="方正小标宋_GBK" panose="03000509000000000000" pitchFamily="65" charset="-122"/>
                  </a:rPr>
                  <a:t>第四届“西部自然资源与生态环境健康研讨会”</a:t>
                </a:r>
                <a:endParaRPr lang="zh-CN" altLang="en-US" sz="1400" dirty="0">
                  <a:latin typeface="方正小标宋_GBK" panose="03000509000000000000" pitchFamily="65" charset="-122"/>
                  <a:ea typeface="方正小标宋_GBK" panose="03000509000000000000" pitchFamily="65" charset="-122"/>
                </a:endParaRPr>
              </a:p>
            </p:txBody>
          </p:sp>
          <p:grpSp>
            <p:nvGrpSpPr>
              <p:cNvPr id="36" name="组合 35"/>
              <p:cNvGrpSpPr/>
              <p:nvPr/>
            </p:nvGrpSpPr>
            <p:grpSpPr>
              <a:xfrm rot="10800000">
                <a:off x="0" y="359998"/>
                <a:ext cx="2531658" cy="216001"/>
                <a:chOff x="4326342" y="359999"/>
                <a:chExt cx="2531658" cy="216001"/>
              </a:xfrm>
            </p:grpSpPr>
            <p:sp>
              <p:nvSpPr>
                <p:cNvPr id="37" name="矩形 36"/>
                <p:cNvSpPr/>
                <p:nvPr/>
              </p:nvSpPr>
              <p:spPr>
                <a:xfrm>
                  <a:off x="4698000" y="359999"/>
                  <a:ext cx="2160000" cy="216000"/>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p:cNvSpPr/>
                <p:nvPr/>
              </p:nvSpPr>
              <p:spPr>
                <a:xfrm>
                  <a:off x="4537438" y="360000"/>
                  <a:ext cx="108000" cy="216000"/>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4408707" y="360000"/>
                  <a:ext cx="72000" cy="216000"/>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4326342" y="360000"/>
                  <a:ext cx="36000" cy="2160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41" name="组合 40"/>
            <p:cNvGrpSpPr/>
            <p:nvPr/>
          </p:nvGrpSpPr>
          <p:grpSpPr>
            <a:xfrm>
              <a:off x="144000" y="9252000"/>
              <a:ext cx="324000" cy="481755"/>
              <a:chOff x="329905" y="9424245"/>
              <a:chExt cx="324000" cy="481755"/>
            </a:xfrm>
            <a:solidFill>
              <a:srgbClr val="0070C0"/>
            </a:solidFill>
          </p:grpSpPr>
          <p:sp>
            <p:nvSpPr>
              <p:cNvPr id="42" name="矩形 41"/>
              <p:cNvSpPr/>
              <p:nvPr/>
            </p:nvSpPr>
            <p:spPr>
              <a:xfrm rot="10800000">
                <a:off x="387478" y="9806681"/>
                <a:ext cx="216507" cy="99319"/>
              </a:xfrm>
              <a:prstGeom prst="rect">
                <a:avLst/>
              </a:prstGeom>
              <a:grpFill/>
              <a:ln>
                <a:noFill/>
              </a:ln>
              <a:effectLst/>
              <a:scene3d>
                <a:camera prst="orthographicFront">
                  <a:rot lat="0" lon="0" rev="0"/>
                </a:camera>
                <a:lightRig rig="chilly" dir="t">
                  <a:rot lat="0" lon="0" rev="18480000"/>
                </a:lightRig>
              </a:scene3d>
              <a:sp3d prstMaterial="clear">
                <a:bevelT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p:nvPr/>
            </p:nvSpPr>
            <p:spPr>
              <a:xfrm>
                <a:off x="329905" y="9424245"/>
                <a:ext cx="324000" cy="324000"/>
              </a:xfrm>
              <a:prstGeom prst="ellipse">
                <a:avLst/>
              </a:prstGeom>
              <a:gr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dirty="0">
                    <a:solidFill>
                      <a:schemeClr val="bg1"/>
                    </a:solidFill>
                    <a:latin typeface="Times New Roman" panose="02020603050405020304" pitchFamily="18" charset="0"/>
                    <a:cs typeface="Times New Roman" panose="02020603050405020304" pitchFamily="18" charset="0"/>
                  </a:rPr>
                  <a:t>25</a:t>
                </a:r>
                <a:endParaRPr lang="en-US" altLang="zh-CN" dirty="0">
                  <a:solidFill>
                    <a:schemeClr val="bg1"/>
                  </a:solidFill>
                  <a:latin typeface="Times New Roman" panose="02020603050405020304" pitchFamily="18" charset="0"/>
                  <a:cs typeface="Times New Roman" panose="02020603050405020304" pitchFamily="18" charset="0"/>
                </a:endParaRPr>
              </a:p>
            </p:txBody>
          </p:sp>
        </p:grpSp>
      </p:grpSp>
      <p:pic>
        <p:nvPicPr>
          <p:cNvPr id="4" name="图片 3"/>
          <p:cNvPicPr>
            <a:picLocks noChangeAspect="1"/>
          </p:cNvPicPr>
          <p:nvPr/>
        </p:nvPicPr>
        <p:blipFill>
          <a:blip r:embed="rId1"/>
          <a:stretch>
            <a:fillRect/>
          </a:stretch>
        </p:blipFill>
        <p:spPr>
          <a:xfrm>
            <a:off x="702885" y="7157918"/>
            <a:ext cx="1438781" cy="1828959"/>
          </a:xfrm>
          <a:prstGeom prst="rect">
            <a:avLst/>
          </a:prstGeom>
        </p:spPr>
      </p:pic>
      <p:sp>
        <p:nvSpPr>
          <p:cNvPr id="6" name="文本框 5"/>
          <p:cNvSpPr txBox="1"/>
          <p:nvPr/>
        </p:nvSpPr>
        <p:spPr>
          <a:xfrm>
            <a:off x="2531658" y="7189688"/>
            <a:ext cx="3623457" cy="1765420"/>
          </a:xfrm>
          <a:prstGeom prst="rect">
            <a:avLst/>
          </a:prstGeom>
          <a:noFill/>
        </p:spPr>
        <p:txBody>
          <a:bodyPr wrap="square">
            <a:spAutoFit/>
          </a:bodyPr>
          <a:lstStyle/>
          <a:p>
            <a:pPr indent="255905" algn="just">
              <a:lnSpc>
                <a:spcPct val="150000"/>
              </a:lnSpc>
            </a:pPr>
            <a:r>
              <a:rPr lang="zh-CN" altLang="en-US" sz="1200" dirty="0">
                <a:latin typeface="Times New Roman" panose="02020603050405020304" pitchFamily="18" charset="0"/>
                <a:ea typeface="楷体" panose="02010609060101010101" pitchFamily="49" charset="-122"/>
                <a:cs typeface="Times New Roman" panose="02020603050405020304" pitchFamily="18" charset="0"/>
              </a:rPr>
              <a:t>李婷，讲师，就职于陕西科技大学，主要从事冻土退化及其生态效应与旱区湿地生态系统服务与功能等相关研究。参与国家自然科学基金面上项目、科技部第二次青藏科考等项目</a:t>
            </a:r>
            <a:r>
              <a:rPr lang="en-US" altLang="zh-CN" sz="1200" dirty="0">
                <a:latin typeface="Times New Roman" panose="02020603050405020304" pitchFamily="18" charset="0"/>
                <a:ea typeface="楷体" panose="02010609060101010101" pitchFamily="49" charset="-122"/>
                <a:cs typeface="Times New Roman" panose="02020603050405020304" pitchFamily="18" charset="0"/>
              </a:rPr>
              <a:t>3</a:t>
            </a:r>
            <a:r>
              <a:rPr lang="zh-CN" altLang="en-US" sz="1200" dirty="0">
                <a:latin typeface="Times New Roman" panose="02020603050405020304" pitchFamily="18" charset="0"/>
                <a:ea typeface="楷体" panose="02010609060101010101" pitchFamily="49" charset="-122"/>
                <a:cs typeface="Times New Roman" panose="02020603050405020304" pitchFamily="18" charset="0"/>
              </a:rPr>
              <a:t>项；近年来在</a:t>
            </a:r>
            <a:r>
              <a:rPr lang="en-US" altLang="zh-CN" sz="1200" dirty="0">
                <a:latin typeface="Times New Roman" panose="02020603050405020304" pitchFamily="18" charset="0"/>
                <a:ea typeface="楷体" panose="02010609060101010101" pitchFamily="49" charset="-122"/>
                <a:cs typeface="Times New Roman" panose="02020603050405020304" pitchFamily="18" charset="0"/>
              </a:rPr>
              <a:t>The Innovation, Catena, Environmental Research Letters</a:t>
            </a:r>
            <a:r>
              <a:rPr lang="zh-CN" altLang="en-US" sz="1200" dirty="0">
                <a:latin typeface="Times New Roman" panose="02020603050405020304" pitchFamily="18" charset="0"/>
                <a:ea typeface="楷体" panose="02010609060101010101" pitchFamily="49" charset="-122"/>
                <a:cs typeface="Times New Roman" panose="02020603050405020304" pitchFamily="18" charset="0"/>
              </a:rPr>
              <a:t>等期刊发表论文</a:t>
            </a:r>
            <a:r>
              <a:rPr lang="en-US" altLang="zh-CN" sz="1200" dirty="0">
                <a:latin typeface="Times New Roman" panose="02020603050405020304" pitchFamily="18" charset="0"/>
                <a:ea typeface="楷体" panose="02010609060101010101" pitchFamily="49" charset="-122"/>
                <a:cs typeface="Times New Roman" panose="02020603050405020304" pitchFamily="18" charset="0"/>
              </a:rPr>
              <a:t>12</a:t>
            </a:r>
            <a:r>
              <a:rPr lang="zh-CN" altLang="en-US" sz="1200" dirty="0">
                <a:latin typeface="Times New Roman" panose="02020603050405020304" pitchFamily="18" charset="0"/>
                <a:ea typeface="楷体" panose="02010609060101010101" pitchFamily="49" charset="-122"/>
                <a:cs typeface="Times New Roman" panose="02020603050405020304" pitchFamily="18" charset="0"/>
              </a:rPr>
              <a:t>篇。</a:t>
            </a:r>
            <a:endParaRPr lang="zh-CN" altLang="en-US" sz="1200"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2" name="文本框 1"/>
          <p:cNvSpPr txBox="1"/>
          <p:nvPr/>
        </p:nvSpPr>
        <p:spPr>
          <a:xfrm>
            <a:off x="585000" y="897271"/>
            <a:ext cx="5688000" cy="6017032"/>
          </a:xfrm>
          <a:prstGeom prst="rect">
            <a:avLst/>
          </a:prstGeom>
          <a:noFill/>
        </p:spPr>
        <p:txBody>
          <a:bodyPr wrap="square" rtlCol="0">
            <a:spAutoFit/>
          </a:bodyPr>
          <a:lstStyle/>
          <a:p>
            <a:pPr algn="ctr">
              <a:spcAft>
                <a:spcPts val="600"/>
              </a:spcAft>
            </a:pPr>
            <a:r>
              <a:rPr lang="zh-CN" altLang="en-US" sz="1600" b="1" dirty="0">
                <a:latin typeface="楷体" panose="02010609060101010101" pitchFamily="49" charset="-122"/>
                <a:ea typeface="楷体" panose="02010609060101010101" pitchFamily="49" charset="-122"/>
                <a:cs typeface="Times New Roman" panose="02020603050405020304" pitchFamily="18" charset="0"/>
              </a:rPr>
              <a:t>渭河溶解氧变化特征及其对气候变化和人类活动的响应</a:t>
            </a:r>
            <a:endParaRPr lang="en-US" altLang="zh-CN" sz="1600" b="1" dirty="0">
              <a:latin typeface="楷体" panose="02010609060101010101" pitchFamily="49" charset="-122"/>
              <a:ea typeface="楷体" panose="02010609060101010101" pitchFamily="49" charset="-122"/>
              <a:cs typeface="Times New Roman" panose="02020603050405020304" pitchFamily="18" charset="0"/>
            </a:endParaRPr>
          </a:p>
          <a:p>
            <a:pPr algn="ct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 李婷</a:t>
            </a:r>
            <a:r>
              <a:rPr lang="en-US" altLang="zh-CN" sz="1400" baseline="30000" dirty="0">
                <a:latin typeface="Times New Roman" panose="02020603050405020304" pitchFamily="18" charset="0"/>
                <a:ea typeface="楷体" panose="02010609060101010101" pitchFamily="49" charset="-122"/>
                <a:cs typeface="Times New Roman" panose="02020603050405020304" pitchFamily="18" charset="0"/>
              </a:rPr>
              <a:t>1 *</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，白银萍</a:t>
            </a:r>
            <a:r>
              <a:rPr lang="en-US" altLang="zh-CN" sz="1400" baseline="30000" dirty="0">
                <a:latin typeface="Times New Roman" panose="02020603050405020304" pitchFamily="18" charset="0"/>
                <a:ea typeface="楷体" panose="02010609060101010101" pitchFamily="49" charset="-122"/>
                <a:cs typeface="Times New Roman" panose="02020603050405020304" pitchFamily="18" charset="0"/>
              </a:rPr>
              <a:t>1</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，廖达航</a:t>
            </a:r>
            <a:r>
              <a:rPr lang="en-US" altLang="zh-CN" sz="1400" baseline="30000" dirty="0">
                <a:latin typeface="Times New Roman" panose="02020603050405020304" pitchFamily="18" charset="0"/>
                <a:ea typeface="楷体" panose="02010609060101010101" pitchFamily="49" charset="-122"/>
                <a:cs typeface="Times New Roman" panose="02020603050405020304" pitchFamily="18" charset="0"/>
              </a:rPr>
              <a:t>1</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，卢文庆</a:t>
            </a:r>
            <a:r>
              <a:rPr lang="en-US" altLang="zh-CN" sz="1400" baseline="30000" dirty="0">
                <a:latin typeface="Times New Roman" panose="02020603050405020304" pitchFamily="18" charset="0"/>
                <a:ea typeface="楷体" panose="02010609060101010101" pitchFamily="49" charset="-122"/>
                <a:cs typeface="Times New Roman" panose="02020603050405020304" pitchFamily="18" charset="0"/>
              </a:rPr>
              <a:t>1 </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，杨鸿佳</a:t>
            </a:r>
            <a:r>
              <a:rPr lang="en-US" altLang="zh-CN" sz="1400" baseline="30000" dirty="0">
                <a:latin typeface="Times New Roman" panose="02020603050405020304" pitchFamily="18" charset="0"/>
                <a:ea typeface="楷体" panose="02010609060101010101" pitchFamily="49" charset="-122"/>
                <a:cs typeface="Times New Roman" panose="02020603050405020304" pitchFamily="18" charset="0"/>
              </a:rPr>
              <a:t>1 </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，王铱</a:t>
            </a:r>
            <a:r>
              <a:rPr lang="en-US" altLang="zh-CN" sz="1400" baseline="30000" dirty="0">
                <a:latin typeface="Times New Roman" panose="02020603050405020304" pitchFamily="18" charset="0"/>
                <a:ea typeface="楷体" panose="02010609060101010101" pitchFamily="49" charset="-122"/>
                <a:cs typeface="Times New Roman" panose="02020603050405020304" pitchFamily="18" charset="0"/>
              </a:rPr>
              <a:t>1 </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，宋嘉伟</a:t>
            </a:r>
            <a:r>
              <a:rPr lang="en-US" altLang="zh-CN" sz="1400" baseline="30000" dirty="0">
                <a:latin typeface="Times New Roman" panose="02020603050405020304" pitchFamily="18" charset="0"/>
                <a:ea typeface="楷体" panose="02010609060101010101" pitchFamily="49" charset="-122"/>
                <a:cs typeface="Times New Roman" panose="02020603050405020304" pitchFamily="18" charset="0"/>
              </a:rPr>
              <a:t>1 </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，王彪</a:t>
            </a:r>
            <a:r>
              <a:rPr lang="en-US" altLang="zh-CN" sz="1400" baseline="30000" dirty="0">
                <a:latin typeface="Times New Roman" panose="02020603050405020304" pitchFamily="18" charset="0"/>
                <a:ea typeface="楷体" panose="02010609060101010101" pitchFamily="49" charset="-122"/>
                <a:cs typeface="Times New Roman" panose="02020603050405020304" pitchFamily="18" charset="0"/>
              </a:rPr>
              <a:t>1 </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，杨刚</a:t>
            </a:r>
            <a:r>
              <a:rPr lang="en-US" altLang="zh-CN" sz="1400" baseline="30000" dirty="0">
                <a:latin typeface="Times New Roman" panose="02020603050405020304" pitchFamily="18" charset="0"/>
                <a:ea typeface="楷体" panose="02010609060101010101" pitchFamily="49" charset="-122"/>
                <a:cs typeface="Times New Roman" panose="02020603050405020304" pitchFamily="18" charset="0"/>
              </a:rPr>
              <a:t>1 *</a:t>
            </a:r>
            <a:endParaRPr lang="en-US" altLang="zh-CN" sz="1400" dirty="0">
              <a:latin typeface="Times New Roman" panose="02020603050405020304" pitchFamily="18" charset="0"/>
              <a:ea typeface="楷体" panose="02010609060101010101" pitchFamily="49" charset="-122"/>
              <a:cs typeface="Times New Roman" panose="02020603050405020304" pitchFamily="18" charset="0"/>
            </a:endParaRPr>
          </a:p>
          <a:p>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1.</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陕西科技大学环境科学与工程学院 </a:t>
            </a:r>
            <a:endParaRPr lang="en-US" altLang="zh-CN" sz="1400" dirty="0">
              <a:latin typeface="Times New Roman" panose="02020603050405020304" pitchFamily="18" charset="0"/>
              <a:ea typeface="楷体" panose="02010609060101010101" pitchFamily="49" charset="-122"/>
              <a:cs typeface="Times New Roman" panose="02020603050405020304" pitchFamily="18" charset="0"/>
            </a:endParaRPr>
          </a:p>
          <a:p>
            <a:pPr algn="just"/>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基金项目</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陕西省自然科学基础研究计划</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(2025JC-YBMS-348) </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a:t>
            </a:r>
            <a:endParaRPr lang="en-US" altLang="zh-CN" sz="1400" dirty="0">
              <a:latin typeface="Times New Roman" panose="02020603050405020304" pitchFamily="18" charset="0"/>
              <a:ea typeface="楷体" panose="02010609060101010101" pitchFamily="49" charset="-122"/>
              <a:cs typeface="Times New Roman" panose="02020603050405020304" pitchFamily="18" charset="0"/>
            </a:endParaRPr>
          </a:p>
          <a:p>
            <a:pPr algn="just"/>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作者简介及通讯作者</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李婷，讲师，研究方向</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冻土退化、湿地生态系统，电子邮箱</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:liting@sust.edu.cn;</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杨刚，博士生导师，研究方向</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湿地碳循环及其生物学机制、湿地的环境响应及功能提升，电子邮箱</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:yanggang903@163. com </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a:t>
            </a:r>
            <a:endParaRPr lang="en-US" altLang="zh-CN" sz="1400" dirty="0">
              <a:latin typeface="Times New Roman" panose="02020603050405020304" pitchFamily="18" charset="0"/>
              <a:ea typeface="楷体" panose="02010609060101010101" pitchFamily="49" charset="-122"/>
              <a:cs typeface="Times New Roman" panose="02020603050405020304" pitchFamily="18" charset="0"/>
            </a:endParaRPr>
          </a:p>
          <a:p>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摘要</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 </a:t>
            </a:r>
            <a:endParaRPr lang="en-US" altLang="zh-CN" sz="1400" dirty="0">
              <a:latin typeface="Times New Roman" panose="02020603050405020304" pitchFamily="18" charset="0"/>
              <a:ea typeface="楷体" panose="02010609060101010101" pitchFamily="49" charset="-122"/>
              <a:cs typeface="Times New Roman" panose="02020603050405020304" pitchFamily="18" charset="0"/>
            </a:endParaRPr>
          </a:p>
          <a:p>
            <a:pPr indent="457200" algn="just"/>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溶解氧是表征河流水质状况和水生态健康的关键指标。渭河作为黄河最大支流，流域内人口密集、工农业发达，近年来在气候变暖和人类活动加剧的双重影响下，河流水文过程和水质状况均发生显著变化，对溶解氧时空分布产生深刻影响。本研究基于渭河干流及主要支流</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2010</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年以来的水质监测资料，系统分析了溶解氧的时空演变格局。采用</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Mann-Kendall</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趋势检验和</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Sen</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斜率估计识别长期变化趋势，通过</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STL</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分解提取季节波动特征，运用空间自相关分析揭示空间分布规律。在驱动因素分析中，综合考虑流量、水温、降水等气候水文国子以及化学需氧量、氨氨等污染指标，通过多元回归和随机森林等方法评估各因子的相对贡献。针对典型河段开展丰枯水期实地调查，获取补充观测数据并核验监测结果。结果表明渭河流域溶解氧变化呈现显著的空间分异格局，上游河段主要受水温和流量等自然水文过程控制，中下游受污染河段则以化学需氧量和氨氮等污染物浓度影响为主。丰水期和枯水期的主导驱动因素存在明显差异，枯水期流量对溶解氧的影响更为突出。研究结果可为渭河流城分区分类水环境管理和生态调度提供科学依据。</a:t>
            </a:r>
            <a:endParaRPr lang="en-US" altLang="zh-CN" sz="1400" dirty="0">
              <a:latin typeface="Times New Roman" panose="02020603050405020304" pitchFamily="18" charset="0"/>
              <a:ea typeface="楷体" panose="02010609060101010101" pitchFamily="49" charset="-122"/>
              <a:cs typeface="Times New Roman" panose="02020603050405020304" pitchFamily="18" charset="0"/>
            </a:endParaRPr>
          </a:p>
          <a:p>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 关键词</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溶解氧</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渭河</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变化特征</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气候变化</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人类活动</a:t>
            </a:r>
            <a:endParaRPr lang="zh-CN" altLang="zh-CN" sz="1400" dirty="0">
              <a:latin typeface="Times New Roman" panose="02020603050405020304" pitchFamily="18" charset="0"/>
              <a:ea typeface="楷体" panose="02010609060101010101" pitchFamily="49" charset="-122"/>
              <a:cs typeface="Times New Roman" panose="02020603050405020304" pitchFamily="18"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椭圆 33"/>
          <p:cNvSpPr/>
          <p:nvPr/>
        </p:nvSpPr>
        <p:spPr>
          <a:xfrm>
            <a:off x="6407785" y="9251950"/>
            <a:ext cx="323850" cy="323850"/>
          </a:xfrm>
          <a:prstGeom prst="ellipse">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dirty="0">
                <a:solidFill>
                  <a:schemeClr val="bg1"/>
                </a:solidFill>
                <a:latin typeface="Times New Roman" panose="02020603050405020304" pitchFamily="18" charset="0"/>
                <a:cs typeface="Times New Roman" panose="02020603050405020304" pitchFamily="18" charset="0"/>
              </a:rPr>
              <a:t>26</a:t>
            </a:r>
            <a:endParaRPr lang="en-US" altLang="zh-CN" dirty="0">
              <a:solidFill>
                <a:schemeClr val="bg1"/>
              </a:solidFill>
              <a:latin typeface="Times New Roman" panose="02020603050405020304" pitchFamily="18" charset="0"/>
              <a:cs typeface="Times New Roman" panose="02020603050405020304" pitchFamily="18" charset="0"/>
            </a:endParaRPr>
          </a:p>
        </p:txBody>
      </p:sp>
      <p:grpSp>
        <p:nvGrpSpPr>
          <p:cNvPr id="25" name="组合 24"/>
          <p:cNvGrpSpPr/>
          <p:nvPr/>
        </p:nvGrpSpPr>
        <p:grpSpPr>
          <a:xfrm>
            <a:off x="360000" y="314111"/>
            <a:ext cx="6498000" cy="9411890"/>
            <a:chOff x="360000" y="314111"/>
            <a:chExt cx="6498000" cy="9411890"/>
          </a:xfrm>
        </p:grpSpPr>
        <p:sp>
          <p:nvSpPr>
            <p:cNvPr id="26" name="矩形 25"/>
            <p:cNvSpPr/>
            <p:nvPr/>
          </p:nvSpPr>
          <p:spPr>
            <a:xfrm>
              <a:off x="6461231" y="9626682"/>
              <a:ext cx="216507" cy="99319"/>
            </a:xfrm>
            <a:prstGeom prst="rect">
              <a:avLst/>
            </a:prstGeom>
            <a:solidFill>
              <a:srgbClr val="0070C0"/>
            </a:solidFill>
            <a:ln>
              <a:noFill/>
            </a:ln>
            <a:effectLst/>
            <a:scene3d>
              <a:camera prst="orthographicFront">
                <a:rot lat="0" lon="0" rev="0"/>
              </a:camera>
              <a:lightRig rig="chilly" dir="t">
                <a:rot lat="0" lon="0" rev="18480000"/>
              </a:lightRig>
            </a:scene3d>
            <a:sp3d prstMaterial="clear">
              <a:bevelT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nvGrpSpPr>
            <p:cNvPr id="27" name="组合 26"/>
            <p:cNvGrpSpPr/>
            <p:nvPr/>
          </p:nvGrpSpPr>
          <p:grpSpPr>
            <a:xfrm>
              <a:off x="360000" y="314111"/>
              <a:ext cx="6498000" cy="307777"/>
              <a:chOff x="360000" y="314111"/>
              <a:chExt cx="6498000" cy="307777"/>
            </a:xfrm>
          </p:grpSpPr>
          <p:sp>
            <p:nvSpPr>
              <p:cNvPr id="29" name="文本框 28"/>
              <p:cNvSpPr txBox="1"/>
              <p:nvPr/>
            </p:nvSpPr>
            <p:spPr>
              <a:xfrm>
                <a:off x="360000" y="314111"/>
                <a:ext cx="3817438" cy="307777"/>
              </a:xfrm>
              <a:prstGeom prst="rect">
                <a:avLst/>
              </a:prstGeom>
              <a:noFill/>
            </p:spPr>
            <p:txBody>
              <a:bodyPr wrap="square" rtlCol="0">
                <a:spAutoFit/>
              </a:bodyPr>
              <a:lstStyle/>
              <a:p>
                <a:r>
                  <a:rPr lang="zh-CN" altLang="en-US" sz="1400" dirty="0">
                    <a:latin typeface="方正小标宋_GBK" panose="03000509000000000000" pitchFamily="65" charset="-122"/>
                    <a:ea typeface="方正小标宋_GBK" panose="03000509000000000000" pitchFamily="65" charset="-122"/>
                  </a:rPr>
                  <a:t>第四届“西部自然资源与生态环境健康研讨会”</a:t>
                </a:r>
                <a:endParaRPr lang="zh-CN" altLang="en-US" sz="1400" dirty="0">
                  <a:latin typeface="方正小标宋_GBK" panose="03000509000000000000" pitchFamily="65" charset="-122"/>
                  <a:ea typeface="方正小标宋_GBK" panose="03000509000000000000" pitchFamily="65" charset="-122"/>
                </a:endParaRPr>
              </a:p>
            </p:txBody>
          </p:sp>
          <p:grpSp>
            <p:nvGrpSpPr>
              <p:cNvPr id="33" name="组合 32"/>
              <p:cNvGrpSpPr/>
              <p:nvPr/>
            </p:nvGrpSpPr>
            <p:grpSpPr>
              <a:xfrm>
                <a:off x="4326342" y="359999"/>
                <a:ext cx="2531658" cy="216001"/>
                <a:chOff x="4326342" y="359999"/>
                <a:chExt cx="2531658" cy="216001"/>
              </a:xfrm>
            </p:grpSpPr>
            <p:sp>
              <p:nvSpPr>
                <p:cNvPr id="35" name="矩形 34"/>
                <p:cNvSpPr/>
                <p:nvPr/>
              </p:nvSpPr>
              <p:spPr>
                <a:xfrm>
                  <a:off x="4698000" y="359999"/>
                  <a:ext cx="2160000" cy="216000"/>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p:nvSpPr>
              <p:spPr>
                <a:xfrm>
                  <a:off x="4537438" y="360000"/>
                  <a:ext cx="108000" cy="216000"/>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p:cNvSpPr/>
                <p:nvPr/>
              </p:nvSpPr>
              <p:spPr>
                <a:xfrm>
                  <a:off x="4408707" y="360000"/>
                  <a:ext cx="72000" cy="216000"/>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p:cNvSpPr/>
                <p:nvPr/>
              </p:nvSpPr>
              <p:spPr>
                <a:xfrm>
                  <a:off x="4326342" y="360000"/>
                  <a:ext cx="36000" cy="2160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pic>
        <p:nvPicPr>
          <p:cNvPr id="7" name="图片 6"/>
          <p:cNvPicPr>
            <a:picLocks noChangeAspect="1"/>
          </p:cNvPicPr>
          <p:nvPr/>
        </p:nvPicPr>
        <p:blipFill>
          <a:blip r:embed="rId1"/>
          <a:srcRect b="10873"/>
          <a:stretch>
            <a:fillRect/>
          </a:stretch>
        </p:blipFill>
        <p:spPr>
          <a:xfrm>
            <a:off x="671926" y="7097537"/>
            <a:ext cx="1440000" cy="1811123"/>
          </a:xfrm>
          <a:prstGeom prst="rect">
            <a:avLst/>
          </a:prstGeom>
        </p:spPr>
      </p:pic>
      <p:sp>
        <p:nvSpPr>
          <p:cNvPr id="9" name="文本框 8"/>
          <p:cNvSpPr txBox="1"/>
          <p:nvPr/>
        </p:nvSpPr>
        <p:spPr>
          <a:xfrm>
            <a:off x="2466610" y="6843390"/>
            <a:ext cx="3719464" cy="2319418"/>
          </a:xfrm>
          <a:prstGeom prst="rect">
            <a:avLst/>
          </a:prstGeom>
          <a:noFill/>
        </p:spPr>
        <p:txBody>
          <a:bodyPr wrap="square">
            <a:spAutoFit/>
          </a:bodyPr>
          <a:lstStyle/>
          <a:p>
            <a:pPr indent="255905" algn="just">
              <a:lnSpc>
                <a:spcPct val="150000"/>
              </a:lnSpc>
            </a:pPr>
            <a:r>
              <a:rPr lang="zh-CN" altLang="zh-CN" sz="1200" dirty="0">
                <a:latin typeface="Times New Roman" panose="02020603050405020304" pitchFamily="18" charset="0"/>
                <a:ea typeface="楷体" panose="02010609060101010101" pitchFamily="49" charset="-122"/>
                <a:cs typeface="Times New Roman" panose="02020603050405020304" pitchFamily="18" charset="0"/>
              </a:rPr>
              <a:t>王彪</a:t>
            </a:r>
            <a:r>
              <a:rPr lang="zh-CN" altLang="en-US" sz="1200" dirty="0">
                <a:latin typeface="Times New Roman" panose="02020603050405020304" pitchFamily="18" charset="0"/>
                <a:ea typeface="楷体" panose="02010609060101010101" pitchFamily="49" charset="-122"/>
                <a:cs typeface="Times New Roman" panose="02020603050405020304" pitchFamily="18" charset="0"/>
              </a:rPr>
              <a:t>，就职于陕西科技大学，研究方向为分子生态学、转录组与基因组学，主要围绕环境</a:t>
            </a:r>
            <a:r>
              <a:rPr lang="en-US" altLang="zh-CN" sz="1200" dirty="0">
                <a:latin typeface="Times New Roman" panose="02020603050405020304" pitchFamily="18" charset="0"/>
                <a:ea typeface="楷体" panose="02010609060101010101" pitchFamily="49" charset="-122"/>
                <a:cs typeface="Times New Roman" panose="02020603050405020304" pitchFamily="18" charset="0"/>
              </a:rPr>
              <a:t>DNA</a:t>
            </a:r>
            <a:r>
              <a:rPr lang="zh-CN" altLang="en-US" sz="1200"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sz="1200" dirty="0">
                <a:latin typeface="Times New Roman" panose="02020603050405020304" pitchFamily="18" charset="0"/>
                <a:ea typeface="楷体" panose="02010609060101010101" pitchFamily="49" charset="-122"/>
                <a:cs typeface="Times New Roman" panose="02020603050405020304" pitchFamily="18" charset="0"/>
              </a:rPr>
              <a:t>eDNA</a:t>
            </a:r>
            <a:r>
              <a:rPr lang="zh-CN" altLang="en-US" sz="1200" dirty="0">
                <a:latin typeface="Times New Roman" panose="02020603050405020304" pitchFamily="18" charset="0"/>
                <a:ea typeface="楷体" panose="02010609060101010101" pitchFamily="49" charset="-122"/>
                <a:cs typeface="Times New Roman" panose="02020603050405020304" pitchFamily="18" charset="0"/>
              </a:rPr>
              <a:t>）技术在河流生态监测与生物多样性评估中的应用开展研究；参与国家自然科学基金面上项目</a:t>
            </a:r>
            <a:r>
              <a:rPr lang="en-US" altLang="zh-CN" sz="1200" dirty="0">
                <a:latin typeface="Times New Roman" panose="02020603050405020304" pitchFamily="18" charset="0"/>
                <a:ea typeface="楷体" panose="02010609060101010101" pitchFamily="49" charset="-122"/>
                <a:cs typeface="Times New Roman" panose="02020603050405020304" pitchFamily="18" charset="0"/>
              </a:rPr>
              <a:t>3</a:t>
            </a:r>
            <a:r>
              <a:rPr lang="zh-CN" altLang="en-US" sz="1200" dirty="0">
                <a:latin typeface="Times New Roman" panose="02020603050405020304" pitchFamily="18" charset="0"/>
                <a:ea typeface="楷体" panose="02010609060101010101" pitchFamily="49" charset="-122"/>
                <a:cs typeface="Times New Roman" panose="02020603050405020304" pitchFamily="18" charset="0"/>
              </a:rPr>
              <a:t>项；以第一作者在于 </a:t>
            </a:r>
            <a:r>
              <a:rPr lang="en-US" altLang="zh-CN" sz="1200" dirty="0">
                <a:latin typeface="Times New Roman" panose="02020603050405020304" pitchFamily="18" charset="0"/>
                <a:ea typeface="楷体" panose="02010609060101010101" pitchFamily="49" charset="-122"/>
                <a:cs typeface="Times New Roman" panose="02020603050405020304" pitchFamily="18" charset="0"/>
              </a:rPr>
              <a:t>Integrative Zoology</a:t>
            </a:r>
            <a:r>
              <a:rPr lang="zh-CN" altLang="en-US" sz="1200" dirty="0">
                <a:latin typeface="Times New Roman" panose="02020603050405020304" pitchFamily="18" charset="0"/>
                <a:ea typeface="楷体" panose="02010609060101010101" pitchFamily="49" charset="-122"/>
                <a:cs typeface="Times New Roman" panose="02020603050405020304" pitchFamily="18" charset="0"/>
              </a:rPr>
              <a:t>等国际期刊发表论文</a:t>
            </a:r>
            <a:r>
              <a:rPr lang="en-US" altLang="zh-CN" sz="1200" dirty="0">
                <a:latin typeface="Times New Roman" panose="02020603050405020304" pitchFamily="18" charset="0"/>
                <a:ea typeface="楷体" panose="02010609060101010101" pitchFamily="49" charset="-122"/>
                <a:cs typeface="Times New Roman" panose="02020603050405020304" pitchFamily="18" charset="0"/>
              </a:rPr>
              <a:t>2</a:t>
            </a:r>
            <a:r>
              <a:rPr lang="zh-CN" altLang="en-US" sz="1200" dirty="0">
                <a:latin typeface="Times New Roman" panose="02020603050405020304" pitchFamily="18" charset="0"/>
                <a:ea typeface="楷体" panose="02010609060101010101" pitchFamily="49" charset="-122"/>
                <a:cs typeface="Times New Roman" panose="02020603050405020304" pitchFamily="18" charset="0"/>
              </a:rPr>
              <a:t>篇。相关研究围绕河流水生动物多样性解析、</a:t>
            </a:r>
            <a:r>
              <a:rPr lang="en-US" altLang="zh-CN" sz="1200" dirty="0">
                <a:latin typeface="Times New Roman" panose="02020603050405020304" pitchFamily="18" charset="0"/>
                <a:ea typeface="楷体" panose="02010609060101010101" pitchFamily="49" charset="-122"/>
                <a:cs typeface="Times New Roman" panose="02020603050405020304" pitchFamily="18" charset="0"/>
              </a:rPr>
              <a:t>eDNA</a:t>
            </a:r>
            <a:r>
              <a:rPr lang="zh-CN" altLang="en-US" sz="1200" dirty="0">
                <a:latin typeface="Times New Roman" panose="02020603050405020304" pitchFamily="18" charset="0"/>
                <a:ea typeface="楷体" panose="02010609060101010101" pitchFamily="49" charset="-122"/>
                <a:cs typeface="Times New Roman" panose="02020603050405020304" pitchFamily="18" charset="0"/>
              </a:rPr>
              <a:t>技术与传统采样方法整合应用，以及基于分子手段的水生态评估技术构建等方面展开。</a:t>
            </a:r>
            <a:endParaRPr lang="zh-CN" altLang="en-US" sz="1200"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2" name="文本框 1"/>
          <p:cNvSpPr txBox="1"/>
          <p:nvPr/>
        </p:nvSpPr>
        <p:spPr>
          <a:xfrm>
            <a:off x="585000" y="897271"/>
            <a:ext cx="5688000" cy="6140142"/>
          </a:xfrm>
          <a:prstGeom prst="rect">
            <a:avLst/>
          </a:prstGeom>
          <a:noFill/>
        </p:spPr>
        <p:txBody>
          <a:bodyPr wrap="square" rtlCol="0">
            <a:spAutoFit/>
          </a:bodyPr>
          <a:lstStyle/>
          <a:p>
            <a:pPr algn="ctr">
              <a:spcAft>
                <a:spcPts val="600"/>
              </a:spcAft>
            </a:pPr>
            <a:r>
              <a:rPr lang="zh-CN" altLang="zh-CN" sz="1600" b="1" dirty="0">
                <a:latin typeface="Times New Roman" panose="02020603050405020304" pitchFamily="18" charset="0"/>
                <a:ea typeface="楷体" panose="02010609060101010101" pitchFamily="49" charset="-122"/>
                <a:cs typeface="Times New Roman" panose="02020603050405020304" pitchFamily="18" charset="0"/>
              </a:rPr>
              <a:t>环境</a:t>
            </a:r>
            <a:r>
              <a:rPr lang="en-US" altLang="zh-CN" sz="1600" b="1" dirty="0">
                <a:latin typeface="Times New Roman" panose="02020603050405020304" pitchFamily="18" charset="0"/>
                <a:ea typeface="楷体" panose="02010609060101010101" pitchFamily="49" charset="-122"/>
                <a:cs typeface="Times New Roman" panose="02020603050405020304" pitchFamily="18" charset="0"/>
              </a:rPr>
              <a:t>DNA</a:t>
            </a:r>
            <a:r>
              <a:rPr lang="zh-CN" altLang="zh-CN" sz="1600" b="1" dirty="0">
                <a:latin typeface="Times New Roman" panose="02020603050405020304" pitchFamily="18" charset="0"/>
                <a:ea typeface="楷体" panose="02010609060101010101" pitchFamily="49" charset="-122"/>
                <a:cs typeface="Times New Roman" panose="02020603050405020304" pitchFamily="18" charset="0"/>
              </a:rPr>
              <a:t>在秦岭山地河流水生动物监测与生态评价的应用</a:t>
            </a:r>
            <a:endParaRPr lang="zh-CN" altLang="zh-CN" sz="1600" b="1" dirty="0">
              <a:latin typeface="Times New Roman" panose="02020603050405020304" pitchFamily="18" charset="0"/>
              <a:ea typeface="楷体" panose="02010609060101010101" pitchFamily="49" charset="-122"/>
              <a:cs typeface="Times New Roman" panose="02020603050405020304" pitchFamily="18" charset="0"/>
            </a:endParaRPr>
          </a:p>
          <a:p>
            <a:pPr algn="ct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王彪</a:t>
            </a:r>
            <a:r>
              <a:rPr lang="en-US" altLang="zh-CN" sz="1400" baseline="30000" dirty="0">
                <a:latin typeface="Times New Roman" panose="02020603050405020304" pitchFamily="18" charset="0"/>
                <a:ea typeface="楷体" panose="02010609060101010101" pitchFamily="49" charset="-122"/>
                <a:cs typeface="Times New Roman" panose="02020603050405020304" pitchFamily="18" charset="0"/>
              </a:rPr>
              <a:t>1</a:t>
            </a:r>
            <a:r>
              <a:rPr lang="zh-CN" altLang="zh-CN" sz="1400" baseline="30000"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sz="1400" baseline="30000" dirty="0">
                <a:latin typeface="Times New Roman" panose="02020603050405020304" pitchFamily="18" charset="0"/>
                <a:ea typeface="楷体" panose="02010609060101010101" pitchFamily="49" charset="-122"/>
                <a:cs typeface="Times New Roman" panose="02020603050405020304" pitchFamily="18" charset="0"/>
              </a:rPr>
              <a:t>2</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，倪莉莉</a:t>
            </a:r>
            <a:r>
              <a:rPr lang="en-US" altLang="zh-CN" sz="1400" baseline="30000" dirty="0">
                <a:latin typeface="Times New Roman" panose="02020603050405020304" pitchFamily="18" charset="0"/>
                <a:ea typeface="楷体" panose="02010609060101010101" pitchFamily="49" charset="-122"/>
                <a:cs typeface="Times New Roman" panose="02020603050405020304" pitchFamily="18" charset="0"/>
              </a:rPr>
              <a:t>1</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，焦丽</a:t>
            </a:r>
            <a:r>
              <a:rPr lang="en-US" altLang="zh-CN" sz="1400" baseline="30000" dirty="0">
                <a:latin typeface="Times New Roman" panose="02020603050405020304" pitchFamily="18" charset="0"/>
                <a:ea typeface="楷体" panose="02010609060101010101" pitchFamily="49" charset="-122"/>
                <a:cs typeface="Times New Roman" panose="02020603050405020304" pitchFamily="18" charset="0"/>
              </a:rPr>
              <a:t>1</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，王宇琪</a:t>
            </a:r>
            <a:r>
              <a:rPr lang="en-US" altLang="zh-CN" sz="1400" baseline="30000" dirty="0">
                <a:latin typeface="Times New Roman" panose="02020603050405020304" pitchFamily="18" charset="0"/>
                <a:ea typeface="楷体" panose="02010609060101010101" pitchFamily="49" charset="-122"/>
                <a:cs typeface="Times New Roman" panose="02020603050405020304" pitchFamily="18" charset="0"/>
              </a:rPr>
              <a:t>1</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，尤平</a:t>
            </a:r>
            <a:r>
              <a:rPr lang="en-US" altLang="zh-CN" sz="1400" baseline="30000" dirty="0">
                <a:latin typeface="Times New Roman" panose="02020603050405020304" pitchFamily="18" charset="0"/>
                <a:ea typeface="楷体" panose="02010609060101010101" pitchFamily="49" charset="-122"/>
                <a:cs typeface="Times New Roman" panose="02020603050405020304" pitchFamily="18" charset="0"/>
              </a:rPr>
              <a:t>1*</a:t>
            </a:r>
            <a:endParaRPr lang="zh-CN" altLang="zh-CN" sz="1400" dirty="0">
              <a:latin typeface="Times New Roman" panose="02020603050405020304" pitchFamily="18" charset="0"/>
              <a:ea typeface="楷体" panose="02010609060101010101" pitchFamily="49" charset="-122"/>
              <a:cs typeface="Times New Roman" panose="02020603050405020304" pitchFamily="18" charset="0"/>
            </a:endParaRPr>
          </a:p>
          <a:p>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1.</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陕西师范大学</a:t>
            </a:r>
            <a:endParaRPr lang="zh-CN" altLang="zh-CN" sz="1400" dirty="0">
              <a:latin typeface="Times New Roman" panose="02020603050405020304" pitchFamily="18" charset="0"/>
              <a:ea typeface="楷体" panose="02010609060101010101" pitchFamily="49" charset="-122"/>
              <a:cs typeface="Times New Roman" panose="02020603050405020304" pitchFamily="18" charset="0"/>
            </a:endParaRPr>
          </a:p>
          <a:p>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2.</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陕西科技大学</a:t>
            </a:r>
            <a:endParaRPr lang="zh-CN" altLang="zh-CN" sz="1400" dirty="0">
              <a:latin typeface="Times New Roman" panose="02020603050405020304" pitchFamily="18" charset="0"/>
              <a:ea typeface="楷体" panose="02010609060101010101" pitchFamily="49" charset="-122"/>
              <a:cs typeface="Times New Roman" panose="02020603050405020304" pitchFamily="18" charset="0"/>
            </a:endParaRPr>
          </a:p>
          <a:p>
            <a:pPr algn="just"/>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基金项目：国家自然科学基金项目（</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31872203</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a:t>
            </a:r>
            <a:endParaRPr lang="en-US" altLang="zh-CN" sz="1400" dirty="0">
              <a:latin typeface="Times New Roman" panose="02020603050405020304" pitchFamily="18" charset="0"/>
              <a:ea typeface="楷体" panose="02010609060101010101" pitchFamily="49" charset="-122"/>
              <a:cs typeface="Times New Roman" panose="02020603050405020304" pitchFamily="18" charset="0"/>
            </a:endParaRPr>
          </a:p>
          <a:p>
            <a:pPr algn="just"/>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作者简介：</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王彪</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，研究方向：分子生态学、转录组与基因组学；</a:t>
            </a:r>
            <a:endParaRPr lang="en-US" altLang="zh-CN" sz="1400" dirty="0">
              <a:latin typeface="Times New Roman" panose="02020603050405020304" pitchFamily="18" charset="0"/>
              <a:ea typeface="楷体" panose="02010609060101010101" pitchFamily="49" charset="-122"/>
              <a:cs typeface="Times New Roman" panose="02020603050405020304" pitchFamily="18" charset="0"/>
            </a:endParaRPr>
          </a:p>
          <a:p>
            <a:pPr algn="just"/>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通讯作者：</a:t>
            </a:r>
            <a:r>
              <a:rPr lang="zh-CN" altLang="en-US" sz="1400" dirty="0">
                <a:latin typeface="楷体" panose="02010609060101010101" pitchFamily="49" charset="-122"/>
                <a:ea typeface="楷体" panose="02010609060101010101" pitchFamily="49" charset="-122"/>
              </a:rPr>
              <a:t>尤平，教授，硕士生导师，研究方向：昆虫分类及生物多样性、鱼类寄生虫学等方面；</a:t>
            </a:r>
            <a:endParaRPr lang="zh-CN" altLang="zh-CN" sz="1400" dirty="0">
              <a:latin typeface="楷体" panose="02010609060101010101" pitchFamily="49" charset="-122"/>
              <a:ea typeface="楷体" panose="02010609060101010101" pitchFamily="49" charset="-122"/>
              <a:cs typeface="Times New Roman" panose="02020603050405020304" pitchFamily="18" charset="0"/>
            </a:endParaRPr>
          </a:p>
          <a:p>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摘要：</a:t>
            </a:r>
            <a:endParaRPr lang="zh-CN" altLang="zh-CN" sz="1400" dirty="0">
              <a:latin typeface="Times New Roman" panose="02020603050405020304" pitchFamily="18" charset="0"/>
              <a:ea typeface="楷体" panose="02010609060101010101" pitchFamily="49" charset="-122"/>
              <a:cs typeface="Times New Roman" panose="02020603050405020304" pitchFamily="18" charset="0"/>
            </a:endParaRPr>
          </a:p>
          <a:p>
            <a:pPr indent="457200" algn="just"/>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环境</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DNA</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eDNA</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）技术为河流水生生物多样性调查和生态监测提供了高灵敏、非侵入式的新方法。本研究以秦岭石头河流域为对象，在</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14</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个采样点采集水样，结合高通量测序与多指标生态评价方法，对鱼类和淡水底栖大型无脊椎动物群落多样性及河流生态状况进行了系统分析。结果表明，共获得有效序列</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8796553</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条，鉴定出鱼类</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27</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种，隶属</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5</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目</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8</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科</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24</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属；淡水底栖大型无脊椎动物</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341</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种，隶属</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3</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门</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4</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纲</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13</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目</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58</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科</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193</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属。不同样点间水生动物群落组成与多样性存在明显空间异质性，生境结构较复杂区域通常具有更高的物种丰富度与均匀度。鱼类与底栖动物多样性指标之间表现出一定耦合特征，但相关关系总体较为复杂，提示两类群可能同时受环境条件及生物相互作用的共同影响。在生态评价方面，研究基于</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BMWP</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BI</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、鱼类</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Shannon</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指数和底栖动物</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Shannon</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指数构建标准化均值评分（</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SMS</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）体系，结果显示受人为干扰较弱的支流样点综合生态质量较高，而位于干流且受施工活动影响较强的样点生态状况相对较差。研究表明，</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eDNA</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技术能够高效揭示秦岭河流水生动物多样性格局，并可与现行水生态评价指标相结合，为区域河流生态监测、生态健康评估及管理决策提供科学依据。</a:t>
            </a:r>
            <a:endParaRPr lang="zh-CN" altLang="zh-CN" sz="1400" dirty="0">
              <a:latin typeface="Times New Roman" panose="02020603050405020304" pitchFamily="18" charset="0"/>
              <a:ea typeface="楷体" panose="02010609060101010101" pitchFamily="49" charset="-122"/>
              <a:cs typeface="Times New Roman" panose="02020603050405020304" pitchFamily="18" charset="0"/>
            </a:endParaRPr>
          </a:p>
          <a:p>
            <a:pPr algn="just"/>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关键词：环境</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DNA</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；河流水生动物；生物多样性；水生态监测；石头河流域；秦岭地区。</a:t>
            </a:r>
            <a:endParaRPr lang="zh-CN" altLang="zh-CN" sz="1400" dirty="0">
              <a:latin typeface="Times New Roman" panose="02020603050405020304" pitchFamily="18" charset="0"/>
              <a:ea typeface="楷体" panose="02010609060101010101" pitchFamily="49" charset="-122"/>
              <a:cs typeface="Times New Roman" panose="020206030504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360000" y="314111"/>
            <a:ext cx="6498000" cy="307777"/>
            <a:chOff x="360000" y="314111"/>
            <a:chExt cx="6498000" cy="307777"/>
          </a:xfrm>
        </p:grpSpPr>
        <p:sp>
          <p:nvSpPr>
            <p:cNvPr id="2" name="文本框 1"/>
            <p:cNvSpPr txBox="1"/>
            <p:nvPr/>
          </p:nvSpPr>
          <p:spPr>
            <a:xfrm>
              <a:off x="360000" y="314111"/>
              <a:ext cx="3817438" cy="307777"/>
            </a:xfrm>
            <a:prstGeom prst="rect">
              <a:avLst/>
            </a:prstGeom>
            <a:noFill/>
          </p:spPr>
          <p:txBody>
            <a:bodyPr wrap="square" rtlCol="0">
              <a:spAutoFit/>
            </a:bodyPr>
            <a:lstStyle/>
            <a:p>
              <a:r>
                <a:rPr lang="zh-CN" altLang="en-US" sz="1400" dirty="0">
                  <a:latin typeface="方正小标宋_GBK" panose="03000509000000000000" pitchFamily="65" charset="-122"/>
                  <a:ea typeface="方正小标宋_GBK" panose="03000509000000000000" pitchFamily="65" charset="-122"/>
                </a:rPr>
                <a:t>第四届“西部自然资源与生态环境健康研讨会”</a:t>
              </a:r>
              <a:endParaRPr lang="zh-CN" altLang="en-US" sz="1400" dirty="0">
                <a:latin typeface="方正小标宋_GBK" panose="03000509000000000000" pitchFamily="65" charset="-122"/>
                <a:ea typeface="方正小标宋_GBK" panose="03000509000000000000" pitchFamily="65" charset="-122"/>
              </a:endParaRPr>
            </a:p>
          </p:txBody>
        </p:sp>
        <p:grpSp>
          <p:nvGrpSpPr>
            <p:cNvPr id="7" name="组合 6"/>
            <p:cNvGrpSpPr/>
            <p:nvPr/>
          </p:nvGrpSpPr>
          <p:grpSpPr>
            <a:xfrm>
              <a:off x="4326342" y="359999"/>
              <a:ext cx="2531658" cy="216001"/>
              <a:chOff x="4326342" y="359999"/>
              <a:chExt cx="2531658" cy="216001"/>
            </a:xfrm>
          </p:grpSpPr>
          <p:sp>
            <p:nvSpPr>
              <p:cNvPr id="3" name="矩形 2"/>
              <p:cNvSpPr/>
              <p:nvPr/>
            </p:nvSpPr>
            <p:spPr>
              <a:xfrm>
                <a:off x="4698000" y="359999"/>
                <a:ext cx="2160000" cy="216000"/>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4537438" y="360000"/>
                <a:ext cx="108000" cy="216000"/>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4408707" y="360000"/>
                <a:ext cx="72000" cy="216000"/>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4326342" y="360000"/>
                <a:ext cx="36000" cy="2160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1" name="文本框 10"/>
          <p:cNvSpPr txBox="1"/>
          <p:nvPr/>
        </p:nvSpPr>
        <p:spPr>
          <a:xfrm>
            <a:off x="540000" y="1642950"/>
            <a:ext cx="5778000" cy="3538220"/>
          </a:xfrm>
          <a:prstGeom prst="rect">
            <a:avLst/>
          </a:prstGeom>
          <a:solidFill>
            <a:schemeClr val="bg1"/>
          </a:solidFill>
        </p:spPr>
        <p:txBody>
          <a:bodyPr wrap="square" rtlCol="0">
            <a:spAutoFit/>
          </a:bodyPr>
          <a:lstStyle/>
          <a:p>
            <a:pPr algn="dist">
              <a:lnSpc>
                <a:spcPct val="200000"/>
              </a:lnSpc>
            </a:pPr>
            <a:r>
              <a:rPr lang="zh-CN" altLang="en-US" sz="1600" dirty="0">
                <a:latin typeface="Times New Roman" panose="02020603050405020304" pitchFamily="18" charset="0"/>
                <a:ea typeface="宋体" panose="02010600030101010101" pitchFamily="2" charset="-122"/>
                <a:cs typeface="Times New Roman" panose="02020603050405020304" pitchFamily="18" charset="0"/>
              </a:rPr>
              <a:t>一、会议简介</a:t>
            </a:r>
            <a:r>
              <a:rPr lang="en-US" altLang="zh-CN" sz="1600" dirty="0">
                <a:latin typeface="Times New Roman" panose="02020603050405020304" pitchFamily="18" charset="0"/>
                <a:ea typeface="宋体" panose="02010600030101010101" pitchFamily="2" charset="-122"/>
                <a:cs typeface="Times New Roman" panose="02020603050405020304" pitchFamily="18" charset="0"/>
              </a:rPr>
              <a:t>······································1</a:t>
            </a:r>
            <a:endParaRPr lang="en-US" altLang="zh-CN" sz="1600" dirty="0">
              <a:latin typeface="Times New Roman" panose="02020603050405020304" pitchFamily="18" charset="0"/>
              <a:ea typeface="宋体" panose="02010600030101010101" pitchFamily="2" charset="-122"/>
              <a:cs typeface="Times New Roman" panose="02020603050405020304" pitchFamily="18" charset="0"/>
            </a:endParaRPr>
          </a:p>
          <a:p>
            <a:pPr algn="dist">
              <a:lnSpc>
                <a:spcPct val="200000"/>
              </a:lnSpc>
            </a:pPr>
            <a:r>
              <a:rPr lang="zh-CN" altLang="en-US" sz="1600" dirty="0">
                <a:latin typeface="Times New Roman" panose="02020603050405020304" pitchFamily="18" charset="0"/>
                <a:ea typeface="宋体" panose="02010600030101010101" pitchFamily="2" charset="-122"/>
                <a:cs typeface="Times New Roman" panose="02020603050405020304" pitchFamily="18" charset="0"/>
              </a:rPr>
              <a:t>二、会议指南</a:t>
            </a:r>
            <a:r>
              <a:rPr lang="en-US" altLang="zh-CN" sz="1600" dirty="0">
                <a:latin typeface="Times New Roman" panose="02020603050405020304" pitchFamily="18" charset="0"/>
                <a:ea typeface="宋体" panose="02010600030101010101" pitchFamily="2" charset="-122"/>
                <a:cs typeface="Times New Roman" panose="02020603050405020304" pitchFamily="18" charset="0"/>
              </a:rPr>
              <a:t>·····································2</a:t>
            </a:r>
            <a:endParaRPr lang="en-US" altLang="zh-CN" sz="1600" dirty="0">
              <a:latin typeface="Times New Roman" panose="02020603050405020304" pitchFamily="18" charset="0"/>
              <a:ea typeface="宋体" panose="02010600030101010101" pitchFamily="2" charset="-122"/>
              <a:cs typeface="Times New Roman" panose="02020603050405020304" pitchFamily="18" charset="0"/>
            </a:endParaRPr>
          </a:p>
          <a:p>
            <a:pPr algn="dist">
              <a:lnSpc>
                <a:spcPct val="200000"/>
              </a:lnSpc>
            </a:pPr>
            <a:r>
              <a:rPr lang="zh-CN" altLang="en-US" sz="1600" dirty="0">
                <a:latin typeface="Times New Roman" panose="02020603050405020304" pitchFamily="18" charset="0"/>
                <a:ea typeface="宋体" panose="02010600030101010101" pitchFamily="2" charset="-122"/>
                <a:cs typeface="Times New Roman" panose="02020603050405020304" pitchFamily="18" charset="0"/>
              </a:rPr>
              <a:t>三、会议日程</a:t>
            </a:r>
            <a:r>
              <a:rPr lang="en-US" altLang="zh-CN" sz="1600" dirty="0">
                <a:latin typeface="Times New Roman" panose="02020603050405020304" pitchFamily="18" charset="0"/>
                <a:ea typeface="宋体" panose="02010600030101010101" pitchFamily="2" charset="-122"/>
                <a:cs typeface="Times New Roman" panose="02020603050405020304" pitchFamily="18" charset="0"/>
              </a:rPr>
              <a:t>····································· 5</a:t>
            </a:r>
            <a:endParaRPr lang="en-US" altLang="zh-CN" sz="1600" dirty="0">
              <a:latin typeface="Times New Roman" panose="02020603050405020304" pitchFamily="18" charset="0"/>
              <a:ea typeface="宋体" panose="02010600030101010101" pitchFamily="2" charset="-122"/>
              <a:cs typeface="Times New Roman" panose="02020603050405020304" pitchFamily="18" charset="0"/>
            </a:endParaRPr>
          </a:p>
          <a:p>
            <a:pPr algn="dist">
              <a:lnSpc>
                <a:spcPct val="200000"/>
              </a:lnSpc>
            </a:pPr>
            <a:r>
              <a:rPr lang="zh-CN" altLang="en-US" sz="1600" dirty="0">
                <a:latin typeface="Times New Roman" panose="02020603050405020304" pitchFamily="18" charset="0"/>
                <a:ea typeface="宋体" panose="02010600030101010101" pitchFamily="2" charset="-122"/>
                <a:cs typeface="Times New Roman" panose="02020603050405020304" pitchFamily="18" charset="0"/>
              </a:rPr>
              <a:t>四、报告日程</a:t>
            </a:r>
            <a:r>
              <a:rPr lang="en-US" altLang="zh-CN" sz="1600" dirty="0">
                <a:latin typeface="Times New Roman" panose="02020603050405020304" pitchFamily="18" charset="0"/>
                <a:ea typeface="宋体" panose="02010600030101010101" pitchFamily="2" charset="-122"/>
                <a:cs typeface="Times New Roman" panose="02020603050405020304" pitchFamily="18" charset="0"/>
              </a:rPr>
              <a:t>····································· 6</a:t>
            </a:r>
            <a:endParaRPr lang="en-US" altLang="zh-CN" sz="1600" dirty="0">
              <a:latin typeface="Times New Roman" panose="02020603050405020304" pitchFamily="18" charset="0"/>
              <a:ea typeface="宋体" panose="02010600030101010101" pitchFamily="2" charset="-122"/>
              <a:cs typeface="Times New Roman" panose="02020603050405020304" pitchFamily="18" charset="0"/>
            </a:endParaRPr>
          </a:p>
          <a:p>
            <a:pPr algn="dist">
              <a:lnSpc>
                <a:spcPct val="200000"/>
              </a:lnSpc>
            </a:pPr>
            <a:r>
              <a:rPr lang="zh-CN" altLang="en-US" sz="1600" dirty="0">
                <a:latin typeface="Times New Roman" panose="02020603050405020304" pitchFamily="18" charset="0"/>
                <a:ea typeface="宋体" panose="02010600030101010101" pitchFamily="2" charset="-122"/>
                <a:cs typeface="Times New Roman" panose="02020603050405020304" pitchFamily="18" charset="0"/>
              </a:rPr>
              <a:t>五、嘉宾介绍</a:t>
            </a:r>
            <a:r>
              <a:rPr lang="en-US" altLang="zh-CN" sz="1600" dirty="0">
                <a:latin typeface="Times New Roman" panose="02020603050405020304" pitchFamily="18" charset="0"/>
                <a:ea typeface="宋体" panose="02010600030101010101" pitchFamily="2" charset="-122"/>
                <a:cs typeface="Times New Roman" panose="02020603050405020304" pitchFamily="18" charset="0"/>
              </a:rPr>
              <a:t>····································· 9</a:t>
            </a:r>
            <a:endParaRPr lang="en-US" altLang="zh-CN" sz="1600" dirty="0">
              <a:latin typeface="Times New Roman" panose="02020603050405020304" pitchFamily="18" charset="0"/>
              <a:ea typeface="宋体" panose="02010600030101010101" pitchFamily="2" charset="-122"/>
              <a:cs typeface="Times New Roman" panose="02020603050405020304" pitchFamily="18" charset="0"/>
            </a:endParaRPr>
          </a:p>
          <a:p>
            <a:pPr algn="dist">
              <a:lnSpc>
                <a:spcPct val="200000"/>
              </a:lnSpc>
            </a:pPr>
            <a:r>
              <a:rPr lang="zh-CN" altLang="en-US" sz="1600" dirty="0">
                <a:latin typeface="Times New Roman" panose="02020603050405020304" pitchFamily="18" charset="0"/>
                <a:ea typeface="宋体" panose="02010600030101010101" pitchFamily="2" charset="-122"/>
                <a:cs typeface="Times New Roman" panose="02020603050405020304" pitchFamily="18" charset="0"/>
              </a:rPr>
              <a:t>六、承办单位</a:t>
            </a:r>
            <a:r>
              <a:rPr lang="en-US" altLang="zh-CN" sz="1600" dirty="0">
                <a:latin typeface="Times New Roman" panose="02020603050405020304" pitchFamily="18" charset="0"/>
                <a:ea typeface="宋体" panose="02010600030101010101" pitchFamily="2" charset="-122"/>
                <a:cs typeface="Times New Roman" panose="02020603050405020304" pitchFamily="18" charset="0"/>
              </a:rPr>
              <a:t>··································18</a:t>
            </a:r>
            <a:endParaRPr lang="en-US" altLang="zh-CN" sz="1600" dirty="0">
              <a:latin typeface="Times New Roman" panose="02020603050405020304" pitchFamily="18" charset="0"/>
              <a:ea typeface="宋体" panose="02010600030101010101" pitchFamily="2" charset="-122"/>
              <a:cs typeface="Times New Roman" panose="02020603050405020304" pitchFamily="18" charset="0"/>
            </a:endParaRPr>
          </a:p>
          <a:p>
            <a:pPr algn="dist">
              <a:lnSpc>
                <a:spcPct val="200000"/>
              </a:lnSpc>
            </a:pPr>
            <a:r>
              <a:rPr lang="zh-CN" altLang="en-US" sz="1600" dirty="0">
                <a:latin typeface="Times New Roman" panose="02020603050405020304" pitchFamily="18" charset="0"/>
                <a:ea typeface="宋体" panose="02010600030101010101" pitchFamily="2" charset="-122"/>
                <a:cs typeface="Times New Roman" panose="02020603050405020304" pitchFamily="18" charset="0"/>
              </a:rPr>
              <a:t>七、会议摘要</a:t>
            </a:r>
            <a:r>
              <a:rPr lang="en-US" altLang="zh-CN" sz="1600" dirty="0">
                <a:latin typeface="Times New Roman" panose="02020603050405020304" pitchFamily="18" charset="0"/>
                <a:ea typeface="宋体" panose="02010600030101010101" pitchFamily="2" charset="-122"/>
                <a:cs typeface="Times New Roman" panose="02020603050405020304" pitchFamily="18" charset="0"/>
              </a:rPr>
              <a:t>····································· 23</a:t>
            </a:r>
            <a:endParaRPr lang="en-US" altLang="zh-CN" sz="16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15" name="矩形 14"/>
          <p:cNvSpPr/>
          <p:nvPr/>
        </p:nvSpPr>
        <p:spPr>
          <a:xfrm>
            <a:off x="2643237" y="1158240"/>
            <a:ext cx="1571526" cy="438822"/>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dirty="0">
                <a:effectLst>
                  <a:glow rad="63500">
                    <a:schemeClr val="accent3">
                      <a:satMod val="175000"/>
                      <a:alpha val="40000"/>
                    </a:schemeClr>
                  </a:glow>
                </a:effectLst>
                <a:latin typeface="方正小标宋_GBK" panose="03000509000000000000" pitchFamily="65" charset="-122"/>
                <a:ea typeface="方正小标宋_GBK" panose="03000509000000000000" pitchFamily="65" charset="-122"/>
              </a:rPr>
              <a:t>目  录</a:t>
            </a:r>
            <a:endParaRPr lang="zh-CN" altLang="en-US" sz="2400" dirty="0">
              <a:effectLst>
                <a:glow rad="63500">
                  <a:schemeClr val="accent3">
                    <a:satMod val="175000"/>
                    <a:alpha val="40000"/>
                  </a:schemeClr>
                </a:glow>
              </a:effectLst>
              <a:latin typeface="方正小标宋_GBK" panose="03000509000000000000" pitchFamily="65" charset="-122"/>
              <a:ea typeface="方正小标宋_GBK" panose="03000509000000000000" pitchFamily="65" charset="-122"/>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p:cNvGrpSpPr/>
          <p:nvPr/>
        </p:nvGrpSpPr>
        <p:grpSpPr>
          <a:xfrm>
            <a:off x="0" y="314109"/>
            <a:ext cx="6481438" cy="9419646"/>
            <a:chOff x="0" y="314109"/>
            <a:chExt cx="6481438" cy="9419646"/>
          </a:xfrm>
        </p:grpSpPr>
        <p:grpSp>
          <p:nvGrpSpPr>
            <p:cNvPr id="33" name="组合 32"/>
            <p:cNvGrpSpPr/>
            <p:nvPr/>
          </p:nvGrpSpPr>
          <p:grpSpPr>
            <a:xfrm>
              <a:off x="0" y="314109"/>
              <a:ext cx="6481438" cy="307777"/>
              <a:chOff x="0" y="314109"/>
              <a:chExt cx="6481438" cy="307777"/>
            </a:xfrm>
          </p:grpSpPr>
          <p:sp>
            <p:nvSpPr>
              <p:cNvPr id="35" name="文本框 34"/>
              <p:cNvSpPr txBox="1"/>
              <p:nvPr/>
            </p:nvSpPr>
            <p:spPr>
              <a:xfrm>
                <a:off x="2664000" y="314109"/>
                <a:ext cx="3817438" cy="307777"/>
              </a:xfrm>
              <a:prstGeom prst="rect">
                <a:avLst/>
              </a:prstGeom>
              <a:noFill/>
            </p:spPr>
            <p:txBody>
              <a:bodyPr wrap="square" rtlCol="0">
                <a:spAutoFit/>
              </a:bodyPr>
              <a:lstStyle/>
              <a:p>
                <a:r>
                  <a:rPr lang="zh-CN" altLang="en-US" sz="1400" dirty="0">
                    <a:latin typeface="方正小标宋_GBK" panose="03000509000000000000" pitchFamily="65" charset="-122"/>
                    <a:ea typeface="方正小标宋_GBK" panose="03000509000000000000" pitchFamily="65" charset="-122"/>
                  </a:rPr>
                  <a:t>第四届“西部自然资源与生态环境健康研讨会”</a:t>
                </a:r>
                <a:endParaRPr lang="zh-CN" altLang="en-US" sz="1400" dirty="0">
                  <a:latin typeface="方正小标宋_GBK" panose="03000509000000000000" pitchFamily="65" charset="-122"/>
                  <a:ea typeface="方正小标宋_GBK" panose="03000509000000000000" pitchFamily="65" charset="-122"/>
                </a:endParaRPr>
              </a:p>
            </p:txBody>
          </p:sp>
          <p:grpSp>
            <p:nvGrpSpPr>
              <p:cNvPr id="36" name="组合 35"/>
              <p:cNvGrpSpPr/>
              <p:nvPr/>
            </p:nvGrpSpPr>
            <p:grpSpPr>
              <a:xfrm rot="10800000">
                <a:off x="0" y="359998"/>
                <a:ext cx="2531658" cy="216001"/>
                <a:chOff x="4326342" y="359999"/>
                <a:chExt cx="2531658" cy="216001"/>
              </a:xfrm>
            </p:grpSpPr>
            <p:sp>
              <p:nvSpPr>
                <p:cNvPr id="37" name="矩形 36"/>
                <p:cNvSpPr/>
                <p:nvPr/>
              </p:nvSpPr>
              <p:spPr>
                <a:xfrm>
                  <a:off x="4698000" y="359999"/>
                  <a:ext cx="2160000" cy="216000"/>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p:cNvSpPr/>
                <p:nvPr/>
              </p:nvSpPr>
              <p:spPr>
                <a:xfrm>
                  <a:off x="4537438" y="360000"/>
                  <a:ext cx="108000" cy="216000"/>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4408707" y="360000"/>
                  <a:ext cx="72000" cy="216000"/>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4326342" y="360000"/>
                  <a:ext cx="36000" cy="2160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41" name="组合 40"/>
            <p:cNvGrpSpPr/>
            <p:nvPr/>
          </p:nvGrpSpPr>
          <p:grpSpPr>
            <a:xfrm>
              <a:off x="144000" y="9252000"/>
              <a:ext cx="324000" cy="481755"/>
              <a:chOff x="329905" y="9424245"/>
              <a:chExt cx="324000" cy="481755"/>
            </a:xfrm>
            <a:solidFill>
              <a:srgbClr val="0070C0"/>
            </a:solidFill>
          </p:grpSpPr>
          <p:sp>
            <p:nvSpPr>
              <p:cNvPr id="42" name="矩形 41"/>
              <p:cNvSpPr/>
              <p:nvPr/>
            </p:nvSpPr>
            <p:spPr>
              <a:xfrm rot="10800000">
                <a:off x="387478" y="9806681"/>
                <a:ext cx="216507" cy="99319"/>
              </a:xfrm>
              <a:prstGeom prst="rect">
                <a:avLst/>
              </a:prstGeom>
              <a:grpFill/>
              <a:ln>
                <a:noFill/>
              </a:ln>
              <a:effectLst/>
              <a:scene3d>
                <a:camera prst="orthographicFront">
                  <a:rot lat="0" lon="0" rev="0"/>
                </a:camera>
                <a:lightRig rig="chilly" dir="t">
                  <a:rot lat="0" lon="0" rev="18480000"/>
                </a:lightRig>
              </a:scene3d>
              <a:sp3d prstMaterial="clear">
                <a:bevelT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p:nvPr/>
            </p:nvSpPr>
            <p:spPr>
              <a:xfrm>
                <a:off x="329905" y="9424245"/>
                <a:ext cx="324000" cy="324000"/>
              </a:xfrm>
              <a:prstGeom prst="ellipse">
                <a:avLst/>
              </a:prstGeom>
              <a:gr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dirty="0">
                    <a:solidFill>
                      <a:schemeClr val="bg1"/>
                    </a:solidFill>
                    <a:latin typeface="Times New Roman" panose="02020603050405020304" pitchFamily="18" charset="0"/>
                    <a:cs typeface="Times New Roman" panose="02020603050405020304" pitchFamily="18" charset="0"/>
                  </a:rPr>
                  <a:t>27</a:t>
                </a:r>
                <a:endParaRPr lang="en-US" altLang="zh-CN" dirty="0">
                  <a:solidFill>
                    <a:schemeClr val="bg1"/>
                  </a:solidFill>
                  <a:latin typeface="Times New Roman" panose="02020603050405020304" pitchFamily="18" charset="0"/>
                  <a:cs typeface="Times New Roman" panose="02020603050405020304" pitchFamily="18" charset="0"/>
                </a:endParaRPr>
              </a:p>
            </p:txBody>
          </p:sp>
        </p:grpSp>
      </p:grpSp>
      <p:sp>
        <p:nvSpPr>
          <p:cNvPr id="4" name="文本框 3"/>
          <p:cNvSpPr txBox="1"/>
          <p:nvPr/>
        </p:nvSpPr>
        <p:spPr>
          <a:xfrm>
            <a:off x="585000" y="1151431"/>
            <a:ext cx="5688000" cy="6755696"/>
          </a:xfrm>
          <a:prstGeom prst="rect">
            <a:avLst/>
          </a:prstGeom>
          <a:noFill/>
        </p:spPr>
        <p:txBody>
          <a:bodyPr wrap="square" rtlCol="0">
            <a:spAutoFit/>
          </a:bodyPr>
          <a:lstStyle/>
          <a:p>
            <a:pPr algn="ctr">
              <a:spcAft>
                <a:spcPts val="600"/>
              </a:spcAft>
            </a:pPr>
            <a:r>
              <a:rPr lang="zh-CN" altLang="en-US" sz="1600" b="1" dirty="0">
                <a:latin typeface="楷体" panose="02010609060101010101" pitchFamily="49" charset="-122"/>
                <a:ea typeface="楷体" panose="02010609060101010101" pitchFamily="49" charset="-122"/>
              </a:rPr>
              <a:t>高寒铀矿区微生物群落对重金属胁迫的响应及其环境驱动机制</a:t>
            </a:r>
            <a:endParaRPr lang="en-US" altLang="zh-CN" sz="1600" b="1" dirty="0">
              <a:latin typeface="楷体" panose="02010609060101010101" pitchFamily="49" charset="-122"/>
              <a:ea typeface="楷体" panose="02010609060101010101" pitchFamily="49" charset="-122"/>
            </a:endParaRPr>
          </a:p>
          <a:p>
            <a:pPr algn="ctr"/>
            <a:r>
              <a:rPr lang="zh-CN" altLang="en-US" sz="1400" dirty="0">
                <a:latin typeface="楷体" panose="02010609060101010101" pitchFamily="49" charset="-122"/>
                <a:ea typeface="楷体" panose="02010609060101010101" pitchFamily="49" charset="-122"/>
              </a:rPr>
              <a:t>裴仰悦</a:t>
            </a:r>
            <a:r>
              <a:rPr lang="en-US" altLang="zh-CN" sz="1400" baseline="30000" dirty="0">
                <a:latin typeface="楷体" panose="02010609060101010101" pitchFamily="49" charset="-122"/>
                <a:ea typeface="楷体" panose="02010609060101010101" pitchFamily="49" charset="-122"/>
              </a:rPr>
              <a:t>1</a:t>
            </a:r>
            <a:r>
              <a:rPr lang="zh-CN" altLang="en-US" sz="1400" dirty="0">
                <a:latin typeface="楷体" panose="02010609060101010101" pitchFamily="49" charset="-122"/>
                <a:ea typeface="楷体" panose="02010609060101010101" pitchFamily="49" charset="-122"/>
              </a:rPr>
              <a:t>，王治霖</a:t>
            </a:r>
            <a:r>
              <a:rPr lang="en-US" altLang="zh-CN" sz="1400" baseline="30000" dirty="0">
                <a:latin typeface="楷体" panose="02010609060101010101" pitchFamily="49" charset="-122"/>
                <a:ea typeface="楷体" panose="02010609060101010101" pitchFamily="49" charset="-122"/>
              </a:rPr>
              <a:t>1</a:t>
            </a:r>
            <a:r>
              <a:rPr lang="zh-CN" altLang="en-US" sz="1400" dirty="0">
                <a:latin typeface="楷体" panose="02010609060101010101" pitchFamily="49" charset="-122"/>
                <a:ea typeface="楷体" panose="02010609060101010101" pitchFamily="49" charset="-122"/>
              </a:rPr>
              <a:t>，孙云</a:t>
            </a:r>
            <a:r>
              <a:rPr lang="en-US" altLang="zh-CN" sz="1400" baseline="30000" dirty="0">
                <a:latin typeface="楷体" panose="02010609060101010101" pitchFamily="49" charset="-122"/>
                <a:ea typeface="楷体" panose="02010609060101010101" pitchFamily="49" charset="-122"/>
              </a:rPr>
              <a:t>1</a:t>
            </a:r>
            <a:r>
              <a:rPr lang="zh-CN" altLang="en-US" sz="1400" dirty="0">
                <a:latin typeface="楷体" panose="02010609060101010101" pitchFamily="49" charset="-122"/>
                <a:ea typeface="楷体" panose="02010609060101010101" pitchFamily="49" charset="-122"/>
              </a:rPr>
              <a:t>，习向玉</a:t>
            </a:r>
            <a:r>
              <a:rPr lang="en-US" altLang="zh-CN" sz="1400" baseline="30000" dirty="0">
                <a:latin typeface="楷体" panose="02010609060101010101" pitchFamily="49" charset="-122"/>
                <a:ea typeface="楷体" panose="02010609060101010101" pitchFamily="49" charset="-122"/>
              </a:rPr>
              <a:t>2</a:t>
            </a:r>
            <a:r>
              <a:rPr lang="zh-CN" altLang="en-US" sz="1400" dirty="0">
                <a:latin typeface="楷体" panose="02010609060101010101" pitchFamily="49" charset="-122"/>
                <a:ea typeface="楷体" panose="02010609060101010101" pitchFamily="49" charset="-122"/>
              </a:rPr>
              <a:t>，陈鑫怡</a:t>
            </a:r>
            <a:r>
              <a:rPr lang="en-US" altLang="zh-CN" sz="1400" baseline="30000" dirty="0">
                <a:latin typeface="楷体" panose="02010609060101010101" pitchFamily="49" charset="-122"/>
                <a:ea typeface="楷体" panose="02010609060101010101" pitchFamily="49" charset="-122"/>
              </a:rPr>
              <a:t>1</a:t>
            </a:r>
            <a:r>
              <a:rPr lang="zh-CN" altLang="en-US" sz="1400" dirty="0">
                <a:latin typeface="楷体" panose="02010609060101010101" pitchFamily="49" charset="-122"/>
                <a:ea typeface="楷体" panose="02010609060101010101" pitchFamily="49" charset="-122"/>
              </a:rPr>
              <a:t>，韩颖</a:t>
            </a:r>
            <a:r>
              <a:rPr lang="en-US" altLang="zh-CN" sz="1400" baseline="30000" dirty="0">
                <a:latin typeface="楷体" panose="02010609060101010101" pitchFamily="49" charset="-122"/>
                <a:ea typeface="楷体" panose="02010609060101010101" pitchFamily="49" charset="-122"/>
              </a:rPr>
              <a:t>1</a:t>
            </a:r>
            <a:r>
              <a:rPr lang="zh-CN" altLang="en-US" sz="1400" dirty="0">
                <a:latin typeface="楷体" panose="02010609060101010101" pitchFamily="49" charset="-122"/>
                <a:ea typeface="楷体" panose="02010609060101010101" pitchFamily="49" charset="-122"/>
              </a:rPr>
              <a:t>，杨刚</a:t>
            </a:r>
            <a:r>
              <a:rPr lang="en-US" altLang="zh-CN" sz="1400" baseline="30000" dirty="0">
                <a:latin typeface="楷体" panose="02010609060101010101" pitchFamily="49" charset="-122"/>
                <a:ea typeface="楷体" panose="02010609060101010101" pitchFamily="49" charset="-122"/>
              </a:rPr>
              <a:t>3</a:t>
            </a:r>
            <a:r>
              <a:rPr lang="zh-CN" altLang="en-US" sz="1400" dirty="0">
                <a:latin typeface="楷体" panose="02010609060101010101" pitchFamily="49" charset="-122"/>
                <a:ea typeface="楷体" panose="02010609060101010101" pitchFamily="49" charset="-122"/>
              </a:rPr>
              <a:t>，黄福杨</a:t>
            </a:r>
            <a:r>
              <a:rPr lang="en-US" altLang="zh-CN" sz="1400" baseline="30000" dirty="0">
                <a:latin typeface="楷体" panose="02010609060101010101" pitchFamily="49" charset="-122"/>
                <a:ea typeface="楷体" panose="02010609060101010101" pitchFamily="49" charset="-122"/>
              </a:rPr>
              <a:t>1</a:t>
            </a:r>
            <a:r>
              <a:rPr lang="zh-CN" altLang="en-US" sz="1400" dirty="0">
                <a:latin typeface="楷体" panose="02010609060101010101" pitchFamily="49" charset="-122"/>
                <a:ea typeface="楷体" panose="02010609060101010101" pitchFamily="49" charset="-122"/>
              </a:rPr>
              <a:t>，宋晗</a:t>
            </a:r>
            <a:r>
              <a:rPr lang="en-US" altLang="zh-CN" sz="1400" baseline="30000" dirty="0">
                <a:latin typeface="楷体" panose="02010609060101010101" pitchFamily="49" charset="-122"/>
                <a:ea typeface="楷体" panose="02010609060101010101" pitchFamily="49" charset="-122"/>
              </a:rPr>
              <a:t>1</a:t>
            </a:r>
            <a:r>
              <a:rPr lang="zh-CN" altLang="en-US" sz="1400" dirty="0">
                <a:latin typeface="楷体" panose="02010609060101010101" pitchFamily="49" charset="-122"/>
                <a:ea typeface="楷体" panose="02010609060101010101" pitchFamily="49" charset="-122"/>
              </a:rPr>
              <a:t>，董发勤</a:t>
            </a:r>
            <a:r>
              <a:rPr lang="en-US" altLang="zh-CN" sz="1400" baseline="30000" dirty="0">
                <a:latin typeface="楷体" panose="02010609060101010101" pitchFamily="49" charset="-122"/>
                <a:ea typeface="楷体" panose="02010609060101010101" pitchFamily="49" charset="-122"/>
              </a:rPr>
              <a:t>1*</a:t>
            </a:r>
            <a:r>
              <a:rPr lang="zh-CN" altLang="en-US" sz="1400" dirty="0">
                <a:latin typeface="楷体" panose="02010609060101010101" pitchFamily="49" charset="-122"/>
                <a:ea typeface="楷体" panose="02010609060101010101" pitchFamily="49" charset="-122"/>
              </a:rPr>
              <a:t>，周磊</a:t>
            </a:r>
            <a:r>
              <a:rPr lang="en-US" altLang="zh-CN" sz="1400" baseline="30000" dirty="0">
                <a:latin typeface="楷体" panose="02010609060101010101" pitchFamily="49" charset="-122"/>
                <a:ea typeface="楷体" panose="02010609060101010101" pitchFamily="49" charset="-122"/>
              </a:rPr>
              <a:t>1*</a:t>
            </a:r>
            <a:endParaRPr lang="en-US" altLang="zh-CN" sz="1400" baseline="30000" dirty="0">
              <a:latin typeface="楷体" panose="02010609060101010101" pitchFamily="49" charset="-122"/>
              <a:ea typeface="楷体" panose="02010609060101010101" pitchFamily="49" charset="-122"/>
            </a:endParaRPr>
          </a:p>
          <a:p>
            <a:r>
              <a:rPr lang="en-US" altLang="zh-CN" sz="1400" dirty="0">
                <a:latin typeface="楷体" panose="02010609060101010101" pitchFamily="49" charset="-122"/>
                <a:ea typeface="楷体" panose="02010609060101010101" pitchFamily="49" charset="-122"/>
              </a:rPr>
              <a:t>1.</a:t>
            </a:r>
            <a:r>
              <a:rPr lang="zh-CN" altLang="en-US" sz="1400" dirty="0">
                <a:latin typeface="楷体" panose="02010609060101010101" pitchFamily="49" charset="-122"/>
                <a:ea typeface="楷体" panose="02010609060101010101" pitchFamily="49" charset="-122"/>
              </a:rPr>
              <a:t>西南科技大学 </a:t>
            </a:r>
            <a:endParaRPr lang="en-US" altLang="zh-CN" sz="1400" dirty="0">
              <a:latin typeface="楷体" panose="02010609060101010101" pitchFamily="49" charset="-122"/>
              <a:ea typeface="楷体" panose="02010609060101010101" pitchFamily="49" charset="-122"/>
            </a:endParaRPr>
          </a:p>
          <a:p>
            <a:r>
              <a:rPr lang="en-US" altLang="zh-CN" sz="1400" dirty="0">
                <a:latin typeface="楷体" panose="02010609060101010101" pitchFamily="49" charset="-122"/>
                <a:ea typeface="楷体" panose="02010609060101010101" pitchFamily="49" charset="-122"/>
              </a:rPr>
              <a:t>2.</a:t>
            </a:r>
            <a:r>
              <a:rPr lang="zh-CN" altLang="en-US" sz="1400" dirty="0">
                <a:latin typeface="楷体" panose="02010609060101010101" pitchFamily="49" charset="-122"/>
                <a:ea typeface="楷体" panose="02010609060101010101" pitchFamily="49" charset="-122"/>
              </a:rPr>
              <a:t>中国科学院广州地球化学研究所</a:t>
            </a:r>
            <a:endParaRPr lang="en-US" altLang="zh-CN" sz="1400" dirty="0">
              <a:latin typeface="楷体" panose="02010609060101010101" pitchFamily="49" charset="-122"/>
              <a:ea typeface="楷体" panose="02010609060101010101" pitchFamily="49" charset="-122"/>
            </a:endParaRPr>
          </a:p>
          <a:p>
            <a:r>
              <a:rPr lang="en-US" altLang="zh-CN" sz="1400" dirty="0">
                <a:latin typeface="楷体" panose="02010609060101010101" pitchFamily="49" charset="-122"/>
                <a:ea typeface="楷体" panose="02010609060101010101" pitchFamily="49" charset="-122"/>
              </a:rPr>
              <a:t>3.</a:t>
            </a:r>
            <a:r>
              <a:rPr lang="zh-CN" altLang="en-US" sz="1400" dirty="0">
                <a:latin typeface="楷体" panose="02010609060101010101" pitchFamily="49" charset="-122"/>
                <a:ea typeface="楷体" panose="02010609060101010101" pitchFamily="49" charset="-122"/>
              </a:rPr>
              <a:t>陕西科技大学</a:t>
            </a:r>
            <a:endParaRPr lang="zh-CN" altLang="en-US" sz="1400" dirty="0">
              <a:latin typeface="楷体" panose="02010609060101010101" pitchFamily="49" charset="-122"/>
              <a:ea typeface="楷体" panose="02010609060101010101" pitchFamily="49" charset="-122"/>
            </a:endParaRPr>
          </a:p>
          <a:p>
            <a:pPr algn="just"/>
            <a:r>
              <a:rPr lang="zh-CN" altLang="zh-CN" sz="1400" dirty="0">
                <a:latin typeface="楷体" panose="02010609060101010101" pitchFamily="49" charset="-122"/>
                <a:ea typeface="楷体" panose="02010609060101010101" pitchFamily="49" charset="-122"/>
              </a:rPr>
              <a:t>基金项目：</a:t>
            </a:r>
            <a:r>
              <a:rPr lang="zh-CN" altLang="en-US" sz="1400" dirty="0">
                <a:latin typeface="楷体" panose="02010609060101010101" pitchFamily="49" charset="-122"/>
                <a:ea typeface="楷体" panose="02010609060101010101" pitchFamily="49" charset="-122"/>
              </a:rPr>
              <a:t>国家自然科学基金面上项目（</a:t>
            </a:r>
            <a:r>
              <a:rPr lang="en-US" altLang="zh-CN" sz="1400" dirty="0">
                <a:latin typeface="楷体" panose="02010609060101010101" pitchFamily="49" charset="-122"/>
                <a:ea typeface="楷体" panose="02010609060101010101" pitchFamily="49" charset="-122"/>
              </a:rPr>
              <a:t>42430715</a:t>
            </a:r>
            <a:r>
              <a:rPr lang="zh-CN" altLang="en-US" sz="1400" dirty="0">
                <a:latin typeface="楷体" panose="02010609060101010101" pitchFamily="49" charset="-122"/>
                <a:ea typeface="楷体" panose="02010609060101010101" pitchFamily="49" charset="-122"/>
              </a:rPr>
              <a:t>）；国家自然科学基金重点项目（</a:t>
            </a:r>
            <a:r>
              <a:rPr lang="en-US" altLang="zh-CN" sz="1400" dirty="0">
                <a:latin typeface="楷体" panose="02010609060101010101" pitchFamily="49" charset="-122"/>
                <a:ea typeface="楷体" panose="02010609060101010101" pitchFamily="49" charset="-122"/>
              </a:rPr>
              <a:t>42377202</a:t>
            </a:r>
            <a:r>
              <a:rPr lang="zh-CN" altLang="en-US" sz="1400" dirty="0">
                <a:latin typeface="楷体" panose="02010609060101010101" pitchFamily="49" charset="-122"/>
                <a:ea typeface="楷体" panose="02010609060101010101" pitchFamily="49" charset="-122"/>
              </a:rPr>
              <a:t>）；西南科技大学研究生创新基金资助（</a:t>
            </a:r>
            <a:r>
              <a:rPr lang="en-US" altLang="zh-CN" sz="1400" dirty="0">
                <a:latin typeface="楷体" panose="02010609060101010101" pitchFamily="49" charset="-122"/>
                <a:ea typeface="楷体" panose="02010609060101010101" pitchFamily="49" charset="-122"/>
              </a:rPr>
              <a:t>25ycx2082</a:t>
            </a:r>
            <a:r>
              <a:rPr lang="zh-CN" altLang="en-US" sz="1400" dirty="0">
                <a:latin typeface="楷体" panose="02010609060101010101" pitchFamily="49" charset="-122"/>
                <a:ea typeface="楷体" panose="02010609060101010101" pitchFamily="49" charset="-122"/>
              </a:rPr>
              <a:t>）；</a:t>
            </a:r>
            <a:endParaRPr lang="en-US" altLang="zh-CN" sz="1400" dirty="0">
              <a:latin typeface="楷体" panose="02010609060101010101" pitchFamily="49" charset="-122"/>
              <a:ea typeface="楷体" panose="02010609060101010101" pitchFamily="49" charset="-122"/>
            </a:endParaRPr>
          </a:p>
          <a:p>
            <a:pPr algn="just"/>
            <a:r>
              <a:rPr lang="zh-CN" altLang="zh-CN" sz="1400" dirty="0">
                <a:latin typeface="楷体" panose="02010609060101010101" pitchFamily="49" charset="-122"/>
                <a:ea typeface="楷体" panose="02010609060101010101" pitchFamily="49" charset="-122"/>
              </a:rPr>
              <a:t>作者</a:t>
            </a:r>
            <a:r>
              <a:rPr lang="zh-CN" altLang="en-US" sz="1400" dirty="0">
                <a:latin typeface="楷体" panose="02010609060101010101" pitchFamily="49" charset="-122"/>
                <a:ea typeface="楷体" panose="02010609060101010101" pitchFamily="49" charset="-122"/>
              </a:rPr>
              <a:t>简介</a:t>
            </a:r>
            <a:r>
              <a:rPr lang="zh-CN" altLang="zh-CN" sz="1400" dirty="0">
                <a:latin typeface="楷体" panose="02010609060101010101" pitchFamily="49" charset="-122"/>
                <a:ea typeface="楷体" panose="02010609060101010101" pitchFamily="49" charset="-122"/>
              </a:rPr>
              <a:t>：</a:t>
            </a:r>
            <a:r>
              <a:rPr lang="zh-CN" altLang="en-US" sz="1400" dirty="0">
                <a:latin typeface="楷体" panose="02010609060101010101" pitchFamily="49" charset="-122"/>
                <a:ea typeface="楷体" panose="02010609060101010101" pitchFamily="49" charset="-122"/>
              </a:rPr>
              <a:t>裴仰悦，硕士研究生，研究方向：铀生物地球化学；</a:t>
            </a:r>
            <a:endParaRPr lang="en-US" altLang="zh-CN" sz="1400" dirty="0">
              <a:latin typeface="楷体" panose="02010609060101010101" pitchFamily="49" charset="-122"/>
              <a:ea typeface="楷体" panose="02010609060101010101" pitchFamily="49" charset="-122"/>
            </a:endParaRPr>
          </a:p>
          <a:p>
            <a:pPr algn="just"/>
            <a:r>
              <a:rPr lang="zh-CN" altLang="en-US" sz="1400" dirty="0">
                <a:latin typeface="楷体" panose="02010609060101010101" pitchFamily="49" charset="-122"/>
                <a:ea typeface="楷体" panose="02010609060101010101" pitchFamily="49" charset="-122"/>
              </a:rPr>
              <a:t>通讯作者：董发勤，博士生导师，研究方向：环境矿物学、生态环境健康，电子邮箱：</a:t>
            </a:r>
            <a:r>
              <a:rPr lang="en-US" altLang="zh-CN" sz="1400" dirty="0">
                <a:latin typeface="楷体" panose="02010609060101010101" pitchFamily="49" charset="-122"/>
                <a:ea typeface="楷体" panose="02010609060101010101" pitchFamily="49" charset="-122"/>
              </a:rPr>
              <a:t>fqdong@swust.edu.cn</a:t>
            </a:r>
            <a:r>
              <a:rPr lang="zh-CN" altLang="en-US" sz="1400" dirty="0">
                <a:latin typeface="楷体" panose="02010609060101010101" pitchFamily="49" charset="-122"/>
                <a:ea typeface="楷体" panose="02010609060101010101" pitchFamily="49" charset="-122"/>
              </a:rPr>
              <a:t>；周磊，博导，研究方向：微生物学、生物地球化学，电子邮箱：</a:t>
            </a:r>
            <a:r>
              <a:rPr lang="en-US" altLang="zh-CN" sz="1400" dirty="0">
                <a:latin typeface="楷体" panose="02010609060101010101" pitchFamily="49" charset="-122"/>
                <a:ea typeface="楷体" panose="02010609060101010101" pitchFamily="49" charset="-122"/>
                <a:hlinkClick r:id="rId1"/>
              </a:rPr>
              <a:t>leizhou@swust.edu.cn</a:t>
            </a:r>
            <a:r>
              <a:rPr lang="zh-CN" altLang="en-US" sz="1400" dirty="0">
                <a:latin typeface="楷体" panose="02010609060101010101" pitchFamily="49" charset="-122"/>
                <a:ea typeface="楷体" panose="02010609060101010101" pitchFamily="49" charset="-122"/>
              </a:rPr>
              <a:t>；</a:t>
            </a:r>
            <a:endParaRPr lang="zh-CN" altLang="zh-CN" sz="1400" dirty="0">
              <a:latin typeface="楷体" panose="02010609060101010101" pitchFamily="49" charset="-122"/>
              <a:ea typeface="楷体" panose="02010609060101010101" pitchFamily="49" charset="-122"/>
            </a:endParaRPr>
          </a:p>
          <a:p>
            <a:r>
              <a:rPr lang="zh-CN" altLang="zh-CN" sz="1400" dirty="0">
                <a:latin typeface="楷体" panose="02010609060101010101" pitchFamily="49" charset="-122"/>
                <a:ea typeface="楷体" panose="02010609060101010101" pitchFamily="49" charset="-122"/>
              </a:rPr>
              <a:t>摘要：</a:t>
            </a:r>
            <a:endParaRPr lang="en-US" altLang="zh-CN" sz="1400" dirty="0">
              <a:latin typeface="楷体" panose="02010609060101010101" pitchFamily="49" charset="-122"/>
              <a:ea typeface="楷体" panose="02010609060101010101" pitchFamily="49" charset="-122"/>
            </a:endParaRPr>
          </a:p>
          <a:p>
            <a:pPr indent="457200" algn="just"/>
            <a:r>
              <a:rPr lang="zh-CN" altLang="en-US" sz="1400" dirty="0">
                <a:latin typeface="楷体" panose="02010609060101010101" pitchFamily="49" charset="-122"/>
                <a:ea typeface="楷体" panose="02010609060101010101" pitchFamily="49" charset="-122"/>
              </a:rPr>
              <a:t>高寒铀矿区是人为铀采活动与自然环境压力耦合形成的特殊生态系统，揭示其微生物群落的响应机制对极端环境矿山的污染治理具有重要意义。本研究以某典型高寒铀矿区为对象，系统采集水土样品，在分析环境地球化学参数的基础上，采用高通量测序技术解析微生物群落结构，并结合冗余分析识别关键环境驱动因子。结果表明，矿区水土介质普遍受重金属复合污染，且呈现显著空间异质性，土壤铀含量平均值为</a:t>
            </a:r>
            <a:r>
              <a:rPr lang="en-US" altLang="zh-CN" sz="1400" dirty="0">
                <a:latin typeface="楷体" panose="02010609060101010101" pitchFamily="49" charset="-122"/>
                <a:ea typeface="楷体" panose="02010609060101010101" pitchFamily="49" charset="-122"/>
              </a:rPr>
              <a:t>658.13 mg/kg</a:t>
            </a:r>
            <a:r>
              <a:rPr lang="zh-CN" altLang="en-US" sz="1400" dirty="0">
                <a:latin typeface="楷体" panose="02010609060101010101" pitchFamily="49" charset="-122"/>
                <a:ea typeface="楷体" panose="02010609060101010101" pitchFamily="49" charset="-122"/>
              </a:rPr>
              <a:t>，局部最高值达</a:t>
            </a:r>
            <a:r>
              <a:rPr lang="en-US" altLang="zh-CN" sz="1400" dirty="0">
                <a:latin typeface="楷体" panose="02010609060101010101" pitchFamily="49" charset="-122"/>
                <a:ea typeface="楷体" panose="02010609060101010101" pitchFamily="49" charset="-122"/>
              </a:rPr>
              <a:t>1400.00 mg/kg</a:t>
            </a:r>
            <a:r>
              <a:rPr lang="zh-CN" altLang="en-US" sz="1400" dirty="0">
                <a:latin typeface="楷体" panose="02010609060101010101" pitchFamily="49" charset="-122"/>
                <a:ea typeface="楷体" panose="02010609060101010101" pitchFamily="49" charset="-122"/>
              </a:rPr>
              <a:t>，单项污染指数表明已达重度污染水平。在长期多重金属胁迫下，微生物群落结构发生特异性重组并趋于稳定，假单胞菌门、疣微菌门、放线菌门、酸杆菌门和子囊菌门成为优势类群，通过上调抗氧化酶和离子泵基因表达以适应复合胁迫环境。冗余分析进一步揭示，湿度与重金属含量是驱动微生物群落结构的主要环境因子。本研究深化了对极端环境下微生物适应性机制的认识，为后续开发重金属原位修复技术提供了理论依据和潜在种质资源</a:t>
            </a:r>
            <a:r>
              <a:rPr lang="zh-CN" altLang="zh-CN" sz="1400" dirty="0">
                <a:latin typeface="楷体" panose="02010609060101010101" pitchFamily="49" charset="-122"/>
                <a:ea typeface="楷体" panose="02010609060101010101" pitchFamily="49" charset="-122"/>
              </a:rPr>
              <a:t>。</a:t>
            </a:r>
            <a:endParaRPr lang="en-US" altLang="zh-CN" sz="1400" dirty="0">
              <a:latin typeface="楷体" panose="02010609060101010101" pitchFamily="49" charset="-122"/>
              <a:ea typeface="楷体" panose="02010609060101010101" pitchFamily="49" charset="-122"/>
            </a:endParaRPr>
          </a:p>
          <a:p>
            <a:pPr algn="just"/>
            <a:r>
              <a:rPr lang="zh-CN" altLang="zh-CN" sz="1400" dirty="0">
                <a:latin typeface="楷体" panose="02010609060101010101" pitchFamily="49" charset="-122"/>
                <a:ea typeface="楷体" panose="02010609060101010101" pitchFamily="49" charset="-122"/>
              </a:rPr>
              <a:t>关键词：</a:t>
            </a:r>
            <a:r>
              <a:rPr lang="zh-CN" altLang="en-US" sz="1400" dirty="0">
                <a:latin typeface="楷体" panose="02010609060101010101" pitchFamily="49" charset="-122"/>
                <a:ea typeface="楷体" panose="02010609060101010101" pitchFamily="49" charset="-122"/>
              </a:rPr>
              <a:t>高寒铀矿区，铀及伴生金属，微生物群落，环境驱动因子</a:t>
            </a:r>
            <a:endParaRPr lang="zh-CN" altLang="zh-CN" sz="1400" dirty="0">
              <a:latin typeface="Times New Roman" panose="02020603050405020304" pitchFamily="18" charset="0"/>
              <a:ea typeface="楷体" panose="02010609060101010101" pitchFamily="49" charset="-122"/>
              <a:cs typeface="Times New Roman" panose="02020603050405020304" pitchFamily="18"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椭圆 33"/>
          <p:cNvSpPr/>
          <p:nvPr/>
        </p:nvSpPr>
        <p:spPr>
          <a:xfrm>
            <a:off x="6407785" y="9251950"/>
            <a:ext cx="323850" cy="323850"/>
          </a:xfrm>
          <a:prstGeom prst="ellipse">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dirty="0">
                <a:solidFill>
                  <a:schemeClr val="bg1"/>
                </a:solidFill>
                <a:latin typeface="Times New Roman" panose="02020603050405020304" pitchFamily="18" charset="0"/>
                <a:cs typeface="Times New Roman" panose="02020603050405020304" pitchFamily="18" charset="0"/>
              </a:rPr>
              <a:t>28</a:t>
            </a:r>
            <a:endParaRPr lang="en-US" altLang="zh-CN" dirty="0">
              <a:solidFill>
                <a:schemeClr val="bg1"/>
              </a:solidFill>
              <a:latin typeface="Times New Roman" panose="02020603050405020304" pitchFamily="18" charset="0"/>
              <a:cs typeface="Times New Roman" panose="02020603050405020304" pitchFamily="18" charset="0"/>
            </a:endParaRPr>
          </a:p>
        </p:txBody>
      </p:sp>
      <p:grpSp>
        <p:nvGrpSpPr>
          <p:cNvPr id="25" name="组合 24"/>
          <p:cNvGrpSpPr/>
          <p:nvPr/>
        </p:nvGrpSpPr>
        <p:grpSpPr>
          <a:xfrm>
            <a:off x="360000" y="314111"/>
            <a:ext cx="6498000" cy="9411890"/>
            <a:chOff x="360000" y="314111"/>
            <a:chExt cx="6498000" cy="9411890"/>
          </a:xfrm>
        </p:grpSpPr>
        <p:sp>
          <p:nvSpPr>
            <p:cNvPr id="26" name="矩形 25"/>
            <p:cNvSpPr/>
            <p:nvPr/>
          </p:nvSpPr>
          <p:spPr>
            <a:xfrm>
              <a:off x="6461231" y="9626682"/>
              <a:ext cx="216507" cy="99319"/>
            </a:xfrm>
            <a:prstGeom prst="rect">
              <a:avLst/>
            </a:prstGeom>
            <a:solidFill>
              <a:srgbClr val="0070C0"/>
            </a:solidFill>
            <a:ln>
              <a:noFill/>
            </a:ln>
            <a:effectLst/>
            <a:scene3d>
              <a:camera prst="orthographicFront">
                <a:rot lat="0" lon="0" rev="0"/>
              </a:camera>
              <a:lightRig rig="chilly" dir="t">
                <a:rot lat="0" lon="0" rev="18480000"/>
              </a:lightRig>
            </a:scene3d>
            <a:sp3d prstMaterial="clear">
              <a:bevelT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nvGrpSpPr>
            <p:cNvPr id="27" name="组合 26"/>
            <p:cNvGrpSpPr/>
            <p:nvPr/>
          </p:nvGrpSpPr>
          <p:grpSpPr>
            <a:xfrm>
              <a:off x="360000" y="314111"/>
              <a:ext cx="6498000" cy="307777"/>
              <a:chOff x="360000" y="314111"/>
              <a:chExt cx="6498000" cy="307777"/>
            </a:xfrm>
          </p:grpSpPr>
          <p:sp>
            <p:nvSpPr>
              <p:cNvPr id="29" name="文本框 28"/>
              <p:cNvSpPr txBox="1"/>
              <p:nvPr/>
            </p:nvSpPr>
            <p:spPr>
              <a:xfrm>
                <a:off x="360000" y="314111"/>
                <a:ext cx="3817438" cy="307777"/>
              </a:xfrm>
              <a:prstGeom prst="rect">
                <a:avLst/>
              </a:prstGeom>
              <a:noFill/>
            </p:spPr>
            <p:txBody>
              <a:bodyPr wrap="square" rtlCol="0">
                <a:spAutoFit/>
              </a:bodyPr>
              <a:lstStyle/>
              <a:p>
                <a:r>
                  <a:rPr lang="zh-CN" altLang="en-US" sz="1400" dirty="0">
                    <a:latin typeface="方正小标宋_GBK" panose="03000509000000000000" pitchFamily="65" charset="-122"/>
                    <a:ea typeface="方正小标宋_GBK" panose="03000509000000000000" pitchFamily="65" charset="-122"/>
                  </a:rPr>
                  <a:t>第四届“西部自然资源与生态环境健康研讨会”</a:t>
                </a:r>
                <a:endParaRPr lang="zh-CN" altLang="en-US" sz="1400" dirty="0">
                  <a:latin typeface="方正小标宋_GBK" panose="03000509000000000000" pitchFamily="65" charset="-122"/>
                  <a:ea typeface="方正小标宋_GBK" panose="03000509000000000000" pitchFamily="65" charset="-122"/>
                </a:endParaRPr>
              </a:p>
            </p:txBody>
          </p:sp>
          <p:grpSp>
            <p:nvGrpSpPr>
              <p:cNvPr id="33" name="组合 32"/>
              <p:cNvGrpSpPr/>
              <p:nvPr/>
            </p:nvGrpSpPr>
            <p:grpSpPr>
              <a:xfrm>
                <a:off x="4326342" y="359999"/>
                <a:ext cx="2531658" cy="216001"/>
                <a:chOff x="4326342" y="359999"/>
                <a:chExt cx="2531658" cy="216001"/>
              </a:xfrm>
            </p:grpSpPr>
            <p:sp>
              <p:nvSpPr>
                <p:cNvPr id="35" name="矩形 34"/>
                <p:cNvSpPr/>
                <p:nvPr/>
              </p:nvSpPr>
              <p:spPr>
                <a:xfrm>
                  <a:off x="4698000" y="359999"/>
                  <a:ext cx="2160000" cy="216000"/>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p:nvSpPr>
              <p:spPr>
                <a:xfrm>
                  <a:off x="4537438" y="360000"/>
                  <a:ext cx="108000" cy="216000"/>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p:cNvSpPr/>
                <p:nvPr/>
              </p:nvSpPr>
              <p:spPr>
                <a:xfrm>
                  <a:off x="4408707" y="360000"/>
                  <a:ext cx="72000" cy="216000"/>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p:cNvSpPr/>
                <p:nvPr/>
              </p:nvSpPr>
              <p:spPr>
                <a:xfrm>
                  <a:off x="4326342" y="360000"/>
                  <a:ext cx="36000" cy="2160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sp>
        <p:nvSpPr>
          <p:cNvPr id="7" name="文本框 6"/>
          <p:cNvSpPr txBox="1"/>
          <p:nvPr/>
        </p:nvSpPr>
        <p:spPr>
          <a:xfrm>
            <a:off x="585000" y="1151431"/>
            <a:ext cx="5688000" cy="7832914"/>
          </a:xfrm>
          <a:prstGeom prst="rect">
            <a:avLst/>
          </a:prstGeom>
          <a:noFill/>
        </p:spPr>
        <p:txBody>
          <a:bodyPr wrap="square" rtlCol="0">
            <a:spAutoFit/>
          </a:bodyPr>
          <a:lstStyle/>
          <a:p>
            <a:pPr algn="ctr">
              <a:spcAft>
                <a:spcPts val="600"/>
              </a:spcAft>
            </a:pPr>
            <a:r>
              <a:rPr lang="zh-CN" altLang="en-US" sz="1600" b="1" dirty="0">
                <a:latin typeface="Times New Roman" panose="02020603050405020304" pitchFamily="18" charset="0"/>
                <a:ea typeface="楷体" panose="02010609060101010101" pitchFamily="49" charset="-122"/>
                <a:cs typeface="Times New Roman" panose="02020603050405020304" pitchFamily="18" charset="0"/>
              </a:rPr>
              <a:t>攀枝花市芒果种植区农田土壤潜在有毒元素污染评价与来源解析</a:t>
            </a:r>
            <a:endParaRPr lang="en-US" altLang="zh-CN" sz="1600" b="1" dirty="0">
              <a:latin typeface="Times New Roman" panose="02020603050405020304" pitchFamily="18" charset="0"/>
              <a:ea typeface="楷体" panose="02010609060101010101" pitchFamily="49" charset="-122"/>
              <a:cs typeface="Times New Roman" panose="02020603050405020304" pitchFamily="18" charset="0"/>
            </a:endParaRPr>
          </a:p>
          <a:p>
            <a:pPr algn="ct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曾秋平</a:t>
            </a:r>
            <a:r>
              <a:rPr lang="en-US" altLang="zh-CN" sz="1400" baseline="30000" dirty="0">
                <a:latin typeface="Times New Roman" panose="02020603050405020304" pitchFamily="18" charset="0"/>
                <a:ea typeface="楷体" panose="02010609060101010101" pitchFamily="49" charset="-122"/>
                <a:cs typeface="Times New Roman" panose="02020603050405020304" pitchFamily="18" charset="0"/>
              </a:rPr>
              <a:t>1</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，王哲</a:t>
            </a:r>
            <a:r>
              <a:rPr lang="zh-CN" altLang="en-US" sz="1400" baseline="30000"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sz="1400" baseline="30000" dirty="0">
                <a:latin typeface="Times New Roman" panose="02020603050405020304" pitchFamily="18" charset="0"/>
                <a:ea typeface="楷体" panose="02010609060101010101" pitchFamily="49" charset="-122"/>
                <a:cs typeface="Times New Roman" panose="02020603050405020304" pitchFamily="18" charset="0"/>
              </a:rPr>
              <a:t>1</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，罗莹</a:t>
            </a:r>
            <a:r>
              <a:rPr lang="en-US" altLang="zh-CN" sz="1400" baseline="30000" dirty="0">
                <a:latin typeface="Times New Roman" panose="02020603050405020304" pitchFamily="18" charset="0"/>
                <a:ea typeface="楷体" panose="02010609060101010101" pitchFamily="49" charset="-122"/>
                <a:cs typeface="Times New Roman" panose="02020603050405020304" pitchFamily="18" charset="0"/>
              </a:rPr>
              <a:t>1</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，张振龙</a:t>
            </a:r>
            <a:r>
              <a:rPr lang="en-US" altLang="zh-CN" sz="1400" baseline="30000" dirty="0">
                <a:latin typeface="Times New Roman" panose="02020603050405020304" pitchFamily="18" charset="0"/>
                <a:ea typeface="楷体" panose="02010609060101010101" pitchFamily="49" charset="-122"/>
                <a:cs typeface="Times New Roman" panose="02020603050405020304" pitchFamily="18" charset="0"/>
              </a:rPr>
              <a:t>1</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，张家千</a:t>
            </a:r>
            <a:r>
              <a:rPr lang="en-US" altLang="zh-CN" sz="1400" baseline="30000" dirty="0">
                <a:latin typeface="Times New Roman" panose="02020603050405020304" pitchFamily="18" charset="0"/>
                <a:ea typeface="楷体" panose="02010609060101010101" pitchFamily="49" charset="-122"/>
                <a:cs typeface="Times New Roman" panose="02020603050405020304" pitchFamily="18" charset="0"/>
              </a:rPr>
              <a:t>1</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，冯喜杨</a:t>
            </a:r>
            <a:r>
              <a:rPr lang="en-US" altLang="zh-CN" sz="1400" baseline="30000" dirty="0">
                <a:latin typeface="Times New Roman" panose="02020603050405020304" pitchFamily="18" charset="0"/>
                <a:ea typeface="楷体" panose="02010609060101010101" pitchFamily="49" charset="-122"/>
                <a:cs typeface="Times New Roman" panose="02020603050405020304" pitchFamily="18" charset="0"/>
              </a:rPr>
              <a:t>1</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，田端</a:t>
            </a:r>
            <a:r>
              <a:rPr lang="en-US" altLang="zh-CN" sz="1400" baseline="30000" dirty="0">
                <a:latin typeface="Times New Roman" panose="02020603050405020304" pitchFamily="18" charset="0"/>
                <a:ea typeface="楷体" panose="02010609060101010101" pitchFamily="49" charset="-122"/>
                <a:cs typeface="Times New Roman" panose="02020603050405020304" pitchFamily="18" charset="0"/>
              </a:rPr>
              <a:t>1</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，李超</a:t>
            </a:r>
            <a:r>
              <a:rPr lang="en-US" altLang="zh-CN" sz="1400" baseline="30000" dirty="0">
                <a:latin typeface="Times New Roman" panose="02020603050405020304" pitchFamily="18" charset="0"/>
                <a:ea typeface="楷体" panose="02010609060101010101" pitchFamily="49" charset="-122"/>
                <a:cs typeface="Times New Roman" panose="02020603050405020304" pitchFamily="18" charset="0"/>
              </a:rPr>
              <a:t>1</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，程强强</a:t>
            </a:r>
            <a:r>
              <a:rPr lang="en-US" altLang="zh-CN" sz="1400" baseline="30000" dirty="0">
                <a:latin typeface="Times New Roman" panose="02020603050405020304" pitchFamily="18" charset="0"/>
                <a:ea typeface="楷体" panose="02010609060101010101" pitchFamily="49" charset="-122"/>
                <a:cs typeface="Times New Roman" panose="02020603050405020304" pitchFamily="18" charset="0"/>
              </a:rPr>
              <a:t>1</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，易发成</a:t>
            </a:r>
            <a:r>
              <a:rPr lang="en-US" altLang="zh-CN" sz="1400" baseline="30000" dirty="0">
                <a:latin typeface="Times New Roman" panose="02020603050405020304" pitchFamily="18" charset="0"/>
                <a:ea typeface="楷体" panose="02010609060101010101" pitchFamily="49" charset="-122"/>
                <a:cs typeface="Times New Roman" panose="02020603050405020304" pitchFamily="18" charset="0"/>
              </a:rPr>
              <a:t>2</a:t>
            </a:r>
            <a:endParaRPr lang="en-US" altLang="zh-CN" sz="1400" baseline="30000" dirty="0">
              <a:latin typeface="Times New Roman" panose="02020603050405020304" pitchFamily="18" charset="0"/>
              <a:ea typeface="楷体" panose="02010609060101010101" pitchFamily="49" charset="-122"/>
              <a:cs typeface="Times New Roman" panose="02020603050405020304" pitchFamily="18" charset="0"/>
            </a:endParaRPr>
          </a:p>
          <a:p>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1.</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西南科技大学 环境与资源学院</a:t>
            </a:r>
            <a:endParaRPr lang="zh-CN" altLang="en-US" sz="1400" dirty="0">
              <a:latin typeface="Times New Roman" panose="02020603050405020304" pitchFamily="18" charset="0"/>
              <a:ea typeface="楷体" panose="02010609060101010101" pitchFamily="49" charset="-122"/>
              <a:cs typeface="Times New Roman" panose="02020603050405020304" pitchFamily="18" charset="0"/>
            </a:endParaRPr>
          </a:p>
          <a:p>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2.</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西南科技大学 核废物与环境安全国防重点学科实验室</a:t>
            </a:r>
            <a:endParaRPr lang="zh-CN" altLang="en-US" sz="1400" dirty="0">
              <a:latin typeface="Times New Roman" panose="02020603050405020304" pitchFamily="18" charset="0"/>
              <a:ea typeface="楷体" panose="02010609060101010101" pitchFamily="49" charset="-122"/>
              <a:cs typeface="Times New Roman" panose="02020603050405020304" pitchFamily="18" charset="0"/>
            </a:endParaRPr>
          </a:p>
          <a:p>
            <a:pPr algn="just"/>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基金项目：</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国家重点研发计划项目（</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2019YFC1803500</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2019YFC1803504</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a:t>
            </a:r>
            <a:endParaRPr lang="en-US" altLang="zh-CN" sz="1400" dirty="0">
              <a:latin typeface="Times New Roman" panose="02020603050405020304" pitchFamily="18" charset="0"/>
              <a:ea typeface="楷体" panose="02010609060101010101" pitchFamily="49" charset="-122"/>
              <a:cs typeface="Times New Roman" panose="02020603050405020304" pitchFamily="18" charset="0"/>
            </a:endParaRPr>
          </a:p>
          <a:p>
            <a:pPr algn="just"/>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作者</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简介</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曾秋平，博士研究生，研究方向：土壤环境化学与生态修复；</a:t>
            </a:r>
            <a:endParaRPr lang="en-US" altLang="zh-CN" sz="1400" dirty="0">
              <a:latin typeface="Times New Roman" panose="02020603050405020304" pitchFamily="18" charset="0"/>
              <a:ea typeface="楷体" panose="02010609060101010101" pitchFamily="49" charset="-122"/>
              <a:cs typeface="Times New Roman" panose="02020603050405020304" pitchFamily="18" charset="0"/>
            </a:endParaRPr>
          </a:p>
          <a:p>
            <a:pPr algn="just"/>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摘要：</a:t>
            </a:r>
            <a:endParaRPr lang="en-US" altLang="zh-CN" sz="1400" dirty="0">
              <a:latin typeface="Times New Roman" panose="02020603050405020304" pitchFamily="18" charset="0"/>
              <a:ea typeface="楷体" panose="02010609060101010101" pitchFamily="49" charset="-122"/>
              <a:cs typeface="Times New Roman" panose="02020603050405020304" pitchFamily="18" charset="0"/>
            </a:endParaRPr>
          </a:p>
          <a:p>
            <a:pPr indent="457200" algn="just"/>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为评估攀枝花市芒果种植区农田土壤中潜在有毒元素（</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PTEs</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）的污染状况及其来源，本研究在仁和区大龙潭乡一个代表性芒果种植基地（</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788</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亩）布设</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49</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个采样点，测定土壤中</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As</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Cd</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Cr</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Cu</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Ni</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Pb</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Zn</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七种元素的含量及</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pH</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值。结果表明，除</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Pb</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外，其余元素含量均显著超过四川省土壤背景值。土壤</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pH</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平均值为</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6.05</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，元素平均含量分别为：</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As</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17.06 mg·kg⁻¹</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Cd</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1.64 mg·kg⁻¹</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Cr</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300.71 mg·kg⁻¹</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Ni</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71.41 mg·kg⁻¹</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Zn</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139.57 mg·kg⁻¹</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Cu</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145.87 mg·kg⁻¹</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Pb</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32.20 mg·kg⁻¹</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）。变异系数显示</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As</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变异最大（</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65.98%</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），受人为活动影响显著；</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Pb</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变异最小（</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14.27%</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），主要来源于自然背景。单因子污染指数评价表明污染程度依次为：</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Cd &gt; As &gt; Cr &gt; Cu &gt; Ni &gt; Zn &gt; Pb</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，其中</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Cd</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污染最为严重。改进的内梅罗综合污染指数显示研究区整体处于重度污染水平（综合指数介于</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2.1</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8.7</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之间）。空间分布分析显示</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Cr</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Ni</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Zn</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Cd</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Cu</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具有相似的分布特征，可能与矿业活动相关；</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As</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分布与居民区分布一致，推测与生活污水排放有关。主成分分析和聚类分析进一步将</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PTEs</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分为三类：</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C1</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Cr</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Ni</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Zn</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）主要来源于矿业活动；</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C2</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Cd</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Cu</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）与工业燃煤相关；</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C3</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As</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Pb</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）主要受自然因素控制。化学形态分析表明，各元素主要以残渣态存在（占比</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&gt;60%</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），交换态和碳酸盐结合态占比极低（</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&lt;3.2%</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），生物有效性和迁移性较低。后续对芒果样品中</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Cd</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Pb</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As</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Cr</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Ni</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的检测结果显示，其含量均低于国家食品安全限值（</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Cd ≤ 0.05 mg·kg⁻¹</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Pb ≤ 0.1 mg·kg⁻¹</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As ≤ 0.5 mg·kg⁻¹</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Cr ≤ 0.5 mg·kg⁻¹</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Ni ≤ 1.0 mg·kg⁻¹</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），表明当前芒果产品安全无污染。本研究为农田土壤</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PTEs</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污染评价与溯源提供了有效方法，并为类似区域的土壤环境管理提供科学依据</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a:t>
            </a:r>
            <a:endParaRPr lang="en-US" altLang="zh-CN" sz="1400" dirty="0">
              <a:latin typeface="Times New Roman" panose="02020603050405020304" pitchFamily="18" charset="0"/>
              <a:ea typeface="楷体" panose="02010609060101010101" pitchFamily="49" charset="-122"/>
              <a:cs typeface="Times New Roman" panose="02020603050405020304" pitchFamily="18" charset="0"/>
            </a:endParaRPr>
          </a:p>
          <a:p>
            <a:pPr algn="just"/>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关键词：</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潜在有毒元素</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污染评估</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多元分析</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空间分布</a:t>
            </a:r>
            <a:endParaRPr lang="zh-CN" altLang="zh-CN" sz="1400" dirty="0">
              <a:latin typeface="Times New Roman" panose="02020603050405020304" pitchFamily="18" charset="0"/>
              <a:ea typeface="楷体" panose="02010609060101010101" pitchFamily="49" charset="-122"/>
              <a:cs typeface="Times New Roman" panose="02020603050405020304" pitchFamily="18"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p:cNvGrpSpPr/>
          <p:nvPr/>
        </p:nvGrpSpPr>
        <p:grpSpPr>
          <a:xfrm>
            <a:off x="0" y="314109"/>
            <a:ext cx="6481438" cy="9419646"/>
            <a:chOff x="0" y="314109"/>
            <a:chExt cx="6481438" cy="9419646"/>
          </a:xfrm>
        </p:grpSpPr>
        <p:grpSp>
          <p:nvGrpSpPr>
            <p:cNvPr id="33" name="组合 32"/>
            <p:cNvGrpSpPr/>
            <p:nvPr/>
          </p:nvGrpSpPr>
          <p:grpSpPr>
            <a:xfrm>
              <a:off x="0" y="314109"/>
              <a:ext cx="6481438" cy="307777"/>
              <a:chOff x="0" y="314109"/>
              <a:chExt cx="6481438" cy="307777"/>
            </a:xfrm>
          </p:grpSpPr>
          <p:sp>
            <p:nvSpPr>
              <p:cNvPr id="35" name="文本框 34"/>
              <p:cNvSpPr txBox="1"/>
              <p:nvPr/>
            </p:nvSpPr>
            <p:spPr>
              <a:xfrm>
                <a:off x="2664000" y="314109"/>
                <a:ext cx="3817438" cy="307777"/>
              </a:xfrm>
              <a:prstGeom prst="rect">
                <a:avLst/>
              </a:prstGeom>
              <a:noFill/>
            </p:spPr>
            <p:txBody>
              <a:bodyPr wrap="square" rtlCol="0">
                <a:spAutoFit/>
              </a:bodyPr>
              <a:lstStyle/>
              <a:p>
                <a:r>
                  <a:rPr lang="zh-CN" altLang="en-US" sz="1400" dirty="0">
                    <a:latin typeface="方正小标宋_GBK" panose="03000509000000000000" pitchFamily="65" charset="-122"/>
                    <a:ea typeface="方正小标宋_GBK" panose="03000509000000000000" pitchFamily="65" charset="-122"/>
                  </a:rPr>
                  <a:t>第四届“西部自然资源与生态环境健康研讨会”</a:t>
                </a:r>
                <a:endParaRPr lang="zh-CN" altLang="en-US" sz="1400" dirty="0">
                  <a:latin typeface="方正小标宋_GBK" panose="03000509000000000000" pitchFamily="65" charset="-122"/>
                  <a:ea typeface="方正小标宋_GBK" panose="03000509000000000000" pitchFamily="65" charset="-122"/>
                </a:endParaRPr>
              </a:p>
            </p:txBody>
          </p:sp>
          <p:grpSp>
            <p:nvGrpSpPr>
              <p:cNvPr id="36" name="组合 35"/>
              <p:cNvGrpSpPr/>
              <p:nvPr/>
            </p:nvGrpSpPr>
            <p:grpSpPr>
              <a:xfrm rot="10800000">
                <a:off x="0" y="359998"/>
                <a:ext cx="2531658" cy="216001"/>
                <a:chOff x="4326342" y="359999"/>
                <a:chExt cx="2531658" cy="216001"/>
              </a:xfrm>
            </p:grpSpPr>
            <p:sp>
              <p:nvSpPr>
                <p:cNvPr id="37" name="矩形 36"/>
                <p:cNvSpPr/>
                <p:nvPr/>
              </p:nvSpPr>
              <p:spPr>
                <a:xfrm>
                  <a:off x="4698000" y="359999"/>
                  <a:ext cx="2160000" cy="216000"/>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p:cNvSpPr/>
                <p:nvPr/>
              </p:nvSpPr>
              <p:spPr>
                <a:xfrm>
                  <a:off x="4537438" y="360000"/>
                  <a:ext cx="108000" cy="216000"/>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4408707" y="360000"/>
                  <a:ext cx="72000" cy="216000"/>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4326342" y="360000"/>
                  <a:ext cx="36000" cy="2160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41" name="组合 40"/>
            <p:cNvGrpSpPr/>
            <p:nvPr/>
          </p:nvGrpSpPr>
          <p:grpSpPr>
            <a:xfrm>
              <a:off x="144000" y="9252000"/>
              <a:ext cx="324000" cy="481755"/>
              <a:chOff x="329905" y="9424245"/>
              <a:chExt cx="324000" cy="481755"/>
            </a:xfrm>
            <a:solidFill>
              <a:srgbClr val="0070C0"/>
            </a:solidFill>
          </p:grpSpPr>
          <p:sp>
            <p:nvSpPr>
              <p:cNvPr id="42" name="矩形 41"/>
              <p:cNvSpPr/>
              <p:nvPr/>
            </p:nvSpPr>
            <p:spPr>
              <a:xfrm rot="10800000">
                <a:off x="387478" y="9806681"/>
                <a:ext cx="216507" cy="99319"/>
              </a:xfrm>
              <a:prstGeom prst="rect">
                <a:avLst/>
              </a:prstGeom>
              <a:grpFill/>
              <a:ln>
                <a:noFill/>
              </a:ln>
              <a:effectLst/>
              <a:scene3d>
                <a:camera prst="orthographicFront">
                  <a:rot lat="0" lon="0" rev="0"/>
                </a:camera>
                <a:lightRig rig="chilly" dir="t">
                  <a:rot lat="0" lon="0" rev="18480000"/>
                </a:lightRig>
              </a:scene3d>
              <a:sp3d prstMaterial="clear">
                <a:bevelT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p:nvPr/>
            </p:nvSpPr>
            <p:spPr>
              <a:xfrm>
                <a:off x="329905" y="9424245"/>
                <a:ext cx="324000" cy="324000"/>
              </a:xfrm>
              <a:prstGeom prst="ellipse">
                <a:avLst/>
              </a:prstGeom>
              <a:gr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dirty="0">
                    <a:solidFill>
                      <a:schemeClr val="bg1"/>
                    </a:solidFill>
                    <a:latin typeface="Times New Roman" panose="02020603050405020304" pitchFamily="18" charset="0"/>
                    <a:cs typeface="Times New Roman" panose="02020603050405020304" pitchFamily="18" charset="0"/>
                  </a:rPr>
                  <a:t>29</a:t>
                </a:r>
                <a:endParaRPr lang="en-US" altLang="zh-CN" dirty="0">
                  <a:solidFill>
                    <a:schemeClr val="bg1"/>
                  </a:solidFill>
                  <a:latin typeface="Times New Roman" panose="02020603050405020304" pitchFamily="18" charset="0"/>
                  <a:cs typeface="Times New Roman" panose="02020603050405020304" pitchFamily="18" charset="0"/>
                </a:endParaRPr>
              </a:p>
            </p:txBody>
          </p:sp>
        </p:grpSp>
      </p:grpSp>
      <p:sp>
        <p:nvSpPr>
          <p:cNvPr id="5" name="文本框 4"/>
          <p:cNvSpPr txBox="1"/>
          <p:nvPr/>
        </p:nvSpPr>
        <p:spPr>
          <a:xfrm>
            <a:off x="585000" y="1151431"/>
            <a:ext cx="5688000" cy="7525137"/>
          </a:xfrm>
          <a:prstGeom prst="rect">
            <a:avLst/>
          </a:prstGeom>
          <a:noFill/>
        </p:spPr>
        <p:txBody>
          <a:bodyPr wrap="square" rtlCol="0">
            <a:spAutoFit/>
          </a:bodyPr>
          <a:lstStyle/>
          <a:p>
            <a:pPr algn="ctr">
              <a:spcAft>
                <a:spcPts val="600"/>
              </a:spcAft>
            </a:pPr>
            <a:r>
              <a:rPr lang="zh-CN" altLang="en-US" sz="1600" b="1" dirty="0">
                <a:latin typeface="Times New Roman" panose="02020603050405020304" pitchFamily="18" charset="0"/>
                <a:ea typeface="楷体" panose="02010609060101010101" pitchFamily="49" charset="-122"/>
                <a:cs typeface="Times New Roman" panose="02020603050405020304" pitchFamily="18" charset="0"/>
              </a:rPr>
              <a:t>黄龙高寒土壤溶解性有机质特征及来源解析</a:t>
            </a:r>
            <a:endParaRPr lang="en-US" altLang="zh-CN" sz="1600" b="1" dirty="0">
              <a:latin typeface="Times New Roman" panose="02020603050405020304" pitchFamily="18" charset="0"/>
              <a:ea typeface="楷体" panose="02010609060101010101" pitchFamily="49" charset="-122"/>
              <a:cs typeface="Times New Roman" panose="02020603050405020304" pitchFamily="18" charset="0"/>
            </a:endParaRPr>
          </a:p>
          <a:p>
            <a:pPr algn="ct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张雪梅</a:t>
            </a:r>
            <a:r>
              <a:rPr lang="en-US" altLang="zh-CN" sz="1400" baseline="30000" dirty="0">
                <a:latin typeface="Times New Roman" panose="02020603050405020304" pitchFamily="18" charset="0"/>
                <a:ea typeface="楷体" panose="02010609060101010101" pitchFamily="49" charset="-122"/>
                <a:cs typeface="Times New Roman" panose="02020603050405020304" pitchFamily="18" charset="0"/>
              </a:rPr>
              <a:t>1</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，吕珍珍</a:t>
            </a:r>
            <a:r>
              <a:rPr lang="en-US" altLang="zh-CN" sz="1400" baseline="30000" dirty="0">
                <a:latin typeface="Times New Roman" panose="02020603050405020304" pitchFamily="18" charset="0"/>
                <a:ea typeface="楷体" panose="02010609060101010101" pitchFamily="49" charset="-122"/>
                <a:cs typeface="Times New Roman" panose="02020603050405020304" pitchFamily="18" charset="0"/>
              </a:rPr>
              <a:t>1</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，董发勤</a:t>
            </a:r>
            <a:r>
              <a:rPr lang="en-US" altLang="zh-CN" sz="1400" baseline="30000" dirty="0">
                <a:latin typeface="Times New Roman" panose="02020603050405020304" pitchFamily="18" charset="0"/>
                <a:ea typeface="楷体" panose="02010609060101010101" pitchFamily="49" charset="-122"/>
                <a:cs typeface="Times New Roman" panose="02020603050405020304" pitchFamily="18" charset="0"/>
              </a:rPr>
              <a:t>*1</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，霍婷婷</a:t>
            </a:r>
            <a:r>
              <a:rPr lang="en-US" altLang="zh-CN" sz="1400" baseline="30000" dirty="0">
                <a:latin typeface="Times New Roman" panose="02020603050405020304" pitchFamily="18" charset="0"/>
                <a:ea typeface="楷体" panose="02010609060101010101" pitchFamily="49" charset="-122"/>
                <a:cs typeface="Times New Roman" panose="02020603050405020304" pitchFamily="18" charset="0"/>
              </a:rPr>
              <a:t>1</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，叶新林</a:t>
            </a:r>
            <a:r>
              <a:rPr lang="en-US" altLang="zh-CN" sz="1400" baseline="30000" dirty="0">
                <a:latin typeface="Times New Roman" panose="02020603050405020304" pitchFamily="18" charset="0"/>
                <a:ea typeface="楷体" panose="02010609060101010101" pitchFamily="49" charset="-122"/>
                <a:cs typeface="Times New Roman" panose="02020603050405020304" pitchFamily="18" charset="0"/>
              </a:rPr>
              <a:t>1</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，龙江玥</a:t>
            </a:r>
            <a:r>
              <a:rPr lang="en-US" altLang="zh-CN" sz="1400" baseline="30000" dirty="0">
                <a:latin typeface="Times New Roman" panose="02020603050405020304" pitchFamily="18" charset="0"/>
                <a:ea typeface="楷体" panose="02010609060101010101" pitchFamily="49" charset="-122"/>
                <a:cs typeface="Times New Roman" panose="02020603050405020304" pitchFamily="18" charset="0"/>
              </a:rPr>
              <a:t>1</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唐岚</a:t>
            </a:r>
            <a:r>
              <a:rPr lang="en-US" altLang="zh-CN" sz="1400" baseline="30000" dirty="0">
                <a:latin typeface="Times New Roman" panose="02020603050405020304" pitchFamily="18" charset="0"/>
                <a:ea typeface="楷体" panose="02010609060101010101" pitchFamily="49" charset="-122"/>
                <a:cs typeface="Times New Roman" panose="02020603050405020304" pitchFamily="18" charset="0"/>
              </a:rPr>
              <a:t>1</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，彭丽娟</a:t>
            </a:r>
            <a:r>
              <a:rPr lang="en-US" altLang="zh-CN" sz="1400" baseline="30000" dirty="0">
                <a:latin typeface="Times New Roman" panose="02020603050405020304" pitchFamily="18" charset="0"/>
                <a:ea typeface="楷体" panose="02010609060101010101" pitchFamily="49" charset="-122"/>
                <a:cs typeface="Times New Roman" panose="02020603050405020304" pitchFamily="18" charset="0"/>
              </a:rPr>
              <a:t>1</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，刘意超</a:t>
            </a:r>
            <a:r>
              <a:rPr lang="en-US" altLang="zh-CN" sz="1400" baseline="30000" dirty="0">
                <a:latin typeface="Times New Roman" panose="02020603050405020304" pitchFamily="18" charset="0"/>
                <a:ea typeface="楷体" panose="02010609060101010101" pitchFamily="49" charset="-122"/>
                <a:cs typeface="Times New Roman" panose="02020603050405020304" pitchFamily="18" charset="0"/>
              </a:rPr>
              <a:t>1</a:t>
            </a:r>
            <a:endParaRPr lang="en-US" altLang="zh-CN" sz="1400" baseline="30000" dirty="0">
              <a:latin typeface="Times New Roman" panose="02020603050405020304" pitchFamily="18" charset="0"/>
              <a:ea typeface="楷体" panose="02010609060101010101" pitchFamily="49" charset="-122"/>
              <a:cs typeface="Times New Roman" panose="02020603050405020304" pitchFamily="18" charset="0"/>
            </a:endParaRPr>
          </a:p>
          <a:p>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1.</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西南科技大学 </a:t>
            </a:r>
            <a:endParaRPr lang="en-US" altLang="zh-CN" sz="1400" dirty="0">
              <a:latin typeface="Times New Roman" panose="02020603050405020304" pitchFamily="18" charset="0"/>
              <a:ea typeface="楷体" panose="02010609060101010101" pitchFamily="49" charset="-122"/>
              <a:cs typeface="Times New Roman" panose="02020603050405020304" pitchFamily="18" charset="0"/>
            </a:endParaRPr>
          </a:p>
          <a:p>
            <a:pPr algn="just"/>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基金项目：</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国家自然科学基金项目（</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42430715</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西南科技大学研究生创新基金资助（</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25ycx1072</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a:t>
            </a:r>
            <a:endParaRPr lang="en-US" altLang="zh-CN" sz="1400" dirty="0">
              <a:latin typeface="Times New Roman" panose="02020603050405020304" pitchFamily="18" charset="0"/>
              <a:ea typeface="楷体" panose="02010609060101010101" pitchFamily="49" charset="-122"/>
              <a:cs typeface="Times New Roman" panose="02020603050405020304" pitchFamily="18" charset="0"/>
            </a:endParaRPr>
          </a:p>
          <a:p>
            <a:pPr algn="just"/>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作者</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简介</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张雪梅，硕士研究生，研究方向：土壤环境化学与生态修复；</a:t>
            </a:r>
            <a:endParaRPr lang="en-US" altLang="zh-CN" sz="1400" dirty="0">
              <a:latin typeface="Times New Roman" panose="02020603050405020304" pitchFamily="18" charset="0"/>
              <a:ea typeface="楷体" panose="02010609060101010101" pitchFamily="49" charset="-122"/>
              <a:cs typeface="Times New Roman" panose="02020603050405020304" pitchFamily="18" charset="0"/>
            </a:endParaRPr>
          </a:p>
          <a:p>
            <a:pPr algn="just"/>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通讯作者：董发勤，教授，博士生导师，研究方向：环境矿物学、生态环境健康；</a:t>
            </a:r>
            <a:endParaRPr lang="en-US" altLang="zh-CN" sz="1400" dirty="0">
              <a:latin typeface="Times New Roman" panose="02020603050405020304" pitchFamily="18" charset="0"/>
              <a:ea typeface="楷体" panose="02010609060101010101" pitchFamily="49" charset="-122"/>
              <a:cs typeface="Times New Roman" panose="02020603050405020304" pitchFamily="18" charset="0"/>
            </a:endParaRPr>
          </a:p>
          <a:p>
            <a:pPr algn="just"/>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摘要：</a:t>
            </a:r>
            <a:endParaRPr lang="en-US" altLang="zh-CN" sz="1400" dirty="0">
              <a:latin typeface="Times New Roman" panose="02020603050405020304" pitchFamily="18" charset="0"/>
              <a:ea typeface="楷体" panose="02010609060101010101" pitchFamily="49" charset="-122"/>
              <a:cs typeface="Times New Roman" panose="02020603050405020304" pitchFamily="18" charset="0"/>
            </a:endParaRPr>
          </a:p>
          <a:p>
            <a:pPr indent="457200" algn="just"/>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高山高寒土壤是全球碳循环的重要载体，溶解性有机质（</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DOM</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）作为土壤碳库中最活跃的组分，其组成、来源及环境响应机制对理解高寒生态系统碳循环过程具有重要意义。本研究以黄龙高寒湿地土壤为研究对象，沿</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3100-3600 m </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海拔梯度布设采样点采集表层土壤样品，通过采用紫外</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可见吸收光谱、三维荧光光谱结合平行因子分析（</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PARAFAC</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）及荧光区域积分（</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FRI</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）等方法，表征黄龙高寒土壤 </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DOM </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的光谱学特征，重点解析不同海拔梯度下土壤</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DOM</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的组成特征、来源及空间分异规律，并探讨不同环境因子（如海拔、理化性质）对 </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DOM </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特征的影响。研究结果表明：黄龙高寒土壤</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DOM</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以生物源输入为主，整体呈现弱自生源、低腐殖化特征，溶解性有机碳（</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DOC</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）含量介于</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246.4-278.0 mg/kg</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之间；平行因子分析识别出</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3</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类荧光组分，即类腐殖质（</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C1</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）、紫外线类腐殖质（</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C2</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）和类蛋白质组分（</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C3</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），其中类腐殖质物质（</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C1+C2</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）占比超过</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60%</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，为</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DOM</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的主导组分。</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DOM</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组分沿海拔梯度呈现显著空间分异特征：类腐殖质组分随海拔升高呈降低趋势，类蛋白质组分则与之相反，高海拔区域以类蛋白质组分为主，低海拔区域类腐殖质组分占优。相关性分析及结构方程模型（</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SEM</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）显示，土壤金属元素</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Na</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Fe</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Cu </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与类腐殖质组分呈显著正相关，与类蛋白质组分呈显著负相关，其中</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Fe</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元素在模型中因子载荷高达</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0.998</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，是驱动黄龙高寒土壤 </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DOM </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性质分异的核心关键因子。本研究为理解川西高原高寒湿地生态系统土壤有机碳生物地球化学循环及生态系统管理提供科学依据</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a:t>
            </a:r>
            <a:endParaRPr lang="en-US" altLang="zh-CN" sz="1400" dirty="0">
              <a:latin typeface="Times New Roman" panose="02020603050405020304" pitchFamily="18" charset="0"/>
              <a:ea typeface="楷体" panose="02010609060101010101" pitchFamily="49" charset="-122"/>
              <a:cs typeface="Times New Roman" panose="02020603050405020304" pitchFamily="18" charset="0"/>
            </a:endParaRPr>
          </a:p>
          <a:p>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关键词：</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高寒冷土壤</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溶解性有机质</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海拔梯度</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光谱学特性，空间分异</a:t>
            </a:r>
            <a:endParaRPr lang="zh-CN" altLang="zh-CN" sz="1400" dirty="0">
              <a:latin typeface="Times New Roman" panose="02020603050405020304" pitchFamily="18" charset="0"/>
              <a:ea typeface="楷体" panose="02010609060101010101" pitchFamily="49" charset="-122"/>
              <a:cs typeface="Times New Roman" panose="02020603050405020304" pitchFamily="18"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椭圆 33"/>
          <p:cNvSpPr/>
          <p:nvPr/>
        </p:nvSpPr>
        <p:spPr>
          <a:xfrm>
            <a:off x="6407785" y="9251950"/>
            <a:ext cx="323850" cy="323850"/>
          </a:xfrm>
          <a:prstGeom prst="ellipse">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dirty="0">
                <a:solidFill>
                  <a:schemeClr val="bg1"/>
                </a:solidFill>
                <a:latin typeface="Times New Roman" panose="02020603050405020304" pitchFamily="18" charset="0"/>
                <a:cs typeface="Times New Roman" panose="02020603050405020304" pitchFamily="18" charset="0"/>
              </a:rPr>
              <a:t>30</a:t>
            </a:r>
            <a:endParaRPr lang="en-US" altLang="zh-CN" dirty="0">
              <a:solidFill>
                <a:schemeClr val="bg1"/>
              </a:solidFill>
              <a:latin typeface="Times New Roman" panose="02020603050405020304" pitchFamily="18" charset="0"/>
              <a:cs typeface="Times New Roman" panose="02020603050405020304" pitchFamily="18" charset="0"/>
            </a:endParaRPr>
          </a:p>
        </p:txBody>
      </p:sp>
      <p:grpSp>
        <p:nvGrpSpPr>
          <p:cNvPr id="25" name="组合 24"/>
          <p:cNvGrpSpPr/>
          <p:nvPr/>
        </p:nvGrpSpPr>
        <p:grpSpPr>
          <a:xfrm>
            <a:off x="360000" y="314111"/>
            <a:ext cx="6498000" cy="9411890"/>
            <a:chOff x="360000" y="314111"/>
            <a:chExt cx="6498000" cy="9411890"/>
          </a:xfrm>
        </p:grpSpPr>
        <p:sp>
          <p:nvSpPr>
            <p:cNvPr id="26" name="矩形 25"/>
            <p:cNvSpPr/>
            <p:nvPr/>
          </p:nvSpPr>
          <p:spPr>
            <a:xfrm>
              <a:off x="6461231" y="9626682"/>
              <a:ext cx="216507" cy="99319"/>
            </a:xfrm>
            <a:prstGeom prst="rect">
              <a:avLst/>
            </a:prstGeom>
            <a:solidFill>
              <a:srgbClr val="0070C0"/>
            </a:solidFill>
            <a:ln>
              <a:noFill/>
            </a:ln>
            <a:effectLst/>
            <a:scene3d>
              <a:camera prst="orthographicFront">
                <a:rot lat="0" lon="0" rev="0"/>
              </a:camera>
              <a:lightRig rig="chilly" dir="t">
                <a:rot lat="0" lon="0" rev="18480000"/>
              </a:lightRig>
            </a:scene3d>
            <a:sp3d prstMaterial="clear">
              <a:bevelT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nvGrpSpPr>
            <p:cNvPr id="27" name="组合 26"/>
            <p:cNvGrpSpPr/>
            <p:nvPr/>
          </p:nvGrpSpPr>
          <p:grpSpPr>
            <a:xfrm>
              <a:off x="360000" y="314111"/>
              <a:ext cx="6498000" cy="307777"/>
              <a:chOff x="360000" y="314111"/>
              <a:chExt cx="6498000" cy="307777"/>
            </a:xfrm>
          </p:grpSpPr>
          <p:sp>
            <p:nvSpPr>
              <p:cNvPr id="29" name="文本框 28"/>
              <p:cNvSpPr txBox="1"/>
              <p:nvPr/>
            </p:nvSpPr>
            <p:spPr>
              <a:xfrm>
                <a:off x="360000" y="314111"/>
                <a:ext cx="3817438" cy="307777"/>
              </a:xfrm>
              <a:prstGeom prst="rect">
                <a:avLst/>
              </a:prstGeom>
              <a:noFill/>
            </p:spPr>
            <p:txBody>
              <a:bodyPr wrap="square" rtlCol="0">
                <a:spAutoFit/>
              </a:bodyPr>
              <a:lstStyle/>
              <a:p>
                <a:r>
                  <a:rPr lang="zh-CN" altLang="en-US" sz="1400" dirty="0">
                    <a:latin typeface="方正小标宋_GBK" panose="03000509000000000000" pitchFamily="65" charset="-122"/>
                    <a:ea typeface="方正小标宋_GBK" panose="03000509000000000000" pitchFamily="65" charset="-122"/>
                  </a:rPr>
                  <a:t>第四届“西部自然资源与生态环境健康研讨会”</a:t>
                </a:r>
                <a:endParaRPr lang="zh-CN" altLang="en-US" sz="1400" dirty="0">
                  <a:latin typeface="方正小标宋_GBK" panose="03000509000000000000" pitchFamily="65" charset="-122"/>
                  <a:ea typeface="方正小标宋_GBK" panose="03000509000000000000" pitchFamily="65" charset="-122"/>
                </a:endParaRPr>
              </a:p>
            </p:txBody>
          </p:sp>
          <p:grpSp>
            <p:nvGrpSpPr>
              <p:cNvPr id="33" name="组合 32"/>
              <p:cNvGrpSpPr/>
              <p:nvPr/>
            </p:nvGrpSpPr>
            <p:grpSpPr>
              <a:xfrm>
                <a:off x="4326342" y="359999"/>
                <a:ext cx="2531658" cy="216001"/>
                <a:chOff x="4326342" y="359999"/>
                <a:chExt cx="2531658" cy="216001"/>
              </a:xfrm>
            </p:grpSpPr>
            <p:sp>
              <p:nvSpPr>
                <p:cNvPr id="35" name="矩形 34"/>
                <p:cNvSpPr/>
                <p:nvPr/>
              </p:nvSpPr>
              <p:spPr>
                <a:xfrm>
                  <a:off x="4698000" y="359999"/>
                  <a:ext cx="2160000" cy="216000"/>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p:nvSpPr>
              <p:spPr>
                <a:xfrm>
                  <a:off x="4537438" y="360000"/>
                  <a:ext cx="108000" cy="216000"/>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p:cNvSpPr/>
                <p:nvPr/>
              </p:nvSpPr>
              <p:spPr>
                <a:xfrm>
                  <a:off x="4408707" y="360000"/>
                  <a:ext cx="72000" cy="216000"/>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p:cNvSpPr/>
                <p:nvPr/>
              </p:nvSpPr>
              <p:spPr>
                <a:xfrm>
                  <a:off x="4326342" y="360000"/>
                  <a:ext cx="36000" cy="2160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sp>
        <p:nvSpPr>
          <p:cNvPr id="2" name="文本框 1"/>
          <p:cNvSpPr txBox="1"/>
          <p:nvPr/>
        </p:nvSpPr>
        <p:spPr>
          <a:xfrm>
            <a:off x="626064" y="974988"/>
            <a:ext cx="5781721" cy="7956024"/>
          </a:xfrm>
          <a:prstGeom prst="rect">
            <a:avLst/>
          </a:prstGeom>
          <a:noFill/>
        </p:spPr>
        <p:txBody>
          <a:bodyPr wrap="square" rtlCol="0">
            <a:spAutoFit/>
          </a:bodyPr>
          <a:lstStyle/>
          <a:p>
            <a:pPr algn="ctr">
              <a:spcAft>
                <a:spcPts val="600"/>
              </a:spcAft>
            </a:pPr>
            <a:r>
              <a:rPr lang="zh-CN" altLang="zh-CN" sz="1600" b="1" dirty="0">
                <a:latin typeface="Times New Roman" panose="02020603050405020304" pitchFamily="18" charset="0"/>
                <a:ea typeface="楷体" panose="02010609060101010101" pitchFamily="49" charset="-122"/>
                <a:cs typeface="Times New Roman" panose="02020603050405020304" pitchFamily="18" charset="0"/>
              </a:rPr>
              <a:t>锰氧化物影响稻田土壤可溶性有机碳吸附氧化及分子分馏</a:t>
            </a:r>
            <a:endParaRPr lang="zh-CN" altLang="zh-CN" sz="1600" b="1" dirty="0">
              <a:latin typeface="Times New Roman" panose="02020603050405020304" pitchFamily="18" charset="0"/>
              <a:ea typeface="楷体" panose="02010609060101010101" pitchFamily="49" charset="-122"/>
              <a:cs typeface="Times New Roman" panose="02020603050405020304" pitchFamily="18" charset="0"/>
            </a:endParaRPr>
          </a:p>
          <a:p>
            <a:pPr algn="ct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付玮</a:t>
            </a:r>
            <a:r>
              <a:rPr lang="en-US" altLang="zh-CN" sz="1400" baseline="30000" dirty="0">
                <a:latin typeface="Times New Roman" panose="02020603050405020304" pitchFamily="18" charset="0"/>
                <a:ea typeface="楷体" panose="02010609060101010101" pitchFamily="49" charset="-122"/>
                <a:cs typeface="Times New Roman" panose="02020603050405020304" pitchFamily="18" charset="0"/>
              </a:rPr>
              <a:t>1,2</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，杨刚</a:t>
            </a:r>
            <a:r>
              <a:rPr lang="en-US" altLang="zh-CN" sz="1400" baseline="30000" dirty="0">
                <a:latin typeface="Times New Roman" panose="02020603050405020304" pitchFamily="18" charset="0"/>
                <a:ea typeface="楷体" panose="02010609060101010101" pitchFamily="49" charset="-122"/>
                <a:cs typeface="Times New Roman" panose="02020603050405020304" pitchFamily="18" charset="0"/>
              </a:rPr>
              <a:t>1</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，董发勤</a:t>
            </a:r>
            <a:r>
              <a:rPr lang="en-US" altLang="zh-CN" sz="1400" baseline="30000" dirty="0">
                <a:latin typeface="Times New Roman" panose="02020603050405020304" pitchFamily="18" charset="0"/>
                <a:ea typeface="楷体" panose="02010609060101010101" pitchFamily="49" charset="-122"/>
                <a:cs typeface="Times New Roman" panose="02020603050405020304" pitchFamily="18" charset="0"/>
              </a:rPr>
              <a:t>3</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，陈槐</a:t>
            </a:r>
            <a:r>
              <a:rPr lang="en-US" altLang="zh-CN" sz="1400" baseline="30000" dirty="0">
                <a:latin typeface="Times New Roman" panose="02020603050405020304" pitchFamily="18" charset="0"/>
                <a:ea typeface="楷体" panose="02010609060101010101" pitchFamily="49" charset="-122"/>
                <a:cs typeface="Times New Roman" panose="02020603050405020304" pitchFamily="18" charset="0"/>
              </a:rPr>
              <a:t>4</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，郭军康</a:t>
            </a:r>
            <a:r>
              <a:rPr lang="en-US" altLang="zh-CN" sz="1400" baseline="30000" dirty="0">
                <a:latin typeface="Times New Roman" panose="02020603050405020304" pitchFamily="18" charset="0"/>
                <a:ea typeface="楷体" panose="02010609060101010101" pitchFamily="49" charset="-122"/>
                <a:cs typeface="Times New Roman" panose="02020603050405020304" pitchFamily="18" charset="0"/>
              </a:rPr>
              <a:t>1</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，海江波</a:t>
            </a:r>
            <a:r>
              <a:rPr lang="en-US" altLang="zh-CN" sz="1400" baseline="30000" dirty="0">
                <a:latin typeface="Times New Roman" panose="02020603050405020304" pitchFamily="18" charset="0"/>
                <a:ea typeface="楷体" panose="02010609060101010101" pitchFamily="49" charset="-122"/>
                <a:cs typeface="Times New Roman" panose="02020603050405020304" pitchFamily="18" charset="0"/>
              </a:rPr>
              <a:t>5</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，贠娟莉</a:t>
            </a:r>
            <a:r>
              <a:rPr lang="en-US" altLang="zh-CN" sz="1400" baseline="30000" dirty="0">
                <a:latin typeface="Times New Roman" panose="02020603050405020304" pitchFamily="18" charset="0"/>
                <a:ea typeface="楷体" panose="02010609060101010101" pitchFamily="49" charset="-122"/>
                <a:cs typeface="Times New Roman" panose="02020603050405020304" pitchFamily="18" charset="0"/>
              </a:rPr>
              <a:t>1</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，王彪</a:t>
            </a:r>
            <a:r>
              <a:rPr lang="en-US" altLang="zh-CN" sz="1400" baseline="30000" dirty="0">
                <a:latin typeface="Times New Roman" panose="02020603050405020304" pitchFamily="18" charset="0"/>
                <a:ea typeface="楷体" panose="02010609060101010101" pitchFamily="49" charset="-122"/>
                <a:cs typeface="Times New Roman" panose="02020603050405020304" pitchFamily="18" charset="0"/>
              </a:rPr>
              <a:t>1</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，廖达航</a:t>
            </a:r>
            <a:r>
              <a:rPr lang="en-US" altLang="zh-CN" sz="1400" baseline="30000" dirty="0">
                <a:latin typeface="Times New Roman" panose="02020603050405020304" pitchFamily="18" charset="0"/>
                <a:ea typeface="楷体" panose="02010609060101010101" pitchFamily="49" charset="-122"/>
                <a:cs typeface="Times New Roman" panose="02020603050405020304" pitchFamily="18" charset="0"/>
              </a:rPr>
              <a:t>1</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，白银萍</a:t>
            </a:r>
            <a:r>
              <a:rPr lang="en-US" altLang="zh-CN" sz="1400" baseline="30000" dirty="0">
                <a:latin typeface="Times New Roman" panose="02020603050405020304" pitchFamily="18" charset="0"/>
                <a:ea typeface="楷体" panose="02010609060101010101" pitchFamily="49" charset="-122"/>
                <a:cs typeface="Times New Roman" panose="02020603050405020304" pitchFamily="18" charset="0"/>
              </a:rPr>
              <a:t>1,6*</a:t>
            </a:r>
            <a:endParaRPr lang="zh-CN" altLang="zh-CN" sz="1400" dirty="0">
              <a:latin typeface="Times New Roman" panose="02020603050405020304" pitchFamily="18" charset="0"/>
              <a:ea typeface="楷体" panose="02010609060101010101" pitchFamily="49" charset="-122"/>
              <a:cs typeface="Times New Roman" panose="02020603050405020304" pitchFamily="18" charset="0"/>
            </a:endParaRPr>
          </a:p>
          <a:p>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1</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陕西科技大学环境科学与工程学院</a:t>
            </a:r>
            <a:endParaRPr lang="zh-CN" altLang="zh-CN" sz="1400" dirty="0">
              <a:latin typeface="Times New Roman" panose="02020603050405020304" pitchFamily="18" charset="0"/>
              <a:ea typeface="楷体" panose="02010609060101010101" pitchFamily="49" charset="-122"/>
              <a:cs typeface="Times New Roman" panose="02020603050405020304" pitchFamily="18" charset="0"/>
            </a:endParaRPr>
          </a:p>
          <a:p>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2</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西南科技大学生命科学与农林学院</a:t>
            </a:r>
            <a:endParaRPr lang="zh-CN" altLang="zh-CN" sz="1400" dirty="0">
              <a:latin typeface="Times New Roman" panose="02020603050405020304" pitchFamily="18" charset="0"/>
              <a:ea typeface="楷体" panose="02010609060101010101" pitchFamily="49" charset="-122"/>
              <a:cs typeface="Times New Roman" panose="02020603050405020304" pitchFamily="18" charset="0"/>
            </a:endParaRPr>
          </a:p>
          <a:p>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3</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西南科技大学环境与资源学院</a:t>
            </a:r>
            <a:endParaRPr lang="zh-CN" altLang="zh-CN" sz="1400" dirty="0">
              <a:latin typeface="Times New Roman" panose="02020603050405020304" pitchFamily="18" charset="0"/>
              <a:ea typeface="楷体" panose="02010609060101010101" pitchFamily="49" charset="-122"/>
              <a:cs typeface="Times New Roman" panose="02020603050405020304" pitchFamily="18" charset="0"/>
            </a:endParaRPr>
          </a:p>
          <a:p>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4</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中国科学院成都生物研究所山地生态恢复与生物多样性保护四川省重点实验室</a:t>
            </a:r>
            <a:endParaRPr lang="zh-CN" altLang="zh-CN" sz="1400" dirty="0">
              <a:latin typeface="Times New Roman" panose="02020603050405020304" pitchFamily="18" charset="0"/>
              <a:ea typeface="楷体" panose="02010609060101010101" pitchFamily="49" charset="-122"/>
              <a:cs typeface="Times New Roman" panose="02020603050405020304" pitchFamily="18" charset="0"/>
            </a:endParaRPr>
          </a:p>
          <a:p>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5</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西北农林科技大学农学院</a:t>
            </a:r>
            <a:endParaRPr lang="zh-CN" altLang="zh-CN" sz="1400" dirty="0">
              <a:latin typeface="Times New Roman" panose="02020603050405020304" pitchFamily="18" charset="0"/>
              <a:ea typeface="楷体" panose="02010609060101010101" pitchFamily="49" charset="-122"/>
              <a:cs typeface="Times New Roman" panose="02020603050405020304" pitchFamily="18" charset="0"/>
            </a:endParaRPr>
          </a:p>
          <a:p>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6</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渭南师范学院陕西省河流湿地生态与环境重点实验室</a:t>
            </a:r>
            <a:endParaRPr lang="zh-CN" altLang="zh-CN" sz="1400" dirty="0">
              <a:latin typeface="Times New Roman" panose="02020603050405020304" pitchFamily="18" charset="0"/>
              <a:ea typeface="楷体" panose="02010609060101010101" pitchFamily="49" charset="-122"/>
              <a:cs typeface="Times New Roman" panose="02020603050405020304" pitchFamily="18" charset="0"/>
            </a:endParaRPr>
          </a:p>
          <a:p>
            <a:pPr algn="just"/>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基金项目：国家自然科学基金（</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42430715</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）、陕西省自然科学基础研究项目（</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2025JC-YBMS-348</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）、中国博士后科学基金（</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2025M772551</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）、陕西省河流湿地生态与环境重点实验室基金（</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202503</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a:t>
            </a:r>
            <a:endParaRPr lang="zh-CN" altLang="zh-CN" sz="1400" dirty="0">
              <a:latin typeface="Times New Roman" panose="02020603050405020304" pitchFamily="18" charset="0"/>
              <a:ea typeface="楷体" panose="02010609060101010101" pitchFamily="49" charset="-122"/>
              <a:cs typeface="Times New Roman" panose="02020603050405020304" pitchFamily="18" charset="0"/>
            </a:endParaRPr>
          </a:p>
          <a:p>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作者</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简介</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：付玮，硕士研究生，研究方向：湿地碳循环</a:t>
            </a:r>
            <a:endParaRPr lang="en-US" altLang="zh-CN" sz="1400" dirty="0">
              <a:latin typeface="Times New Roman" panose="02020603050405020304" pitchFamily="18" charset="0"/>
              <a:ea typeface="楷体" panose="02010609060101010101" pitchFamily="49" charset="-122"/>
              <a:cs typeface="Times New Roman" panose="02020603050405020304" pitchFamily="18" charset="0"/>
            </a:endParaRPr>
          </a:p>
          <a:p>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通讯作者：白银萍，博士后，研究方向：湿地碳循环及其生物学机制</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电子邮箱：</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baiyinping@sust.edu.cn</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a:t>
            </a:r>
            <a:endParaRPr lang="en-US" altLang="zh-CN" sz="1400" dirty="0">
              <a:latin typeface="Times New Roman" panose="02020603050405020304" pitchFamily="18" charset="0"/>
              <a:ea typeface="楷体" panose="02010609060101010101" pitchFamily="49" charset="-122"/>
              <a:cs typeface="Times New Roman" panose="02020603050405020304" pitchFamily="18" charset="0"/>
            </a:endParaRPr>
          </a:p>
          <a:p>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摘要：</a:t>
            </a:r>
            <a:endParaRPr lang="zh-CN" altLang="zh-CN" sz="1400" dirty="0">
              <a:latin typeface="Times New Roman" panose="02020603050405020304" pitchFamily="18" charset="0"/>
              <a:ea typeface="楷体" panose="02010609060101010101" pitchFamily="49" charset="-122"/>
              <a:cs typeface="Times New Roman" panose="02020603050405020304" pitchFamily="18" charset="0"/>
            </a:endParaRPr>
          </a:p>
          <a:p>
            <a:pPr indent="457200" algn="just"/>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土壤可溶性有机碳（</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DOC</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）是土壤中最活跃的碳库之一，是驱动产甲烷过程的核心底物，我们前期研究发现水钠锰矿、水羟锰矿和锂硬锰矿三种锰氧化物添加可以显著抑制稻田甲烷排放，但锰氧化物与</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DOC</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的相互作用尚不清楚。本研究通过对三种锰氧化物与稻田</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DOC</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吸附氧化和分子分馏过程进行了评估，探究锰氧化物与</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DOC</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的相互作用。结果表明，水羟锰矿具有最高的比表面积，提供了更为丰富的吸附反应位点，有利于</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DOC</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的氧化。因此，与其他两种锰氧化物相比，水羟锰矿对</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DOC</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的矿化能力最高。锂硬锰矿的表面正电荷能够通过静电吸引作用高效吸附</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DOC</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，随后锂硬锰矿富含反应性的</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Mn-OH</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和</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Al-OH</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可以通过配体交换稳定</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DOC</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，从而表现出最高的吸附固碳能力。</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FT-ICR MS</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分析发现，三种锰氧化物将低分子量、含氧量少或不饱和度低的物质优先保留在溶液中，对芳香性和不饱和结构的高活性木质素类化合物具有吸附偏好性。在</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DOC</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与水钠锰矿和水羟锰矿反应体系中，形成分子量低、蛋白质化合物和脂肪类富集的产物，而在</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DOC</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与锂硬锰矿反应体系中形成的产物具有分子量大、结构稳定和高芳香性的特点，腐殖化程度更高，生物可降解性更低。综上所述，本研究为不同锰氧化物与稻田土壤</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DOC</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之间的界面过程提供了新的见解，并为锰氧化物影响</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DOC</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的分子水平转化进而调控</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CH</a:t>
            </a:r>
            <a:r>
              <a:rPr lang="en-US" altLang="zh-CN" sz="1400" baseline="-25000" dirty="0">
                <a:latin typeface="Times New Roman" panose="02020603050405020304" pitchFamily="18" charset="0"/>
                <a:ea typeface="楷体" panose="02010609060101010101" pitchFamily="49" charset="-122"/>
                <a:cs typeface="Times New Roman" panose="02020603050405020304" pitchFamily="18" charset="0"/>
              </a:rPr>
              <a:t>4</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减排机制提供了新思路。</a:t>
            </a:r>
            <a:endParaRPr lang="zh-CN" altLang="zh-CN" sz="1400" dirty="0">
              <a:latin typeface="Times New Roman" panose="02020603050405020304" pitchFamily="18" charset="0"/>
              <a:ea typeface="楷体" panose="02010609060101010101" pitchFamily="49" charset="-122"/>
              <a:cs typeface="Times New Roman" panose="02020603050405020304" pitchFamily="18" charset="0"/>
            </a:endParaRPr>
          </a:p>
          <a:p>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关键词：锰氧化物、可溶性有机碳、吸附氧化、分子分馏</a:t>
            </a:r>
            <a:endParaRPr lang="zh-CN" altLang="zh-CN" sz="1400" dirty="0">
              <a:latin typeface="Times New Roman" panose="02020603050405020304" pitchFamily="18" charset="0"/>
              <a:ea typeface="楷体" panose="02010609060101010101" pitchFamily="49" charset="-122"/>
              <a:cs typeface="Times New Roman" panose="02020603050405020304" pitchFamily="18"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p:cNvGrpSpPr/>
          <p:nvPr/>
        </p:nvGrpSpPr>
        <p:grpSpPr>
          <a:xfrm>
            <a:off x="0" y="314109"/>
            <a:ext cx="6481438" cy="9419646"/>
            <a:chOff x="0" y="314109"/>
            <a:chExt cx="6481438" cy="9419646"/>
          </a:xfrm>
        </p:grpSpPr>
        <p:grpSp>
          <p:nvGrpSpPr>
            <p:cNvPr id="33" name="组合 32"/>
            <p:cNvGrpSpPr/>
            <p:nvPr/>
          </p:nvGrpSpPr>
          <p:grpSpPr>
            <a:xfrm>
              <a:off x="0" y="314109"/>
              <a:ext cx="6481438" cy="307777"/>
              <a:chOff x="0" y="314109"/>
              <a:chExt cx="6481438" cy="307777"/>
            </a:xfrm>
          </p:grpSpPr>
          <p:sp>
            <p:nvSpPr>
              <p:cNvPr id="35" name="文本框 34"/>
              <p:cNvSpPr txBox="1"/>
              <p:nvPr/>
            </p:nvSpPr>
            <p:spPr>
              <a:xfrm>
                <a:off x="2664000" y="314109"/>
                <a:ext cx="3817438" cy="307777"/>
              </a:xfrm>
              <a:prstGeom prst="rect">
                <a:avLst/>
              </a:prstGeom>
              <a:noFill/>
            </p:spPr>
            <p:txBody>
              <a:bodyPr wrap="square" rtlCol="0">
                <a:spAutoFit/>
              </a:bodyPr>
              <a:lstStyle/>
              <a:p>
                <a:r>
                  <a:rPr lang="zh-CN" altLang="en-US" sz="1400" dirty="0">
                    <a:latin typeface="方正小标宋_GBK" panose="03000509000000000000" pitchFamily="65" charset="-122"/>
                    <a:ea typeface="方正小标宋_GBK" panose="03000509000000000000" pitchFamily="65" charset="-122"/>
                  </a:rPr>
                  <a:t>第四届“西部自然资源与生态环境健康研讨会”</a:t>
                </a:r>
                <a:endParaRPr lang="zh-CN" altLang="en-US" sz="1400" dirty="0">
                  <a:latin typeface="方正小标宋_GBK" panose="03000509000000000000" pitchFamily="65" charset="-122"/>
                  <a:ea typeface="方正小标宋_GBK" panose="03000509000000000000" pitchFamily="65" charset="-122"/>
                </a:endParaRPr>
              </a:p>
            </p:txBody>
          </p:sp>
          <p:grpSp>
            <p:nvGrpSpPr>
              <p:cNvPr id="36" name="组合 35"/>
              <p:cNvGrpSpPr/>
              <p:nvPr/>
            </p:nvGrpSpPr>
            <p:grpSpPr>
              <a:xfrm rot="10800000">
                <a:off x="0" y="359998"/>
                <a:ext cx="2531658" cy="216001"/>
                <a:chOff x="4326342" y="359999"/>
                <a:chExt cx="2531658" cy="216001"/>
              </a:xfrm>
            </p:grpSpPr>
            <p:sp>
              <p:nvSpPr>
                <p:cNvPr id="37" name="矩形 36"/>
                <p:cNvSpPr/>
                <p:nvPr/>
              </p:nvSpPr>
              <p:spPr>
                <a:xfrm>
                  <a:off x="4698000" y="359999"/>
                  <a:ext cx="2160000" cy="216000"/>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p:cNvSpPr/>
                <p:nvPr/>
              </p:nvSpPr>
              <p:spPr>
                <a:xfrm>
                  <a:off x="4537438" y="360000"/>
                  <a:ext cx="108000" cy="216000"/>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4408707" y="360000"/>
                  <a:ext cx="72000" cy="216000"/>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4326342" y="360000"/>
                  <a:ext cx="36000" cy="2160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41" name="组合 40"/>
            <p:cNvGrpSpPr/>
            <p:nvPr/>
          </p:nvGrpSpPr>
          <p:grpSpPr>
            <a:xfrm>
              <a:off x="144000" y="9252000"/>
              <a:ext cx="324000" cy="481755"/>
              <a:chOff x="329905" y="9424245"/>
              <a:chExt cx="324000" cy="481755"/>
            </a:xfrm>
            <a:solidFill>
              <a:srgbClr val="0070C0"/>
            </a:solidFill>
          </p:grpSpPr>
          <p:sp>
            <p:nvSpPr>
              <p:cNvPr id="42" name="矩形 41"/>
              <p:cNvSpPr/>
              <p:nvPr/>
            </p:nvSpPr>
            <p:spPr>
              <a:xfrm rot="10800000">
                <a:off x="387478" y="9806681"/>
                <a:ext cx="216507" cy="99319"/>
              </a:xfrm>
              <a:prstGeom prst="rect">
                <a:avLst/>
              </a:prstGeom>
              <a:grpFill/>
              <a:ln>
                <a:noFill/>
              </a:ln>
              <a:effectLst/>
              <a:scene3d>
                <a:camera prst="orthographicFront">
                  <a:rot lat="0" lon="0" rev="0"/>
                </a:camera>
                <a:lightRig rig="chilly" dir="t">
                  <a:rot lat="0" lon="0" rev="18480000"/>
                </a:lightRig>
              </a:scene3d>
              <a:sp3d prstMaterial="clear">
                <a:bevelT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p:nvPr/>
            </p:nvSpPr>
            <p:spPr>
              <a:xfrm>
                <a:off x="329905" y="9424245"/>
                <a:ext cx="324000" cy="324000"/>
              </a:xfrm>
              <a:prstGeom prst="ellipse">
                <a:avLst/>
              </a:prstGeom>
              <a:gr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dirty="0">
                    <a:solidFill>
                      <a:schemeClr val="bg1"/>
                    </a:solidFill>
                    <a:latin typeface="Times New Roman" panose="02020603050405020304" pitchFamily="18" charset="0"/>
                    <a:cs typeface="Times New Roman" panose="02020603050405020304" pitchFamily="18" charset="0"/>
                  </a:rPr>
                  <a:t>31</a:t>
                </a:r>
                <a:endParaRPr lang="en-US" altLang="zh-CN" dirty="0">
                  <a:solidFill>
                    <a:schemeClr val="bg1"/>
                  </a:solidFill>
                  <a:latin typeface="Times New Roman" panose="02020603050405020304" pitchFamily="18" charset="0"/>
                  <a:cs typeface="Times New Roman" panose="02020603050405020304" pitchFamily="18" charset="0"/>
                </a:endParaRPr>
              </a:p>
            </p:txBody>
          </p:sp>
        </p:grpSp>
      </p:grpSp>
      <p:sp>
        <p:nvSpPr>
          <p:cNvPr id="4" name="文本框 3"/>
          <p:cNvSpPr txBox="1"/>
          <p:nvPr/>
        </p:nvSpPr>
        <p:spPr>
          <a:xfrm>
            <a:off x="532052" y="780867"/>
            <a:ext cx="5793896" cy="8633133"/>
          </a:xfrm>
          <a:prstGeom prst="rect">
            <a:avLst/>
          </a:prstGeom>
          <a:noFill/>
        </p:spPr>
        <p:txBody>
          <a:bodyPr wrap="square" rtlCol="0">
            <a:spAutoFit/>
          </a:bodyPr>
          <a:lstStyle/>
          <a:p>
            <a:pPr algn="ctr">
              <a:spcAft>
                <a:spcPts val="600"/>
              </a:spcAft>
            </a:pPr>
            <a:r>
              <a:rPr lang="zh-CN" altLang="zh-CN" b="1" dirty="0">
                <a:latin typeface="Times New Roman" panose="02020603050405020304" pitchFamily="18" charset="0"/>
                <a:ea typeface="楷体" panose="02010609060101010101" pitchFamily="49" charset="-122"/>
                <a:cs typeface="Times New Roman" panose="02020603050405020304" pitchFamily="18" charset="0"/>
              </a:rPr>
              <a:t>若尔盖泥炭地不同水</a:t>
            </a:r>
            <a:r>
              <a:rPr lang="zh-CN" altLang="en-US" b="1" dirty="0">
                <a:latin typeface="Times New Roman" panose="02020603050405020304" pitchFamily="18" charset="0"/>
                <a:ea typeface="楷体" panose="02010609060101010101" pitchFamily="49" charset="-122"/>
                <a:cs typeface="Times New Roman" panose="02020603050405020304" pitchFamily="18" charset="0"/>
              </a:rPr>
              <a:t>位</a:t>
            </a:r>
            <a:r>
              <a:rPr lang="zh-CN" altLang="zh-CN" b="1" dirty="0">
                <a:latin typeface="Times New Roman" panose="02020603050405020304" pitchFamily="18" charset="0"/>
                <a:ea typeface="楷体" panose="02010609060101010101" pitchFamily="49" charset="-122"/>
                <a:cs typeface="Times New Roman" panose="02020603050405020304" pitchFamily="18" charset="0"/>
              </a:rPr>
              <a:t>梯度下土壤有机碳稳定性特征</a:t>
            </a:r>
            <a:endParaRPr lang="zh-CN" altLang="zh-CN" dirty="0">
              <a:latin typeface="Times New Roman" panose="02020603050405020304" pitchFamily="18" charset="0"/>
              <a:ea typeface="楷体" panose="02010609060101010101" pitchFamily="49" charset="-122"/>
              <a:cs typeface="Times New Roman" panose="02020603050405020304" pitchFamily="18" charset="0"/>
            </a:endParaRPr>
          </a:p>
          <a:p>
            <a:pPr algn="ct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宋嘉伟</a:t>
            </a:r>
            <a:r>
              <a:rPr lang="en-US" altLang="zh-CN" sz="1400" baseline="30000" dirty="0">
                <a:latin typeface="Times New Roman" panose="02020603050405020304" pitchFamily="18" charset="0"/>
                <a:ea typeface="楷体" panose="02010609060101010101" pitchFamily="49" charset="-122"/>
                <a:cs typeface="Times New Roman" panose="02020603050405020304" pitchFamily="18" charset="0"/>
              </a:rPr>
              <a:t>1</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，董发勤</a:t>
            </a:r>
            <a:r>
              <a:rPr lang="en-US" altLang="zh-CN" sz="1400" baseline="30000" dirty="0">
                <a:latin typeface="Times New Roman" panose="02020603050405020304" pitchFamily="18" charset="0"/>
                <a:ea typeface="楷体" panose="02010609060101010101" pitchFamily="49" charset="-122"/>
                <a:cs typeface="Times New Roman" panose="02020603050405020304" pitchFamily="18" charset="0"/>
              </a:rPr>
              <a:t>2</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，陈 槐</a:t>
            </a:r>
            <a:r>
              <a:rPr lang="en-US" altLang="zh-CN" sz="1400" baseline="30000" dirty="0">
                <a:latin typeface="Times New Roman" panose="02020603050405020304" pitchFamily="18" charset="0"/>
                <a:ea typeface="楷体" panose="02010609060101010101" pitchFamily="49" charset="-122"/>
                <a:cs typeface="Times New Roman" panose="02020603050405020304" pitchFamily="18" charset="0"/>
              </a:rPr>
              <a:t>3, 4</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，白银萍</a:t>
            </a:r>
            <a:r>
              <a:rPr lang="en-US" altLang="zh-CN" sz="1400" baseline="30000" dirty="0">
                <a:latin typeface="Times New Roman" panose="02020603050405020304" pitchFamily="18" charset="0"/>
                <a:ea typeface="楷体" panose="02010609060101010101" pitchFamily="49" charset="-122"/>
                <a:cs typeface="Times New Roman" panose="02020603050405020304" pitchFamily="18" charset="0"/>
              </a:rPr>
              <a:t>1</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，郭军康</a:t>
            </a:r>
            <a:r>
              <a:rPr lang="en-US" altLang="zh-CN" sz="1400" baseline="30000" dirty="0">
                <a:latin typeface="Times New Roman" panose="02020603050405020304" pitchFamily="18" charset="0"/>
                <a:ea typeface="楷体" panose="02010609060101010101" pitchFamily="49" charset="-122"/>
                <a:cs typeface="Times New Roman" panose="02020603050405020304" pitchFamily="18" charset="0"/>
              </a:rPr>
              <a:t>1</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，贠娟莉</a:t>
            </a:r>
            <a:r>
              <a:rPr lang="en-US" altLang="zh-CN" sz="1400" baseline="30000" dirty="0">
                <a:latin typeface="Times New Roman" panose="02020603050405020304" pitchFamily="18" charset="0"/>
                <a:ea typeface="楷体" panose="02010609060101010101" pitchFamily="49" charset="-122"/>
                <a:cs typeface="Times New Roman" panose="02020603050405020304" pitchFamily="18" charset="0"/>
              </a:rPr>
              <a:t>1</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，王彪</a:t>
            </a:r>
            <a:r>
              <a:rPr lang="en-US" altLang="zh-CN" sz="1400" baseline="30000" dirty="0">
                <a:latin typeface="Times New Roman" panose="02020603050405020304" pitchFamily="18" charset="0"/>
                <a:ea typeface="楷体" panose="02010609060101010101" pitchFamily="49" charset="-122"/>
                <a:cs typeface="Times New Roman" panose="02020603050405020304" pitchFamily="18" charset="0"/>
              </a:rPr>
              <a:t>1</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，杨 刚</a:t>
            </a:r>
            <a:r>
              <a:rPr lang="en-US" altLang="zh-CN" sz="1400" baseline="30000" dirty="0">
                <a:latin typeface="Times New Roman" panose="02020603050405020304" pitchFamily="18" charset="0"/>
                <a:ea typeface="楷体" panose="02010609060101010101" pitchFamily="49" charset="-122"/>
                <a:cs typeface="Times New Roman" panose="02020603050405020304" pitchFamily="18" charset="0"/>
              </a:rPr>
              <a:t>1*</a:t>
            </a:r>
            <a:endParaRPr lang="zh-CN" altLang="zh-CN" sz="1400" dirty="0">
              <a:latin typeface="Times New Roman" panose="02020603050405020304" pitchFamily="18" charset="0"/>
              <a:ea typeface="楷体" panose="02010609060101010101" pitchFamily="49" charset="-122"/>
              <a:cs typeface="Times New Roman" panose="02020603050405020304" pitchFamily="18" charset="0"/>
            </a:endParaRPr>
          </a:p>
          <a:p>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1 </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陕西科技大学环境科学与工程学院</a:t>
            </a:r>
            <a:endParaRPr lang="zh-CN" altLang="zh-CN" sz="1400" dirty="0">
              <a:latin typeface="Times New Roman" panose="02020603050405020304" pitchFamily="18" charset="0"/>
              <a:ea typeface="楷体" panose="02010609060101010101" pitchFamily="49" charset="-122"/>
              <a:cs typeface="Times New Roman" panose="02020603050405020304" pitchFamily="18" charset="0"/>
            </a:endParaRPr>
          </a:p>
          <a:p>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2 </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西南科技大学环境与资源学院</a:t>
            </a:r>
            <a:endParaRPr lang="zh-CN" altLang="zh-CN" sz="1400" dirty="0">
              <a:latin typeface="Times New Roman" panose="02020603050405020304" pitchFamily="18" charset="0"/>
              <a:ea typeface="楷体" panose="02010609060101010101" pitchFamily="49" charset="-122"/>
              <a:cs typeface="Times New Roman" panose="02020603050405020304" pitchFamily="18" charset="0"/>
            </a:endParaRPr>
          </a:p>
          <a:p>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3 </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中国科学院四川若尔盖湿地生态研究站</a:t>
            </a:r>
            <a:endParaRPr lang="zh-CN" altLang="zh-CN" sz="1400" dirty="0">
              <a:latin typeface="Times New Roman" panose="02020603050405020304" pitchFamily="18" charset="0"/>
              <a:ea typeface="楷体" panose="02010609060101010101" pitchFamily="49" charset="-122"/>
              <a:cs typeface="Times New Roman" panose="02020603050405020304" pitchFamily="18" charset="0"/>
            </a:endParaRPr>
          </a:p>
          <a:p>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4 </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中国科学院成都生物研究所山地生态恢复与生物资源利用重点实验室</a:t>
            </a:r>
            <a:endParaRPr lang="zh-CN" altLang="zh-CN" sz="1400" dirty="0">
              <a:latin typeface="Times New Roman" panose="02020603050405020304" pitchFamily="18" charset="0"/>
              <a:ea typeface="楷体" panose="02010609060101010101" pitchFamily="49" charset="-122"/>
              <a:cs typeface="Times New Roman" panose="02020603050405020304" pitchFamily="18" charset="0"/>
            </a:endParaRPr>
          </a:p>
          <a:p>
            <a:pPr algn="just"/>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基金项目；国家自然科学基金（</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42430715</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）、陕西省自然科学基础研究计划（</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2025JC-YBMS-348</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）、中国博士后科学基金（</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2025M772551</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）、陕西省河流湿地生态与环境重点实验室基金（</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202503</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a:t>
            </a:r>
            <a:endParaRPr lang="zh-CN" altLang="zh-CN" sz="1400" dirty="0">
              <a:latin typeface="Times New Roman" panose="02020603050405020304" pitchFamily="18" charset="0"/>
              <a:ea typeface="楷体" panose="02010609060101010101" pitchFamily="49" charset="-122"/>
              <a:cs typeface="Times New Roman" panose="02020603050405020304" pitchFamily="18" charset="0"/>
            </a:endParaRPr>
          </a:p>
          <a:p>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作者</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简介</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：宋嘉伟，硕士研究生，研究方向：湿地碳循环</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a:t>
            </a:r>
            <a:endParaRPr lang="zh-CN" altLang="zh-CN" sz="1400" dirty="0">
              <a:latin typeface="Times New Roman" panose="02020603050405020304" pitchFamily="18" charset="0"/>
              <a:ea typeface="楷体" panose="02010609060101010101" pitchFamily="49" charset="-122"/>
              <a:cs typeface="Times New Roman" panose="02020603050405020304" pitchFamily="18" charset="0"/>
            </a:endParaRPr>
          </a:p>
          <a:p>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通讯作者：杨刚，博士生导师，研究方向：湿地碳循环及其生物学机制、湿地的环境响应及功能提升</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电子邮箱：</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yanggang903@163.com</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a:t>
            </a:r>
            <a:endParaRPr lang="zh-CN" altLang="zh-CN" sz="1400" dirty="0">
              <a:latin typeface="Times New Roman" panose="02020603050405020304" pitchFamily="18" charset="0"/>
              <a:ea typeface="楷体" panose="02010609060101010101" pitchFamily="49" charset="-122"/>
              <a:cs typeface="Times New Roman" panose="02020603050405020304" pitchFamily="18" charset="0"/>
            </a:endParaRPr>
          </a:p>
          <a:p>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摘要：</a:t>
            </a:r>
            <a:endParaRPr lang="zh-CN" altLang="zh-CN" sz="1400" dirty="0">
              <a:latin typeface="Times New Roman" panose="02020603050405020304" pitchFamily="18" charset="0"/>
              <a:ea typeface="楷体" panose="02010609060101010101" pitchFamily="49" charset="-122"/>
              <a:cs typeface="Times New Roman" panose="02020603050405020304" pitchFamily="18" charset="0"/>
            </a:endParaRPr>
          </a:p>
          <a:p>
            <a:pPr indent="457200" algn="just"/>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泥炭地是全球重要的陆地碳库，其碳汇功能强烈依赖于水文条件。传统观点认为水位下降会加速有机质分解导致碳流失，但近期研究发现适度水分变化可能通过改变碳输入与矿物保护作用而增加碳积累，其内在的有机碳组分转化与稳定机制尚不清晰。土壤有机碳（</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SOC</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）可区分为活性较高的颗粒态有机碳（</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POC</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）与稳定性强的矿物结合态有机碳（</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MAOC</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），二者的消长动态是解析碳库稳定性的关键。基于此，本研究提出以下科学问题：水分梯度如何影响泥炭地</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SOC</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的物理组分（</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POC/MAOC</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比例）及其化学与生物稳定性？为回答该问题，选取若尔盖泥炭地三个不同水分梯度样地（泥炭沼泽</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S1</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、沼泽草甸</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S2</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、高寒草甸</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S3</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），通过物理分组结合化学氧化与矿化培养实验，系统评估</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SOC</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稳定性特征。结果表明：随着水分条件由湿变干，表层</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SOC</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POC</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和</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MAOC</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含量均呈增加趋势，但</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SOC</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物理组成发生显著变化。</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S2</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阶段土壤以</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POC</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为主导（</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POC/SOC</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占比最高），碳库活性增强；</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S3</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阶段</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SOC</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组成转为以</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MAOC</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为主导（</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MAOC/SOC</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比值显著上升），碳库整体稳定性提升。化学氧化显示，约</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90 %</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的</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MAOC</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可被</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H</a:t>
            </a:r>
            <a:r>
              <a:rPr lang="en-US" altLang="zh-CN" sz="1400" baseline="-25000" dirty="0">
                <a:latin typeface="Times New Roman" panose="02020603050405020304" pitchFamily="18" charset="0"/>
                <a:ea typeface="楷体" panose="02010609060101010101" pitchFamily="49" charset="-122"/>
                <a:cs typeface="Times New Roman" panose="02020603050405020304" pitchFamily="18" charset="0"/>
              </a:rPr>
              <a:t>2</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O</a:t>
            </a:r>
            <a:r>
              <a:rPr lang="en-US" altLang="zh-CN" sz="1400" baseline="-25000" dirty="0">
                <a:latin typeface="Times New Roman" panose="02020603050405020304" pitchFamily="18" charset="0"/>
                <a:ea typeface="楷体" panose="02010609060101010101" pitchFamily="49" charset="-122"/>
                <a:cs typeface="Times New Roman" panose="02020603050405020304" pitchFamily="18" charset="0"/>
              </a:rPr>
              <a:t>2</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氧化，其抗氧化性随土层加深及水分条件变干而增强。矿化培养表明，</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MAOC</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矿化速率普遍低于</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POC</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，但在</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S2</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阶段深层土壤中</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MAOC</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矿化速率反超</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POC</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，表明该阶段矿物保护效应可能被优化的水分条件所超越，导致深层碳稳定性短暂降低。傅里叶红外光谱（</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FTIR</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）分析进一步揭示，随着水分条件变干，</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MAOC</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中醇酚类和芳香族碳等稳定性官能团比例上升，增强了其与矿物的结合能力。综上，水分梯度通过改变</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SOC</a:t>
            </a:r>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的物理组分、化学结构及土壤环境，共同调控泥炭地有机碳的稳定性。研究结果为理解退化泥炭地的碳动态及生态恢复提供了科学依据。</a:t>
            </a:r>
            <a:endParaRPr lang="zh-CN" altLang="zh-CN" sz="1400" dirty="0">
              <a:latin typeface="Times New Roman" panose="02020603050405020304" pitchFamily="18" charset="0"/>
              <a:ea typeface="楷体" panose="02010609060101010101" pitchFamily="49" charset="-122"/>
              <a:cs typeface="Times New Roman" panose="02020603050405020304" pitchFamily="18" charset="0"/>
            </a:endParaRPr>
          </a:p>
          <a:p>
            <a:r>
              <a:rPr lang="zh-CN" altLang="zh-CN" sz="1400" dirty="0">
                <a:latin typeface="Times New Roman" panose="02020603050405020304" pitchFamily="18" charset="0"/>
                <a:ea typeface="楷体" panose="02010609060101010101" pitchFamily="49" charset="-122"/>
                <a:cs typeface="Times New Roman" panose="02020603050405020304" pitchFamily="18" charset="0"/>
              </a:rPr>
              <a:t>关键词：退化泥炭地；地下水位下降；化学稳定性；生物稳定性；碳库维持</a:t>
            </a:r>
            <a:endParaRPr lang="zh-CN" altLang="zh-CN" sz="1400" dirty="0">
              <a:latin typeface="Times New Roman" panose="02020603050405020304" pitchFamily="18" charset="0"/>
              <a:ea typeface="楷体" panose="02010609060101010101" pitchFamily="49" charset="-122"/>
              <a:cs typeface="Times New Roman" panose="02020603050405020304" pitchFamily="18"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360000" y="314111"/>
            <a:ext cx="6498000" cy="9411890"/>
            <a:chOff x="360000" y="314111"/>
            <a:chExt cx="6498000" cy="9411890"/>
          </a:xfrm>
        </p:grpSpPr>
        <p:sp>
          <p:nvSpPr>
            <p:cNvPr id="23" name="矩形 22"/>
            <p:cNvSpPr/>
            <p:nvPr/>
          </p:nvSpPr>
          <p:spPr>
            <a:xfrm>
              <a:off x="6461231" y="9626682"/>
              <a:ext cx="216507" cy="99319"/>
            </a:xfrm>
            <a:prstGeom prst="rect">
              <a:avLst/>
            </a:prstGeom>
            <a:solidFill>
              <a:srgbClr val="0070C0"/>
            </a:solidFill>
            <a:ln>
              <a:noFill/>
            </a:ln>
            <a:effectLst/>
            <a:scene3d>
              <a:camera prst="orthographicFront">
                <a:rot lat="0" lon="0" rev="0"/>
              </a:camera>
              <a:lightRig rig="chilly" dir="t">
                <a:rot lat="0" lon="0" rev="18480000"/>
              </a:lightRig>
            </a:scene3d>
            <a:sp3d prstMaterial="clear">
              <a:bevelT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nvGrpSpPr>
            <p:cNvPr id="3" name="组合 2"/>
            <p:cNvGrpSpPr/>
            <p:nvPr/>
          </p:nvGrpSpPr>
          <p:grpSpPr>
            <a:xfrm>
              <a:off x="360000" y="314111"/>
              <a:ext cx="6498000" cy="307777"/>
              <a:chOff x="360000" y="314111"/>
              <a:chExt cx="6498000" cy="307777"/>
            </a:xfrm>
          </p:grpSpPr>
          <p:sp>
            <p:nvSpPr>
              <p:cNvPr id="6" name="文本框 5"/>
              <p:cNvSpPr txBox="1"/>
              <p:nvPr/>
            </p:nvSpPr>
            <p:spPr>
              <a:xfrm>
                <a:off x="360000" y="314111"/>
                <a:ext cx="3817438" cy="307777"/>
              </a:xfrm>
              <a:prstGeom prst="rect">
                <a:avLst/>
              </a:prstGeom>
              <a:noFill/>
            </p:spPr>
            <p:txBody>
              <a:bodyPr wrap="square" rtlCol="0">
                <a:spAutoFit/>
              </a:bodyPr>
              <a:lstStyle/>
              <a:p>
                <a:r>
                  <a:rPr lang="zh-CN" altLang="en-US" sz="1400" dirty="0">
                    <a:latin typeface="方正小标宋_GBK" panose="03000509000000000000" pitchFamily="65" charset="-122"/>
                    <a:ea typeface="方正小标宋_GBK" panose="03000509000000000000" pitchFamily="65" charset="-122"/>
                  </a:rPr>
                  <a:t>第四届“西部自然资源与生态环境健康研讨会”</a:t>
                </a:r>
                <a:endParaRPr lang="zh-CN" altLang="en-US" sz="1400" dirty="0">
                  <a:latin typeface="方正小标宋_GBK" panose="03000509000000000000" pitchFamily="65" charset="-122"/>
                  <a:ea typeface="方正小标宋_GBK" panose="03000509000000000000" pitchFamily="65" charset="-122"/>
                </a:endParaRPr>
              </a:p>
            </p:txBody>
          </p:sp>
          <p:grpSp>
            <p:nvGrpSpPr>
              <p:cNvPr id="7" name="组合 6"/>
              <p:cNvGrpSpPr/>
              <p:nvPr/>
            </p:nvGrpSpPr>
            <p:grpSpPr>
              <a:xfrm>
                <a:off x="4326342" y="359999"/>
                <a:ext cx="2531658" cy="216001"/>
                <a:chOff x="4326342" y="359999"/>
                <a:chExt cx="2531658" cy="216001"/>
              </a:xfrm>
            </p:grpSpPr>
            <p:sp>
              <p:nvSpPr>
                <p:cNvPr id="8" name="矩形 7"/>
                <p:cNvSpPr/>
                <p:nvPr/>
              </p:nvSpPr>
              <p:spPr>
                <a:xfrm>
                  <a:off x="4698000" y="359999"/>
                  <a:ext cx="2160000" cy="216000"/>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4537438" y="360000"/>
                  <a:ext cx="108000" cy="216000"/>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4408707" y="360000"/>
                  <a:ext cx="72000" cy="216000"/>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4326342" y="360000"/>
                  <a:ext cx="36000" cy="2160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sp>
        <p:nvSpPr>
          <p:cNvPr id="34" name="椭圆 33"/>
          <p:cNvSpPr/>
          <p:nvPr/>
        </p:nvSpPr>
        <p:spPr>
          <a:xfrm>
            <a:off x="6407785" y="9251950"/>
            <a:ext cx="323850" cy="323850"/>
          </a:xfrm>
          <a:prstGeom prst="ellipse">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dirty="0">
                <a:solidFill>
                  <a:schemeClr val="bg1"/>
                </a:solidFill>
                <a:latin typeface="Times New Roman" panose="02020603050405020304" pitchFamily="18" charset="0"/>
                <a:cs typeface="Times New Roman" panose="02020603050405020304" pitchFamily="18" charset="0"/>
              </a:rPr>
              <a:t>32</a:t>
            </a:r>
            <a:endParaRPr lang="en-US" altLang="zh-CN" dirty="0">
              <a:solidFill>
                <a:schemeClr val="bg1"/>
              </a:solidFill>
              <a:latin typeface="Times New Roman" panose="02020603050405020304" pitchFamily="18" charset="0"/>
              <a:cs typeface="Times New Roman" panose="02020603050405020304" pitchFamily="18" charset="0"/>
            </a:endParaRPr>
          </a:p>
        </p:txBody>
      </p:sp>
      <p:graphicFrame>
        <p:nvGraphicFramePr>
          <p:cNvPr id="2" name="表格 1"/>
          <p:cNvGraphicFramePr>
            <a:graphicFrameLocks noGrp="1"/>
          </p:cNvGraphicFramePr>
          <p:nvPr/>
        </p:nvGraphicFramePr>
        <p:xfrm>
          <a:off x="540001" y="1080000"/>
          <a:ext cx="5760000" cy="8100000"/>
        </p:xfrm>
        <a:graphic>
          <a:graphicData uri="http://schemas.openxmlformats.org/drawingml/2006/table">
            <a:tbl>
              <a:tblPr firstRow="1" bandRow="1">
                <a:tableStyleId>{2D5ABB26-0587-4C30-8999-92F81FD0307C}</a:tableStyleId>
              </a:tblPr>
              <a:tblGrid>
                <a:gridCol w="1908000"/>
                <a:gridCol w="1908000"/>
                <a:gridCol w="1944000"/>
              </a:tblGrid>
              <a:tr h="540000">
                <a:tc>
                  <a:txBody>
                    <a:bodyPr/>
                    <a:lstStyle/>
                    <a:p>
                      <a:endParaRPr lang="zh-CN"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40000">
                <a:tc>
                  <a:txBody>
                    <a:bodyPr/>
                    <a:lstStyle/>
                    <a:p>
                      <a:endParaRPr lang="zh-CN" alt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40000">
                <a:tc>
                  <a:txBody>
                    <a:bodyPr/>
                    <a:lstStyle/>
                    <a:p>
                      <a:endParaRPr lang="zh-CN" alt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40000">
                <a:tc>
                  <a:txBody>
                    <a:bodyPr/>
                    <a:lstStyle/>
                    <a:p>
                      <a:endParaRPr lang="zh-CN" alt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40000">
                <a:tc>
                  <a:txBody>
                    <a:bodyPr/>
                    <a:lstStyle/>
                    <a:p>
                      <a:endParaRPr lang="zh-CN" alt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40000">
                <a:tc>
                  <a:txBody>
                    <a:bodyPr/>
                    <a:lstStyle/>
                    <a:p>
                      <a:endParaRPr lang="zh-CN" alt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40000">
                <a:tc>
                  <a:txBody>
                    <a:bodyPr/>
                    <a:lstStyle/>
                    <a:p>
                      <a:endParaRPr lang="zh-CN"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40000">
                <a:tc>
                  <a:txBody>
                    <a:bodyPr/>
                    <a:lstStyle/>
                    <a:p>
                      <a:endParaRPr lang="zh-CN" alt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40000">
                <a:tc>
                  <a:txBody>
                    <a:bodyPr/>
                    <a:lstStyle/>
                    <a:p>
                      <a:endParaRPr lang="zh-CN" alt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40000">
                <a:tc>
                  <a:txBody>
                    <a:bodyPr/>
                    <a:lstStyle/>
                    <a:p>
                      <a:endParaRPr lang="zh-CN" alt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40000">
                <a:tc>
                  <a:txBody>
                    <a:bodyPr/>
                    <a:lstStyle/>
                    <a:p>
                      <a:endParaRPr lang="zh-CN" alt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40000">
                <a:tc>
                  <a:txBody>
                    <a:bodyPr/>
                    <a:lstStyle/>
                    <a:p>
                      <a:endParaRPr lang="zh-CN" alt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40000">
                <a:tc>
                  <a:txBody>
                    <a:bodyPr/>
                    <a:lstStyle/>
                    <a:p>
                      <a:endParaRPr lang="zh-CN" alt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40000">
                <a:tc>
                  <a:txBody>
                    <a:bodyPr/>
                    <a:lstStyle/>
                    <a:p>
                      <a:endParaRPr lang="zh-CN"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40000">
                <a:tc>
                  <a:txBody>
                    <a:bodyPr/>
                    <a:lstStyle/>
                    <a:p>
                      <a:endParaRPr lang="zh-CN"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zh-CN"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zh-CN"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组合 1"/>
          <p:cNvGrpSpPr/>
          <p:nvPr/>
        </p:nvGrpSpPr>
        <p:grpSpPr>
          <a:xfrm>
            <a:off x="0" y="314109"/>
            <a:ext cx="6481438" cy="9419646"/>
            <a:chOff x="0" y="314109"/>
            <a:chExt cx="6481438" cy="9419646"/>
          </a:xfrm>
        </p:grpSpPr>
        <p:grpSp>
          <p:nvGrpSpPr>
            <p:cNvPr id="3" name="组合 2"/>
            <p:cNvGrpSpPr/>
            <p:nvPr/>
          </p:nvGrpSpPr>
          <p:grpSpPr>
            <a:xfrm>
              <a:off x="0" y="314109"/>
              <a:ext cx="6481438" cy="307777"/>
              <a:chOff x="0" y="314109"/>
              <a:chExt cx="6481438" cy="307777"/>
            </a:xfrm>
          </p:grpSpPr>
          <p:sp>
            <p:nvSpPr>
              <p:cNvPr id="8" name="文本框 7"/>
              <p:cNvSpPr txBox="1"/>
              <p:nvPr/>
            </p:nvSpPr>
            <p:spPr>
              <a:xfrm>
                <a:off x="2664000" y="314109"/>
                <a:ext cx="3817438" cy="307777"/>
              </a:xfrm>
              <a:prstGeom prst="rect">
                <a:avLst/>
              </a:prstGeom>
              <a:noFill/>
            </p:spPr>
            <p:txBody>
              <a:bodyPr wrap="square" rtlCol="0">
                <a:spAutoFit/>
              </a:bodyPr>
              <a:lstStyle/>
              <a:p>
                <a:r>
                  <a:rPr lang="zh-CN" altLang="en-US" sz="1400" dirty="0">
                    <a:latin typeface="方正小标宋_GBK" panose="03000509000000000000" pitchFamily="65" charset="-122"/>
                    <a:ea typeface="方正小标宋_GBK" panose="03000509000000000000" pitchFamily="65" charset="-122"/>
                  </a:rPr>
                  <a:t>第四届“西部自然资源与生态环境健康研讨会”</a:t>
                </a:r>
                <a:endParaRPr lang="zh-CN" altLang="en-US" sz="1400" dirty="0">
                  <a:latin typeface="方正小标宋_GBK" panose="03000509000000000000" pitchFamily="65" charset="-122"/>
                  <a:ea typeface="方正小标宋_GBK" panose="03000509000000000000" pitchFamily="65" charset="-122"/>
                </a:endParaRPr>
              </a:p>
            </p:txBody>
          </p:sp>
          <p:grpSp>
            <p:nvGrpSpPr>
              <p:cNvPr id="9" name="组合 8"/>
              <p:cNvGrpSpPr/>
              <p:nvPr/>
            </p:nvGrpSpPr>
            <p:grpSpPr>
              <a:xfrm rot="10800000">
                <a:off x="0" y="359998"/>
                <a:ext cx="2531658" cy="216001"/>
                <a:chOff x="4326342" y="359999"/>
                <a:chExt cx="2531658" cy="216001"/>
              </a:xfrm>
            </p:grpSpPr>
            <p:sp>
              <p:nvSpPr>
                <p:cNvPr id="10" name="矩形 9"/>
                <p:cNvSpPr/>
                <p:nvPr/>
              </p:nvSpPr>
              <p:spPr>
                <a:xfrm>
                  <a:off x="4698000" y="359999"/>
                  <a:ext cx="2160000" cy="216000"/>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4537438" y="360000"/>
                  <a:ext cx="108000" cy="216000"/>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4408707" y="360000"/>
                  <a:ext cx="72000" cy="216000"/>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4326342" y="360000"/>
                  <a:ext cx="36000" cy="2160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4" name="组合 3"/>
            <p:cNvGrpSpPr/>
            <p:nvPr/>
          </p:nvGrpSpPr>
          <p:grpSpPr>
            <a:xfrm>
              <a:off x="144000" y="9252000"/>
              <a:ext cx="324000" cy="481755"/>
              <a:chOff x="329905" y="9424245"/>
              <a:chExt cx="324000" cy="481755"/>
            </a:xfrm>
            <a:solidFill>
              <a:srgbClr val="0070C0"/>
            </a:solidFill>
          </p:grpSpPr>
          <p:sp>
            <p:nvSpPr>
              <p:cNvPr id="6" name="矩形 5"/>
              <p:cNvSpPr/>
              <p:nvPr/>
            </p:nvSpPr>
            <p:spPr>
              <a:xfrm rot="10800000">
                <a:off x="387478" y="9806681"/>
                <a:ext cx="216507" cy="99319"/>
              </a:xfrm>
              <a:prstGeom prst="rect">
                <a:avLst/>
              </a:prstGeom>
              <a:grpFill/>
              <a:ln>
                <a:noFill/>
              </a:ln>
              <a:effectLst/>
              <a:scene3d>
                <a:camera prst="orthographicFront">
                  <a:rot lat="0" lon="0" rev="0"/>
                </a:camera>
                <a:lightRig rig="chilly" dir="t">
                  <a:rot lat="0" lon="0" rev="18480000"/>
                </a:lightRig>
              </a:scene3d>
              <a:sp3d prstMaterial="clear">
                <a:bevelT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329905" y="9424245"/>
                <a:ext cx="324000" cy="324000"/>
              </a:xfrm>
              <a:prstGeom prst="ellipse">
                <a:avLst/>
              </a:prstGeom>
              <a:gr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dirty="0">
                    <a:solidFill>
                      <a:schemeClr val="bg1"/>
                    </a:solidFill>
                    <a:latin typeface="Times New Roman" panose="02020603050405020304" pitchFamily="18" charset="0"/>
                    <a:cs typeface="Times New Roman" panose="02020603050405020304" pitchFamily="18" charset="0"/>
                  </a:rPr>
                  <a:t>33</a:t>
                </a:r>
                <a:endParaRPr lang="en-US" altLang="zh-CN" dirty="0">
                  <a:solidFill>
                    <a:schemeClr val="bg1"/>
                  </a:solidFill>
                  <a:latin typeface="Times New Roman" panose="02020603050405020304" pitchFamily="18" charset="0"/>
                  <a:cs typeface="Times New Roman" panose="02020603050405020304" pitchFamily="18" charset="0"/>
                </a:endParaRPr>
              </a:p>
            </p:txBody>
          </p:sp>
        </p:grpSp>
      </p:grpSp>
      <p:graphicFrame>
        <p:nvGraphicFramePr>
          <p:cNvPr id="5" name="表格 4"/>
          <p:cNvGraphicFramePr>
            <a:graphicFrameLocks noGrp="1"/>
          </p:cNvGraphicFramePr>
          <p:nvPr/>
        </p:nvGraphicFramePr>
        <p:xfrm>
          <a:off x="540001" y="1080000"/>
          <a:ext cx="5760000" cy="8100000"/>
        </p:xfrm>
        <a:graphic>
          <a:graphicData uri="http://schemas.openxmlformats.org/drawingml/2006/table">
            <a:tbl>
              <a:tblPr firstRow="1" bandRow="1">
                <a:tableStyleId>{2D5ABB26-0587-4C30-8999-92F81FD0307C}</a:tableStyleId>
              </a:tblPr>
              <a:tblGrid>
                <a:gridCol w="1908000"/>
                <a:gridCol w="1908000"/>
                <a:gridCol w="1944000"/>
              </a:tblGrid>
              <a:tr h="540000">
                <a:tc>
                  <a:txBody>
                    <a:bodyPr/>
                    <a:lstStyle/>
                    <a:p>
                      <a:endParaRPr lang="zh-CN"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40000">
                <a:tc>
                  <a:txBody>
                    <a:bodyPr/>
                    <a:lstStyle/>
                    <a:p>
                      <a:endParaRPr lang="zh-CN" alt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40000">
                <a:tc>
                  <a:txBody>
                    <a:bodyPr/>
                    <a:lstStyle/>
                    <a:p>
                      <a:endParaRPr lang="zh-CN" alt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40000">
                <a:tc>
                  <a:txBody>
                    <a:bodyPr/>
                    <a:lstStyle/>
                    <a:p>
                      <a:endParaRPr lang="zh-CN" alt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40000">
                <a:tc>
                  <a:txBody>
                    <a:bodyPr/>
                    <a:lstStyle/>
                    <a:p>
                      <a:endParaRPr lang="zh-CN" alt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40000">
                <a:tc>
                  <a:txBody>
                    <a:bodyPr/>
                    <a:lstStyle/>
                    <a:p>
                      <a:endParaRPr lang="zh-CN" alt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40000">
                <a:tc>
                  <a:txBody>
                    <a:bodyPr/>
                    <a:lstStyle/>
                    <a:p>
                      <a:endParaRPr lang="zh-CN"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40000">
                <a:tc>
                  <a:txBody>
                    <a:bodyPr/>
                    <a:lstStyle/>
                    <a:p>
                      <a:endParaRPr lang="zh-CN" alt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40000">
                <a:tc>
                  <a:txBody>
                    <a:bodyPr/>
                    <a:lstStyle/>
                    <a:p>
                      <a:endParaRPr lang="zh-CN" alt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40000">
                <a:tc>
                  <a:txBody>
                    <a:bodyPr/>
                    <a:lstStyle/>
                    <a:p>
                      <a:endParaRPr lang="zh-CN" alt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40000">
                <a:tc>
                  <a:txBody>
                    <a:bodyPr/>
                    <a:lstStyle/>
                    <a:p>
                      <a:endParaRPr lang="zh-CN" alt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40000">
                <a:tc>
                  <a:txBody>
                    <a:bodyPr/>
                    <a:lstStyle/>
                    <a:p>
                      <a:endParaRPr lang="zh-CN" alt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40000">
                <a:tc>
                  <a:txBody>
                    <a:bodyPr/>
                    <a:lstStyle/>
                    <a:p>
                      <a:endParaRPr lang="zh-CN" alt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40000">
                <a:tc>
                  <a:txBody>
                    <a:bodyPr/>
                    <a:lstStyle/>
                    <a:p>
                      <a:endParaRPr lang="zh-CN"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40000">
                <a:tc>
                  <a:txBody>
                    <a:bodyPr/>
                    <a:lstStyle/>
                    <a:p>
                      <a:endParaRPr lang="zh-CN"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zh-CN"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zh-CN"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540000" y="900000"/>
            <a:ext cx="5778000" cy="8447405"/>
          </a:xfrm>
          <a:prstGeom prst="rect">
            <a:avLst/>
          </a:prstGeom>
          <a:noFill/>
        </p:spPr>
        <p:txBody>
          <a:bodyPr wrap="square" rtlCol="0">
            <a:spAutoFit/>
          </a:bodyPr>
          <a:lstStyle/>
          <a:p>
            <a:pPr algn="just">
              <a:spcAft>
                <a:spcPts val="600"/>
              </a:spcAft>
            </a:pPr>
            <a:r>
              <a:rPr lang="zh-CN" altLang="en-US" dirty="0">
                <a:latin typeface="方正小标宋_GBK" panose="03000509000000000000" pitchFamily="65" charset="-122"/>
                <a:ea typeface="方正小标宋_GBK" panose="03000509000000000000" pitchFamily="65" charset="-122"/>
              </a:rPr>
              <a:t>一、会议简介</a:t>
            </a:r>
            <a:endParaRPr lang="en-US" altLang="zh-CN" dirty="0">
              <a:latin typeface="方正小标宋_GBK" panose="03000509000000000000" pitchFamily="65" charset="-122"/>
              <a:ea typeface="方正小标宋_GBK" panose="03000509000000000000" pitchFamily="65" charset="-122"/>
            </a:endParaRPr>
          </a:p>
          <a:p>
            <a:pPr indent="457200" algn="just">
              <a:lnSpc>
                <a:spcPts val="2000"/>
              </a:lnSpc>
              <a:spcAft>
                <a:spcPts val="600"/>
              </a:spcAft>
            </a:pP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西部地区作为我国重要的战略资源储备基地，拥有占国土面积</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60%</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的广袤土地，富含稀土、铝土、钾盐、镍、铜、铀、钍、煤炭、油气等重要的地下矿产资源，储藏量占全国总储量</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70%</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以上。搞好西部地区自然资源开发利用，是实现我国“两个一百年”奋斗目标，实现中华民族伟大复兴中国梦的必然要求，搞好西部地区自然资源开发利用的同时也要加强生态环境的治理，实现资源的绿色可持续利用。为集中展示最新研究成果、加强区域间学术交流、推动西部高质量发展，拟举办第四届“西部自然资源与生态环境健康研讨会”，共同探索生态文明建设新路径，绘就美丽中国新画卷。</a:t>
            </a:r>
            <a:r>
              <a:rPr lang="zh-CN" altLang="en-US" sz="1400" dirty="0">
                <a:highlight>
                  <a:srgbClr val="FFFF00"/>
                </a:highlight>
                <a:latin typeface="Times New Roman" panose="02020603050405020304" pitchFamily="18" charset="0"/>
                <a:ea typeface="宋体" panose="02010600030101010101" pitchFamily="2" charset="-122"/>
                <a:cs typeface="Times New Roman" panose="02020603050405020304" pitchFamily="18" charset="0"/>
              </a:rPr>
              <a:t>    </a:t>
            </a:r>
            <a:endParaRPr lang="zh-CN" altLang="en-US" sz="1400" dirty="0">
              <a:highlight>
                <a:srgbClr val="FFFF00"/>
              </a:highlight>
              <a:latin typeface="Times New Roman" panose="02020603050405020304" pitchFamily="18" charset="0"/>
              <a:ea typeface="宋体" panose="02010600030101010101" pitchFamily="2" charset="-122"/>
              <a:cs typeface="Times New Roman" panose="02020603050405020304" pitchFamily="18" charset="0"/>
            </a:endParaRPr>
          </a:p>
          <a:p>
            <a:pPr indent="457200" algn="just">
              <a:lnSpc>
                <a:spcPts val="2000"/>
              </a:lnSpc>
              <a:spcAft>
                <a:spcPts val="600"/>
              </a:spcAft>
            </a:pP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第一届“西部自然资源与生态环境健康研讨会”是</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2023</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年由世界钙华自然遗产研究与保护联盟、中国矿物岩石地球化学学会非金属矿物资源高效利用专委会、西南科技大学环境与资源学院、固体废物处理与资源化教育部重点实验室、中国地质科学院岩溶地质研究所、中国有色桂林矿产地质研究院等单位共同举办。</a:t>
            </a:r>
            <a:endParaRPr lang="en-US" altLang="zh-CN" sz="1400" dirty="0">
              <a:latin typeface="Times New Roman" panose="02020603050405020304" pitchFamily="18" charset="0"/>
              <a:ea typeface="宋体" panose="02010600030101010101" pitchFamily="2" charset="-122"/>
              <a:cs typeface="Times New Roman" panose="02020603050405020304" pitchFamily="18" charset="0"/>
            </a:endParaRPr>
          </a:p>
          <a:p>
            <a:pPr indent="457200" algn="just">
              <a:lnSpc>
                <a:spcPts val="2000"/>
              </a:lnSpc>
              <a:spcAft>
                <a:spcPts val="600"/>
              </a:spcAft>
            </a:pP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第二届“西部自然资源与生态环境健康研讨会”由中国矿物岩石地球化学学会非金属矿物资源高效利用专委会、西南科技大学、国家原子能机构核环境安全技术创新中心、陕西理工大学、世界钙华自然遗产研究与保护联盟、固体废物处理与资源化教育部重点实验室、陕西科技大学、长安大学、西北农林科技大学、汉中市自然资源局和中核陕西铀浓缩有限公司于</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2024</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年共同举办。</a:t>
            </a:r>
            <a:endParaRPr lang="en-US" altLang="zh-CN" sz="1400" dirty="0">
              <a:latin typeface="Times New Roman" panose="02020603050405020304" pitchFamily="18" charset="0"/>
              <a:ea typeface="宋体" panose="02010600030101010101" pitchFamily="2" charset="-122"/>
              <a:cs typeface="Times New Roman" panose="02020603050405020304" pitchFamily="18" charset="0"/>
            </a:endParaRPr>
          </a:p>
          <a:p>
            <a:pPr indent="457200" algn="just">
              <a:lnSpc>
                <a:spcPts val="2000"/>
              </a:lnSpc>
              <a:spcAft>
                <a:spcPts val="600"/>
              </a:spcAft>
            </a:pP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第三届“西部自然资源与生态环境健康研讨会”是</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2025</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年由中国矿物岩石地球化学学会非金属矿物资源搞笑利用专委会、中国环境科学学会、中国非金属矿工业协会、新疆维吾尔自治区地质局阿勒泰地质大队、中国科学院新疆生态与地理研究所等单位共同举办。</a:t>
            </a:r>
            <a:endParaRPr lang="en-US" altLang="zh-CN" sz="1400" dirty="0">
              <a:latin typeface="Times New Roman" panose="02020603050405020304" pitchFamily="18" charset="0"/>
              <a:ea typeface="宋体" panose="02010600030101010101" pitchFamily="2" charset="-122"/>
              <a:cs typeface="Times New Roman" panose="02020603050405020304" pitchFamily="18" charset="0"/>
            </a:endParaRPr>
          </a:p>
          <a:p>
            <a:pPr indent="457200" algn="just">
              <a:lnSpc>
                <a:spcPts val="2000"/>
              </a:lnSpc>
              <a:spcAft>
                <a:spcPts val="600"/>
              </a:spcAft>
            </a:pP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第四届“西部自然资源与生态环境健康研讨会”拟于</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2026</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年</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4</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月</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2</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日</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-4</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月</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4</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日在陕西杨凌西北农林科技大学召开。会议的主题是：关键战略资源高效利用与可持续发展，会议期间围绕习近平生态文明思想，聚焦西部地区战略资源开发与生态环境保护的协同发展，探索“双碳”目标下资源高效利用、生态修复与绿色发展的新模式，为美丽中国建设提供西部方案。</a:t>
            </a:r>
            <a:endParaRPr lang="en-US" altLang="zh-CN" sz="1400" dirty="0">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6" name="组合 5"/>
          <p:cNvGrpSpPr/>
          <p:nvPr/>
        </p:nvGrpSpPr>
        <p:grpSpPr>
          <a:xfrm>
            <a:off x="0" y="314109"/>
            <a:ext cx="6481438" cy="9419646"/>
            <a:chOff x="0" y="314109"/>
            <a:chExt cx="6481438" cy="9419646"/>
          </a:xfrm>
        </p:grpSpPr>
        <p:grpSp>
          <p:nvGrpSpPr>
            <p:cNvPr id="2" name="组合 1"/>
            <p:cNvGrpSpPr/>
            <p:nvPr/>
          </p:nvGrpSpPr>
          <p:grpSpPr>
            <a:xfrm>
              <a:off x="0" y="314109"/>
              <a:ext cx="6481438" cy="307777"/>
              <a:chOff x="0" y="314109"/>
              <a:chExt cx="6481438" cy="307777"/>
            </a:xfrm>
          </p:grpSpPr>
          <p:sp>
            <p:nvSpPr>
              <p:cNvPr id="3" name="文本框 2"/>
              <p:cNvSpPr txBox="1"/>
              <p:nvPr/>
            </p:nvSpPr>
            <p:spPr>
              <a:xfrm>
                <a:off x="2664000" y="314109"/>
                <a:ext cx="3817438" cy="307777"/>
              </a:xfrm>
              <a:prstGeom prst="rect">
                <a:avLst/>
              </a:prstGeom>
              <a:noFill/>
            </p:spPr>
            <p:txBody>
              <a:bodyPr wrap="square" rtlCol="0">
                <a:spAutoFit/>
              </a:bodyPr>
              <a:lstStyle/>
              <a:p>
                <a:r>
                  <a:rPr lang="zh-CN" altLang="en-US" sz="1400" dirty="0">
                    <a:latin typeface="方正小标宋_GBK" panose="03000509000000000000" pitchFamily="65" charset="-122"/>
                    <a:ea typeface="方正小标宋_GBK" panose="03000509000000000000" pitchFamily="65" charset="-122"/>
                  </a:rPr>
                  <a:t>第四届“西部自然资源与生态环境健康研讨会”</a:t>
                </a:r>
                <a:endParaRPr lang="zh-CN" altLang="en-US" sz="1400" dirty="0">
                  <a:latin typeface="方正小标宋_GBK" panose="03000509000000000000" pitchFamily="65" charset="-122"/>
                  <a:ea typeface="方正小标宋_GBK" panose="03000509000000000000" pitchFamily="65" charset="-122"/>
                </a:endParaRPr>
              </a:p>
            </p:txBody>
          </p:sp>
          <p:grpSp>
            <p:nvGrpSpPr>
              <p:cNvPr id="4" name="组合 3"/>
              <p:cNvGrpSpPr/>
              <p:nvPr/>
            </p:nvGrpSpPr>
            <p:grpSpPr>
              <a:xfrm rot="10800000">
                <a:off x="0" y="359998"/>
                <a:ext cx="2531658" cy="216001"/>
                <a:chOff x="4326342" y="359999"/>
                <a:chExt cx="2531658" cy="216001"/>
              </a:xfrm>
            </p:grpSpPr>
            <p:sp>
              <p:nvSpPr>
                <p:cNvPr id="15" name="矩形 14"/>
                <p:cNvSpPr/>
                <p:nvPr/>
              </p:nvSpPr>
              <p:spPr>
                <a:xfrm>
                  <a:off x="4698000" y="359999"/>
                  <a:ext cx="2160000" cy="216000"/>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4537438" y="360000"/>
                  <a:ext cx="108000" cy="216000"/>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4408707" y="360000"/>
                  <a:ext cx="72000" cy="216000"/>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4326342" y="360000"/>
                  <a:ext cx="36000" cy="2160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21" name="组合 20"/>
            <p:cNvGrpSpPr/>
            <p:nvPr/>
          </p:nvGrpSpPr>
          <p:grpSpPr>
            <a:xfrm>
              <a:off x="144000" y="9252000"/>
              <a:ext cx="324000" cy="481755"/>
              <a:chOff x="329905" y="9424245"/>
              <a:chExt cx="324000" cy="481755"/>
            </a:xfrm>
            <a:solidFill>
              <a:srgbClr val="0070C0"/>
            </a:solidFill>
          </p:grpSpPr>
          <p:sp>
            <p:nvSpPr>
              <p:cNvPr id="23" name="矩形 22"/>
              <p:cNvSpPr/>
              <p:nvPr/>
            </p:nvSpPr>
            <p:spPr>
              <a:xfrm rot="10800000">
                <a:off x="387478" y="9806681"/>
                <a:ext cx="216507" cy="99319"/>
              </a:xfrm>
              <a:prstGeom prst="rect">
                <a:avLst/>
              </a:prstGeom>
              <a:grpFill/>
              <a:ln>
                <a:noFill/>
              </a:ln>
              <a:effectLst/>
              <a:scene3d>
                <a:camera prst="orthographicFront">
                  <a:rot lat="0" lon="0" rev="0"/>
                </a:camera>
                <a:lightRig rig="chilly" dir="t">
                  <a:rot lat="0" lon="0" rev="18480000"/>
                </a:lightRig>
              </a:scene3d>
              <a:sp3d prstMaterial="clear">
                <a:bevelT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p:cNvSpPr/>
              <p:nvPr/>
            </p:nvSpPr>
            <p:spPr>
              <a:xfrm>
                <a:off x="329905" y="9424245"/>
                <a:ext cx="324000" cy="324000"/>
              </a:xfrm>
              <a:prstGeom prst="ellipse">
                <a:avLst/>
              </a:prstGeom>
              <a:gr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dirty="0">
                    <a:solidFill>
                      <a:schemeClr val="bg1"/>
                    </a:solidFill>
                    <a:latin typeface="Times New Roman" panose="02020603050405020304" pitchFamily="18" charset="0"/>
                    <a:cs typeface="Times New Roman" panose="02020603050405020304" pitchFamily="18" charset="0"/>
                  </a:rPr>
                  <a:t>1</a:t>
                </a:r>
                <a:endParaRPr lang="zh-CN" altLang="en-US" dirty="0">
                  <a:solidFill>
                    <a:schemeClr val="bg1"/>
                  </a:solidFill>
                  <a:latin typeface="Times New Roman" panose="02020603050405020304" pitchFamily="18" charset="0"/>
                  <a:cs typeface="Times New Roman" panose="02020603050405020304" pitchFamily="18" charset="0"/>
                </a:endParaRPr>
              </a:p>
            </p:txBody>
          </p:sp>
        </p:gr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60000" y="314111"/>
            <a:ext cx="6498000" cy="9411890"/>
            <a:chOff x="360000" y="314111"/>
            <a:chExt cx="6498000" cy="9411890"/>
          </a:xfrm>
        </p:grpSpPr>
        <p:grpSp>
          <p:nvGrpSpPr>
            <p:cNvPr id="7" name="组合 6"/>
            <p:cNvGrpSpPr/>
            <p:nvPr/>
          </p:nvGrpSpPr>
          <p:grpSpPr>
            <a:xfrm>
              <a:off x="6408000" y="9252000"/>
              <a:ext cx="324000" cy="474001"/>
              <a:chOff x="5822784" y="9245999"/>
              <a:chExt cx="324000" cy="474001"/>
            </a:xfrm>
            <a:solidFill>
              <a:srgbClr val="0070C0"/>
            </a:solidFill>
          </p:grpSpPr>
          <p:sp>
            <p:nvSpPr>
              <p:cNvPr id="22" name="矩形 21"/>
              <p:cNvSpPr/>
              <p:nvPr/>
            </p:nvSpPr>
            <p:spPr>
              <a:xfrm>
                <a:off x="5876015" y="9620681"/>
                <a:ext cx="216507" cy="99319"/>
              </a:xfrm>
              <a:prstGeom prst="rect">
                <a:avLst/>
              </a:prstGeom>
              <a:grpFill/>
              <a:ln>
                <a:noFill/>
              </a:ln>
              <a:effectLst/>
              <a:scene3d>
                <a:camera prst="orthographicFront">
                  <a:rot lat="0" lon="0" rev="0"/>
                </a:camera>
                <a:lightRig rig="chilly" dir="t">
                  <a:rot lat="0" lon="0" rev="18480000"/>
                </a:lightRig>
              </a:scene3d>
              <a:sp3d prstMaterial="clear">
                <a:bevelT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3" name="椭圆 22"/>
              <p:cNvSpPr/>
              <p:nvPr/>
            </p:nvSpPr>
            <p:spPr>
              <a:xfrm>
                <a:off x="5822784" y="9245999"/>
                <a:ext cx="324000" cy="324000"/>
              </a:xfrm>
              <a:prstGeom prst="ellipse">
                <a:avLst/>
              </a:prstGeom>
              <a:gr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dirty="0">
                    <a:solidFill>
                      <a:schemeClr val="bg1"/>
                    </a:solidFill>
                    <a:latin typeface="Times New Roman" panose="02020603050405020304" pitchFamily="18" charset="0"/>
                    <a:cs typeface="Times New Roman" panose="02020603050405020304" pitchFamily="18" charset="0"/>
                  </a:rPr>
                  <a:t>2</a:t>
                </a:r>
                <a:endParaRPr lang="zh-CN" altLang="en-US" dirty="0">
                  <a:solidFill>
                    <a:schemeClr val="bg1"/>
                  </a:solidFill>
                  <a:latin typeface="Times New Roman" panose="02020603050405020304" pitchFamily="18" charset="0"/>
                  <a:cs typeface="Times New Roman" panose="02020603050405020304" pitchFamily="18" charset="0"/>
                </a:endParaRPr>
              </a:p>
            </p:txBody>
          </p:sp>
        </p:grpSp>
        <p:grpSp>
          <p:nvGrpSpPr>
            <p:cNvPr id="8" name="组合 7"/>
            <p:cNvGrpSpPr/>
            <p:nvPr/>
          </p:nvGrpSpPr>
          <p:grpSpPr>
            <a:xfrm>
              <a:off x="360000" y="314111"/>
              <a:ext cx="6498000" cy="307777"/>
              <a:chOff x="360000" y="314111"/>
              <a:chExt cx="6498000" cy="307777"/>
            </a:xfrm>
          </p:grpSpPr>
          <p:sp>
            <p:nvSpPr>
              <p:cNvPr id="9" name="文本框 8"/>
              <p:cNvSpPr txBox="1"/>
              <p:nvPr/>
            </p:nvSpPr>
            <p:spPr>
              <a:xfrm>
                <a:off x="360000" y="314111"/>
                <a:ext cx="3817438" cy="307777"/>
              </a:xfrm>
              <a:prstGeom prst="rect">
                <a:avLst/>
              </a:prstGeom>
              <a:noFill/>
            </p:spPr>
            <p:txBody>
              <a:bodyPr wrap="square" rtlCol="0">
                <a:spAutoFit/>
              </a:bodyPr>
              <a:lstStyle/>
              <a:p>
                <a:r>
                  <a:rPr lang="zh-CN" altLang="en-US" sz="1400" dirty="0">
                    <a:latin typeface="方正小标宋_GBK" panose="03000509000000000000" pitchFamily="65" charset="-122"/>
                    <a:ea typeface="方正小标宋_GBK" panose="03000509000000000000" pitchFamily="65" charset="-122"/>
                  </a:rPr>
                  <a:t>第四届“西部自然资源与生态环境健康研讨会”</a:t>
                </a:r>
                <a:endParaRPr lang="zh-CN" altLang="en-US" sz="1400" dirty="0">
                  <a:latin typeface="方正小标宋_GBK" panose="03000509000000000000" pitchFamily="65" charset="-122"/>
                  <a:ea typeface="方正小标宋_GBK" panose="03000509000000000000" pitchFamily="65" charset="-122"/>
                </a:endParaRPr>
              </a:p>
            </p:txBody>
          </p:sp>
          <p:grpSp>
            <p:nvGrpSpPr>
              <p:cNvPr id="10" name="组合 9"/>
              <p:cNvGrpSpPr/>
              <p:nvPr/>
            </p:nvGrpSpPr>
            <p:grpSpPr>
              <a:xfrm>
                <a:off x="4326342" y="359999"/>
                <a:ext cx="2531658" cy="216001"/>
                <a:chOff x="4326342" y="359999"/>
                <a:chExt cx="2531658" cy="216001"/>
              </a:xfrm>
            </p:grpSpPr>
            <p:sp>
              <p:nvSpPr>
                <p:cNvPr id="11" name="矩形 10"/>
                <p:cNvSpPr/>
                <p:nvPr/>
              </p:nvSpPr>
              <p:spPr>
                <a:xfrm>
                  <a:off x="4698000" y="359999"/>
                  <a:ext cx="2160000" cy="216000"/>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4537438" y="360000"/>
                  <a:ext cx="108000" cy="216000"/>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4408707" y="360000"/>
                  <a:ext cx="72000" cy="216000"/>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4326342" y="360000"/>
                  <a:ext cx="36000" cy="2160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sp>
        <p:nvSpPr>
          <p:cNvPr id="3" name="文本框 2"/>
          <p:cNvSpPr txBox="1"/>
          <p:nvPr/>
        </p:nvSpPr>
        <p:spPr>
          <a:xfrm>
            <a:off x="616583" y="688977"/>
            <a:ext cx="5935141" cy="9114155"/>
          </a:xfrm>
          <a:prstGeom prst="rect">
            <a:avLst/>
          </a:prstGeom>
          <a:noFill/>
        </p:spPr>
        <p:txBody>
          <a:bodyPr wrap="square" rtlCol="0">
            <a:spAutoFit/>
          </a:bodyPr>
          <a:lstStyle/>
          <a:p>
            <a:pPr>
              <a:spcAft>
                <a:spcPts val="600"/>
              </a:spcAft>
            </a:pPr>
            <a:r>
              <a:rPr lang="zh-CN" altLang="en-US" dirty="0">
                <a:latin typeface="方正小标宋_GBK" panose="03000509000000000000" pitchFamily="65" charset="-122"/>
                <a:ea typeface="方正小标宋_GBK" panose="03000509000000000000" pitchFamily="65" charset="-122"/>
              </a:rPr>
              <a:t>二、会议指南</a:t>
            </a:r>
            <a:endParaRPr lang="en-US" altLang="zh-CN" dirty="0">
              <a:latin typeface="方正小标宋_GBK" panose="03000509000000000000" pitchFamily="65" charset="-122"/>
              <a:ea typeface="方正小标宋_GBK" panose="03000509000000000000" pitchFamily="65" charset="-122"/>
            </a:endParaRPr>
          </a:p>
          <a:p>
            <a:pPr>
              <a:lnSpc>
                <a:spcPts val="2000"/>
              </a:lnSpc>
              <a:spcBef>
                <a:spcPts val="600"/>
              </a:spcBef>
              <a:spcAft>
                <a:spcPts val="600"/>
              </a:spcAft>
            </a:pPr>
            <a:r>
              <a:rPr lang="zh-CN" altLang="en-US" sz="1600" b="1" dirty="0">
                <a:latin typeface="黑体" panose="02010609060101010101" pitchFamily="49" charset="-122"/>
                <a:ea typeface="黑体" panose="02010609060101010101" pitchFamily="49" charset="-122"/>
                <a:cs typeface="Times New Roman" panose="02020603050405020304" pitchFamily="18" charset="0"/>
              </a:rPr>
              <a:t>会议安排</a:t>
            </a:r>
            <a:endParaRPr lang="en-US" altLang="zh-CN" sz="1600" b="1" dirty="0">
              <a:latin typeface="黑体" panose="02010609060101010101" pitchFamily="49" charset="-122"/>
              <a:ea typeface="黑体" panose="02010609060101010101" pitchFamily="49" charset="-122"/>
              <a:cs typeface="Times New Roman" panose="02020603050405020304" pitchFamily="18" charset="0"/>
            </a:endParaRPr>
          </a:p>
          <a:p>
            <a:pPr indent="457200">
              <a:lnSpc>
                <a:spcPts val="2000"/>
              </a:lnSpc>
            </a:pPr>
            <a:r>
              <a:rPr lang="zh-CN" altLang="en-US" sz="1400" dirty="0">
                <a:latin typeface="等线" panose="02010600030101010101" pitchFamily="2" charset="-122"/>
                <a:ea typeface="等线" panose="02010600030101010101" pitchFamily="2" charset="-122"/>
                <a:cs typeface="Times New Roman" panose="02020603050405020304" pitchFamily="18" charset="0"/>
              </a:rPr>
              <a:t>报道时间：</a:t>
            </a:r>
            <a:r>
              <a:rPr lang="en-US" altLang="zh-CN" sz="1400" dirty="0">
                <a:latin typeface="等线" panose="02010600030101010101" pitchFamily="2" charset="-122"/>
                <a:ea typeface="等线" panose="02010600030101010101" pitchFamily="2" charset="-122"/>
                <a:cs typeface="Times New Roman" panose="02020603050405020304" pitchFamily="18" charset="0"/>
              </a:rPr>
              <a:t>2026</a:t>
            </a:r>
            <a:r>
              <a:rPr lang="zh-CN" altLang="en-US" sz="1400" dirty="0">
                <a:latin typeface="等线" panose="02010600030101010101" pitchFamily="2" charset="-122"/>
                <a:ea typeface="等线" panose="02010600030101010101" pitchFamily="2" charset="-122"/>
                <a:cs typeface="Times New Roman" panose="02020603050405020304" pitchFamily="18" charset="0"/>
              </a:rPr>
              <a:t>年</a:t>
            </a:r>
            <a:r>
              <a:rPr lang="en-US" altLang="zh-CN" sz="1400" dirty="0">
                <a:latin typeface="等线" panose="02010600030101010101" pitchFamily="2" charset="-122"/>
                <a:ea typeface="等线" panose="02010600030101010101" pitchFamily="2" charset="-122"/>
                <a:cs typeface="Times New Roman" panose="02020603050405020304" pitchFamily="18" charset="0"/>
              </a:rPr>
              <a:t>4</a:t>
            </a:r>
            <a:r>
              <a:rPr lang="zh-CN" altLang="en-US" sz="1400" dirty="0">
                <a:latin typeface="等线" panose="02010600030101010101" pitchFamily="2" charset="-122"/>
                <a:ea typeface="等线" panose="02010600030101010101" pitchFamily="2" charset="-122"/>
                <a:cs typeface="Times New Roman" panose="02020603050405020304" pitchFamily="18" charset="0"/>
              </a:rPr>
              <a:t>月</a:t>
            </a:r>
            <a:r>
              <a:rPr lang="en-US" altLang="zh-CN" sz="1400" dirty="0">
                <a:latin typeface="等线" panose="02010600030101010101" pitchFamily="2" charset="-122"/>
                <a:ea typeface="等线" panose="02010600030101010101" pitchFamily="2" charset="-122"/>
                <a:cs typeface="Times New Roman" panose="02020603050405020304" pitchFamily="18" charset="0"/>
              </a:rPr>
              <a:t>2</a:t>
            </a:r>
            <a:r>
              <a:rPr lang="zh-CN" altLang="en-US" sz="1400" dirty="0">
                <a:latin typeface="等线" panose="02010600030101010101" pitchFamily="2" charset="-122"/>
                <a:ea typeface="等线" panose="02010600030101010101" pitchFamily="2" charset="-122"/>
                <a:cs typeface="Times New Roman" panose="02020603050405020304" pitchFamily="18" charset="0"/>
              </a:rPr>
              <a:t>日</a:t>
            </a:r>
            <a:endParaRPr lang="en-US" altLang="zh-CN" sz="1400" dirty="0">
              <a:latin typeface="等线" panose="02010600030101010101" pitchFamily="2" charset="-122"/>
              <a:ea typeface="等线" panose="02010600030101010101" pitchFamily="2" charset="-122"/>
              <a:cs typeface="Times New Roman" panose="02020603050405020304" pitchFamily="18" charset="0"/>
            </a:endParaRPr>
          </a:p>
          <a:p>
            <a:pPr indent="457200">
              <a:lnSpc>
                <a:spcPts val="2000"/>
              </a:lnSpc>
            </a:pPr>
            <a:r>
              <a:rPr lang="zh-CN" altLang="en-US" sz="1400" dirty="0">
                <a:latin typeface="等线" panose="02010600030101010101" pitchFamily="2" charset="-122"/>
                <a:ea typeface="等线" panose="02010600030101010101" pitchFamily="2" charset="-122"/>
                <a:cs typeface="Times New Roman" panose="02020603050405020304" pitchFamily="18" charset="0"/>
              </a:rPr>
              <a:t>报道地点：</a:t>
            </a:r>
            <a:r>
              <a:rPr lang="zh-CN" altLang="en-US" sz="1400" dirty="0">
                <a:latin typeface="等线" panose="02010600030101010101" pitchFamily="2" charset="-122"/>
                <a:cs typeface="Times New Roman" panose="02020603050405020304" pitchFamily="18" charset="0"/>
                <a:sym typeface="+mn-ea"/>
              </a:rPr>
              <a:t>陕西杨凌西北农林科技大学外专公寓</a:t>
            </a:r>
            <a:endParaRPr lang="en-US" altLang="zh-CN" sz="1400" dirty="0">
              <a:latin typeface="等线" panose="02010600030101010101" pitchFamily="2" charset="-122"/>
              <a:cs typeface="Times New Roman" panose="02020603050405020304" pitchFamily="18" charset="0"/>
              <a:sym typeface="+mn-ea"/>
            </a:endParaRPr>
          </a:p>
          <a:p>
            <a:pPr indent="457200">
              <a:lnSpc>
                <a:spcPts val="2000"/>
              </a:lnSpc>
            </a:pPr>
            <a:r>
              <a:rPr lang="zh-CN" altLang="en-US" sz="1400" dirty="0">
                <a:latin typeface="等线" panose="02010600030101010101" pitchFamily="2" charset="-122"/>
                <a:ea typeface="等线" panose="02010600030101010101" pitchFamily="2" charset="-122"/>
                <a:cs typeface="Times New Roman" panose="02020603050405020304" pitchFamily="18" charset="0"/>
                <a:sym typeface="+mn-ea"/>
              </a:rPr>
              <a:t>会议时间：</a:t>
            </a:r>
            <a:r>
              <a:rPr lang="en-US" altLang="zh-CN" sz="1400" dirty="0">
                <a:latin typeface="等线" panose="02010600030101010101" pitchFamily="2" charset="-122"/>
                <a:cs typeface="Times New Roman" panose="02020603050405020304" pitchFamily="18" charset="0"/>
              </a:rPr>
              <a:t> 2026</a:t>
            </a:r>
            <a:r>
              <a:rPr lang="zh-CN" altLang="en-US" sz="1400" dirty="0">
                <a:latin typeface="等线" panose="02010600030101010101" pitchFamily="2" charset="-122"/>
                <a:cs typeface="Times New Roman" panose="02020603050405020304" pitchFamily="18" charset="0"/>
              </a:rPr>
              <a:t>年</a:t>
            </a:r>
            <a:r>
              <a:rPr lang="en-US" altLang="zh-CN" sz="1400" dirty="0">
                <a:latin typeface="等线" panose="02010600030101010101" pitchFamily="2" charset="-122"/>
                <a:cs typeface="Times New Roman" panose="02020603050405020304" pitchFamily="18" charset="0"/>
              </a:rPr>
              <a:t>4</a:t>
            </a:r>
            <a:r>
              <a:rPr lang="zh-CN" altLang="en-US" sz="1400" dirty="0">
                <a:latin typeface="等线" panose="02010600030101010101" pitchFamily="2" charset="-122"/>
                <a:cs typeface="Times New Roman" panose="02020603050405020304" pitchFamily="18" charset="0"/>
              </a:rPr>
              <a:t>月</a:t>
            </a:r>
            <a:r>
              <a:rPr lang="en-US" altLang="zh-CN" sz="1400" dirty="0">
                <a:latin typeface="等线" panose="02010600030101010101" pitchFamily="2" charset="-122"/>
                <a:cs typeface="Times New Roman" panose="02020603050405020304" pitchFamily="18" charset="0"/>
              </a:rPr>
              <a:t>2</a:t>
            </a:r>
            <a:r>
              <a:rPr lang="zh-CN" altLang="en-US" sz="1400" dirty="0">
                <a:latin typeface="等线" panose="02010600030101010101" pitchFamily="2" charset="-122"/>
                <a:cs typeface="Times New Roman" panose="02020603050405020304" pitchFamily="18" charset="0"/>
              </a:rPr>
              <a:t>日</a:t>
            </a:r>
            <a:r>
              <a:rPr lang="en-US" altLang="zh-CN" sz="1400" dirty="0">
                <a:latin typeface="等线" panose="02010600030101010101" pitchFamily="2" charset="-122"/>
                <a:cs typeface="Times New Roman" panose="02020603050405020304" pitchFamily="18" charset="0"/>
              </a:rPr>
              <a:t>-4</a:t>
            </a:r>
            <a:r>
              <a:rPr lang="zh-CN" altLang="en-US" sz="1400" dirty="0">
                <a:latin typeface="等线" panose="02010600030101010101" pitchFamily="2" charset="-122"/>
                <a:cs typeface="Times New Roman" panose="02020603050405020304" pitchFamily="18" charset="0"/>
              </a:rPr>
              <a:t>日</a:t>
            </a:r>
            <a:endParaRPr lang="en-US" altLang="zh-CN" sz="1400" dirty="0">
              <a:latin typeface="等线" panose="02010600030101010101" pitchFamily="2" charset="-122"/>
              <a:ea typeface="等线" panose="02010600030101010101" pitchFamily="2" charset="-122"/>
              <a:cs typeface="Times New Roman" panose="02020603050405020304" pitchFamily="18" charset="0"/>
            </a:endParaRPr>
          </a:p>
          <a:p>
            <a:pPr>
              <a:lnSpc>
                <a:spcPts val="2000"/>
              </a:lnSpc>
              <a:spcBef>
                <a:spcPts val="600"/>
              </a:spcBef>
              <a:spcAft>
                <a:spcPts val="600"/>
              </a:spcAft>
            </a:pPr>
            <a:r>
              <a:rPr lang="zh-CN" altLang="en-US" sz="1600" b="1" dirty="0">
                <a:latin typeface="黑体" panose="02010609060101010101" pitchFamily="49" charset="-122"/>
                <a:ea typeface="黑体" panose="02010609060101010101" pitchFamily="49" charset="-122"/>
                <a:cs typeface="Times New Roman" panose="02020603050405020304" pitchFamily="18" charset="0"/>
              </a:rPr>
              <a:t>会务服务</a:t>
            </a:r>
            <a:endParaRPr lang="en-US" altLang="zh-CN" sz="1600" b="1" dirty="0">
              <a:latin typeface="黑体" panose="02010609060101010101" pitchFamily="49" charset="-122"/>
              <a:ea typeface="黑体" panose="02010609060101010101" pitchFamily="49" charset="-122"/>
              <a:cs typeface="Times New Roman" panose="02020603050405020304" pitchFamily="18" charset="0"/>
            </a:endParaRPr>
          </a:p>
          <a:p>
            <a:pPr indent="457200">
              <a:lnSpc>
                <a:spcPts val="2000"/>
              </a:lnSpc>
            </a:pPr>
            <a:r>
              <a:rPr lang="zh-CN" altLang="en-US" sz="1400" dirty="0">
                <a:latin typeface="Times New Roman" panose="02020603050405020304" pitchFamily="18" charset="0"/>
                <a:cs typeface="Times New Roman" panose="02020603050405020304" pitchFamily="18" charset="0"/>
              </a:rPr>
              <a:t>会议协调：杨刚 </a:t>
            </a:r>
            <a:r>
              <a:rPr lang="en-US" altLang="zh-CN" sz="1400" dirty="0">
                <a:latin typeface="Times New Roman" panose="02020603050405020304" pitchFamily="18" charset="0"/>
                <a:cs typeface="Times New Roman" panose="02020603050405020304" pitchFamily="18" charset="0"/>
              </a:rPr>
              <a:t>18780311244</a:t>
            </a:r>
            <a:r>
              <a:rPr lang="zh-CN" altLang="en-US" sz="1400" dirty="0">
                <a:latin typeface="Times New Roman" panose="02020603050405020304" pitchFamily="18" charset="0"/>
                <a:cs typeface="Times New Roman" panose="02020603050405020304" pitchFamily="18" charset="0"/>
              </a:rPr>
              <a:t> 李平 </a:t>
            </a:r>
            <a:r>
              <a:rPr lang="en-US" altLang="zh-CN" sz="1400" dirty="0">
                <a:latin typeface="Times New Roman" panose="02020603050405020304" pitchFamily="18" charset="0"/>
                <a:cs typeface="Times New Roman" panose="02020603050405020304" pitchFamily="18" charset="0"/>
              </a:rPr>
              <a:t>15129563638</a:t>
            </a:r>
            <a:endParaRPr lang="en-US" altLang="zh-CN" sz="1400" dirty="0">
              <a:latin typeface="Times New Roman" panose="02020603050405020304" pitchFamily="18" charset="0"/>
              <a:cs typeface="Times New Roman" panose="02020603050405020304" pitchFamily="18" charset="0"/>
            </a:endParaRPr>
          </a:p>
          <a:p>
            <a:pPr indent="457200">
              <a:lnSpc>
                <a:spcPts val="2000"/>
              </a:lnSpc>
            </a:pPr>
            <a:r>
              <a:rPr lang="zh-CN" altLang="en-US" sz="1400" dirty="0">
                <a:latin typeface="Times New Roman" panose="02020603050405020304" pitchFamily="18" charset="0"/>
                <a:cs typeface="Times New Roman" panose="02020603050405020304" pitchFamily="18" charset="0"/>
              </a:rPr>
              <a:t>会议用车：白银萍 </a:t>
            </a:r>
            <a:r>
              <a:rPr lang="en-US" altLang="zh-CN" sz="1400" dirty="0">
                <a:latin typeface="Times New Roman" panose="02020603050405020304" pitchFamily="18" charset="0"/>
                <a:cs typeface="Times New Roman" panose="02020603050405020304" pitchFamily="18" charset="0"/>
              </a:rPr>
              <a:t>13720558922 </a:t>
            </a:r>
            <a:r>
              <a:rPr lang="zh-CN" altLang="en-US" sz="1400" dirty="0">
                <a:latin typeface="Times New Roman" panose="02020603050405020304" pitchFamily="18" charset="0"/>
                <a:cs typeface="Times New Roman" panose="02020603050405020304" pitchFamily="18" charset="0"/>
              </a:rPr>
              <a:t>卢文庆 </a:t>
            </a:r>
            <a:r>
              <a:rPr lang="en-US" altLang="zh-CN" sz="1400" dirty="0">
                <a:latin typeface="Times New Roman" panose="02020603050405020304" pitchFamily="18" charset="0"/>
                <a:cs typeface="Times New Roman" panose="02020603050405020304" pitchFamily="18" charset="0"/>
              </a:rPr>
              <a:t>18735337997</a:t>
            </a:r>
            <a:endParaRPr lang="en-US" altLang="zh-CN" sz="1400" dirty="0">
              <a:latin typeface="Times New Roman" panose="02020603050405020304" pitchFamily="18" charset="0"/>
              <a:cs typeface="Times New Roman" panose="02020603050405020304" pitchFamily="18" charset="0"/>
            </a:endParaRPr>
          </a:p>
          <a:p>
            <a:pPr indent="457200">
              <a:lnSpc>
                <a:spcPts val="2000"/>
              </a:lnSpc>
            </a:pPr>
            <a:r>
              <a:rPr lang="zh-CN" altLang="en-US" sz="1400" dirty="0">
                <a:latin typeface="Times New Roman" panose="02020603050405020304" pitchFamily="18" charset="0"/>
                <a:cs typeface="Times New Roman" panose="02020603050405020304" pitchFamily="18" charset="0"/>
              </a:rPr>
              <a:t>报告安排：李婷 </a:t>
            </a:r>
            <a:r>
              <a:rPr lang="en-US" altLang="zh-CN" sz="1400" dirty="0">
                <a:latin typeface="Times New Roman" panose="02020603050405020304" pitchFamily="18" charset="0"/>
                <a:cs typeface="Times New Roman" panose="02020603050405020304" pitchFamily="18" charset="0"/>
              </a:rPr>
              <a:t>18811600716   </a:t>
            </a:r>
            <a:r>
              <a:rPr lang="zh-CN" altLang="en-US" sz="1400" dirty="0">
                <a:latin typeface="Times New Roman" panose="02020603050405020304" pitchFamily="18" charset="0"/>
                <a:cs typeface="Times New Roman" panose="02020603050405020304" pitchFamily="18" charset="0"/>
              </a:rPr>
              <a:t>王铱</a:t>
            </a:r>
            <a:r>
              <a:rPr lang="en-US" altLang="zh-CN" sz="1400" dirty="0">
                <a:latin typeface="Times New Roman" panose="02020603050405020304" pitchFamily="18" charset="0"/>
                <a:cs typeface="Times New Roman" panose="02020603050405020304" pitchFamily="18" charset="0"/>
              </a:rPr>
              <a:t> 15771692282</a:t>
            </a:r>
            <a:endParaRPr lang="en-US" altLang="zh-CN" sz="1400" dirty="0">
              <a:latin typeface="Times New Roman" panose="02020603050405020304" pitchFamily="18" charset="0"/>
              <a:cs typeface="Times New Roman" panose="02020603050405020304" pitchFamily="18" charset="0"/>
            </a:endParaRPr>
          </a:p>
          <a:p>
            <a:pPr indent="457200">
              <a:lnSpc>
                <a:spcPts val="2000"/>
              </a:lnSpc>
            </a:pPr>
            <a:r>
              <a:rPr lang="zh-CN" altLang="en-US" sz="1400" dirty="0">
                <a:latin typeface="Times New Roman" panose="02020603050405020304" pitchFamily="18" charset="0"/>
                <a:cs typeface="Times New Roman" panose="02020603050405020304" pitchFamily="18" charset="0"/>
              </a:rPr>
              <a:t>会议注册：郭学涛 </a:t>
            </a:r>
            <a:r>
              <a:rPr lang="en-US" altLang="zh-CN" sz="1400" dirty="0">
                <a:latin typeface="Times New Roman" panose="02020603050405020304" pitchFamily="18" charset="0"/>
                <a:cs typeface="Times New Roman" panose="02020603050405020304" pitchFamily="18" charset="0"/>
              </a:rPr>
              <a:t>18710773725 </a:t>
            </a:r>
            <a:r>
              <a:rPr lang="zh-CN" altLang="en-US" sz="1400" dirty="0">
                <a:latin typeface="Times New Roman" panose="02020603050405020304" pitchFamily="18" charset="0"/>
                <a:cs typeface="Times New Roman" panose="02020603050405020304" pitchFamily="18" charset="0"/>
              </a:rPr>
              <a:t>杨鸿佳</a:t>
            </a:r>
            <a:r>
              <a:rPr lang="en-US" altLang="zh-CN" sz="1400" dirty="0">
                <a:latin typeface="Times New Roman" panose="02020603050405020304" pitchFamily="18" charset="0"/>
                <a:cs typeface="Times New Roman" panose="02020603050405020304" pitchFamily="18" charset="0"/>
              </a:rPr>
              <a:t> 19969122751</a:t>
            </a:r>
            <a:endParaRPr lang="en-US" altLang="zh-CN" sz="1400" dirty="0">
              <a:latin typeface="Times New Roman" panose="02020603050405020304" pitchFamily="18" charset="0"/>
              <a:cs typeface="Times New Roman" panose="02020603050405020304" pitchFamily="18" charset="0"/>
            </a:endParaRPr>
          </a:p>
          <a:p>
            <a:pPr indent="457200">
              <a:lnSpc>
                <a:spcPts val="2000"/>
              </a:lnSpc>
            </a:pPr>
            <a:r>
              <a:rPr lang="zh-CN" altLang="en-US" sz="1400" dirty="0">
                <a:latin typeface="Times New Roman" panose="02020603050405020304" pitchFamily="18" charset="0"/>
                <a:cs typeface="Times New Roman" panose="02020603050405020304" pitchFamily="18" charset="0"/>
              </a:rPr>
              <a:t>会场安排：廖达航 </a:t>
            </a:r>
            <a:r>
              <a:rPr lang="en-US" altLang="zh-CN" sz="1400" dirty="0">
                <a:latin typeface="Times New Roman" panose="02020603050405020304" pitchFamily="18" charset="0"/>
                <a:cs typeface="Times New Roman" panose="02020603050405020304" pitchFamily="18" charset="0"/>
              </a:rPr>
              <a:t>18283094879 </a:t>
            </a:r>
            <a:r>
              <a:rPr lang="zh-CN" altLang="en-US" sz="1400" dirty="0">
                <a:latin typeface="Times New Roman" panose="02020603050405020304" pitchFamily="18" charset="0"/>
                <a:cs typeface="Times New Roman" panose="02020603050405020304" pitchFamily="18" charset="0"/>
              </a:rPr>
              <a:t>宋嘉伟</a:t>
            </a:r>
            <a:r>
              <a:rPr lang="en-US" altLang="zh-CN" sz="1400" dirty="0">
                <a:latin typeface="Times New Roman" panose="02020603050405020304" pitchFamily="18" charset="0"/>
                <a:cs typeface="Times New Roman" panose="02020603050405020304" pitchFamily="18" charset="0"/>
              </a:rPr>
              <a:t> 15891217518</a:t>
            </a:r>
            <a:endParaRPr lang="en-US" altLang="zh-CN" sz="1400" dirty="0">
              <a:latin typeface="Times New Roman" panose="02020603050405020304" pitchFamily="18" charset="0"/>
              <a:cs typeface="Times New Roman" panose="02020603050405020304" pitchFamily="18" charset="0"/>
            </a:endParaRPr>
          </a:p>
          <a:p>
            <a:pPr indent="457200">
              <a:lnSpc>
                <a:spcPts val="2000"/>
              </a:lnSpc>
            </a:pPr>
            <a:r>
              <a:rPr lang="zh-CN" altLang="en-US" sz="1400" dirty="0">
                <a:latin typeface="Times New Roman" panose="02020603050405020304" pitchFamily="18" charset="0"/>
                <a:cs typeface="Times New Roman" panose="02020603050405020304" pitchFamily="18" charset="0"/>
              </a:rPr>
              <a:t>餐饮住宿：李平 </a:t>
            </a:r>
            <a:r>
              <a:rPr lang="en-US" altLang="zh-CN" sz="1400" dirty="0">
                <a:latin typeface="Times New Roman" panose="02020603050405020304" pitchFamily="18" charset="0"/>
                <a:cs typeface="Times New Roman" panose="02020603050405020304" pitchFamily="18" charset="0"/>
              </a:rPr>
              <a:t>15129563638</a:t>
            </a:r>
            <a:r>
              <a:rPr lang="zh-CN" altLang="en-US" sz="1400" dirty="0">
                <a:latin typeface="Times New Roman" panose="02020603050405020304" pitchFamily="18" charset="0"/>
                <a:cs typeface="Times New Roman" panose="02020603050405020304" pitchFamily="18" charset="0"/>
              </a:rPr>
              <a:t> 王彪  </a:t>
            </a:r>
            <a:r>
              <a:rPr lang="en-US" altLang="zh-CN" sz="1400" dirty="0">
                <a:latin typeface="Times New Roman" panose="02020603050405020304" pitchFamily="18" charset="0"/>
                <a:cs typeface="Times New Roman" panose="02020603050405020304" pitchFamily="18" charset="0"/>
              </a:rPr>
              <a:t>18095113658</a:t>
            </a:r>
            <a:endParaRPr lang="en-US" altLang="zh-CN" sz="1400" dirty="0">
              <a:latin typeface="Times New Roman" panose="02020603050405020304" pitchFamily="18" charset="0"/>
              <a:cs typeface="Times New Roman" panose="02020603050405020304" pitchFamily="18" charset="0"/>
            </a:endParaRPr>
          </a:p>
          <a:p>
            <a:pPr indent="457200">
              <a:lnSpc>
                <a:spcPts val="2000"/>
              </a:lnSpc>
            </a:pPr>
            <a:r>
              <a:rPr lang="zh-CN" altLang="en-US" sz="1400" dirty="0">
                <a:latin typeface="Times New Roman" panose="02020603050405020304" pitchFamily="18" charset="0"/>
                <a:cs typeface="Times New Roman" panose="02020603050405020304" pitchFamily="18" charset="0"/>
              </a:rPr>
              <a:t>会后考察：李平 </a:t>
            </a:r>
            <a:r>
              <a:rPr lang="en-US" altLang="zh-CN" sz="1400" dirty="0">
                <a:latin typeface="Times New Roman" panose="02020603050405020304" pitchFamily="18" charset="0"/>
                <a:cs typeface="Times New Roman" panose="02020603050405020304" pitchFamily="18" charset="0"/>
              </a:rPr>
              <a:t>15129563638 </a:t>
            </a:r>
            <a:r>
              <a:rPr lang="zh-CN" altLang="en-US" sz="1400" dirty="0">
                <a:latin typeface="Times New Roman" panose="02020603050405020304" pitchFamily="18" charset="0"/>
                <a:cs typeface="Times New Roman" panose="02020603050405020304" pitchFamily="18" charset="0"/>
              </a:rPr>
              <a:t>白银萍 </a:t>
            </a:r>
            <a:r>
              <a:rPr lang="en-US" altLang="zh-CN" sz="1400" dirty="0">
                <a:latin typeface="Times New Roman" panose="02020603050405020304" pitchFamily="18" charset="0"/>
                <a:cs typeface="Times New Roman" panose="02020603050405020304" pitchFamily="18" charset="0"/>
              </a:rPr>
              <a:t>13720558922</a:t>
            </a:r>
            <a:endParaRPr lang="en-US" altLang="zh-CN" sz="1400" dirty="0">
              <a:latin typeface="Times New Roman" panose="02020603050405020304" pitchFamily="18" charset="0"/>
              <a:cs typeface="Times New Roman" panose="02020603050405020304" pitchFamily="18" charset="0"/>
            </a:endParaRPr>
          </a:p>
          <a:p>
            <a:pPr>
              <a:lnSpc>
                <a:spcPts val="2000"/>
              </a:lnSpc>
              <a:spcBef>
                <a:spcPts val="600"/>
              </a:spcBef>
              <a:spcAft>
                <a:spcPts val="600"/>
              </a:spcAft>
            </a:pPr>
            <a:r>
              <a:rPr lang="zh-CN" altLang="en-US" sz="1600" b="1" dirty="0">
                <a:latin typeface="黑体" panose="02010609060101010101" pitchFamily="49" charset="-122"/>
                <a:ea typeface="黑体" panose="02010609060101010101" pitchFamily="49" charset="-122"/>
                <a:cs typeface="Times New Roman" panose="02020603050405020304" pitchFamily="18" charset="0"/>
              </a:rPr>
              <a:t>会议注册</a:t>
            </a:r>
            <a:endParaRPr lang="en-US" altLang="zh-CN" sz="1600" b="1" dirty="0">
              <a:latin typeface="黑体" panose="02010609060101010101" pitchFamily="49" charset="-122"/>
              <a:ea typeface="黑体" panose="02010609060101010101" pitchFamily="49" charset="-122"/>
              <a:cs typeface="Times New Roman" panose="02020603050405020304" pitchFamily="18" charset="0"/>
            </a:endParaRPr>
          </a:p>
          <a:p>
            <a:pPr indent="457200">
              <a:lnSpc>
                <a:spcPts val="2000"/>
              </a:lnSpc>
            </a:pP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会议注册费，</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2500</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元</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人，往返交通，住宿费用自理。由西北农林科技大学负责会议费的收取、管理及发票开具等相关事宜。</a:t>
            </a:r>
            <a:endParaRPr lang="en-US" altLang="zh-CN" sz="1400" dirty="0">
              <a:latin typeface="Times New Roman" panose="02020603050405020304" pitchFamily="18" charset="0"/>
              <a:ea typeface="宋体" panose="02010600030101010101" pitchFamily="2" charset="-122"/>
              <a:cs typeface="Times New Roman" panose="02020603050405020304" pitchFamily="18" charset="0"/>
            </a:endParaRPr>
          </a:p>
          <a:p>
            <a:pPr indent="457200">
              <a:lnSpc>
                <a:spcPts val="2000"/>
              </a:lnSpc>
            </a:pP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1</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）与会者可通过支付宝在线支付方式缴纳会议注册费（</a:t>
            </a:r>
            <a:r>
              <a:rPr lang="zh-CN" altLang="en-US" sz="1400" dirty="0">
                <a:latin typeface="Times New Roman" panose="02020603050405020304" pitchFamily="18" charset="0"/>
                <a:ea typeface="宋体" panose="02010600030101010101" pitchFamily="2" charset="-122"/>
                <a:cs typeface="Times New Roman" panose="02020603050405020304" pitchFamily="18" charset="0"/>
                <a:sym typeface="+mn-ea"/>
              </a:rPr>
              <a:t>特邀专家不收取注册费</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a:t>
            </a:r>
            <a:endParaRPr lang="en-US" altLang="zh-CN" sz="1400" dirty="0">
              <a:latin typeface="Times New Roman" panose="02020603050405020304" pitchFamily="18" charset="0"/>
              <a:ea typeface="宋体" panose="02010600030101010101" pitchFamily="2" charset="-122"/>
              <a:cs typeface="Times New Roman" panose="02020603050405020304" pitchFamily="18" charset="0"/>
            </a:endParaRPr>
          </a:p>
          <a:p>
            <a:pPr>
              <a:lnSpc>
                <a:spcPts val="2000"/>
              </a:lnSpc>
            </a:pPr>
            <a:endParaRPr lang="en-US" altLang="zh-CN" sz="1400" dirty="0">
              <a:latin typeface="Times New Roman" panose="02020603050405020304" pitchFamily="18" charset="0"/>
              <a:ea typeface="宋体" panose="02010600030101010101" pitchFamily="2" charset="-122"/>
              <a:cs typeface="Times New Roman" panose="02020603050405020304" pitchFamily="18" charset="0"/>
            </a:endParaRPr>
          </a:p>
          <a:p>
            <a:pPr>
              <a:lnSpc>
                <a:spcPts val="2000"/>
              </a:lnSpc>
            </a:pPr>
            <a:endParaRPr lang="en-US" altLang="zh-CN" sz="1400" dirty="0">
              <a:latin typeface="Times New Roman" panose="02020603050405020304" pitchFamily="18" charset="0"/>
              <a:ea typeface="宋体" panose="02010600030101010101" pitchFamily="2" charset="-122"/>
              <a:cs typeface="Times New Roman" panose="02020603050405020304" pitchFamily="18" charset="0"/>
            </a:endParaRPr>
          </a:p>
          <a:p>
            <a:pPr>
              <a:lnSpc>
                <a:spcPts val="2000"/>
              </a:lnSpc>
            </a:pPr>
            <a:endParaRPr lang="en-US" altLang="zh-CN" sz="1400" dirty="0">
              <a:latin typeface="Times New Roman" panose="02020603050405020304" pitchFamily="18" charset="0"/>
              <a:ea typeface="宋体" panose="02010600030101010101" pitchFamily="2" charset="-122"/>
              <a:cs typeface="Times New Roman" panose="02020603050405020304" pitchFamily="18" charset="0"/>
            </a:endParaRPr>
          </a:p>
          <a:p>
            <a:pPr>
              <a:lnSpc>
                <a:spcPts val="2000"/>
              </a:lnSpc>
            </a:pPr>
            <a:endParaRPr lang="en-US" altLang="zh-CN" sz="1400" dirty="0">
              <a:latin typeface="Times New Roman" panose="02020603050405020304" pitchFamily="18" charset="0"/>
              <a:ea typeface="宋体" panose="02010600030101010101" pitchFamily="2" charset="-122"/>
              <a:cs typeface="Times New Roman" panose="02020603050405020304" pitchFamily="18" charset="0"/>
            </a:endParaRPr>
          </a:p>
          <a:p>
            <a:pPr>
              <a:lnSpc>
                <a:spcPts val="2000"/>
              </a:lnSpc>
            </a:pPr>
            <a:endParaRPr lang="en-US" altLang="zh-CN" sz="1400" dirty="0">
              <a:latin typeface="Times New Roman" panose="02020603050405020304" pitchFamily="18" charset="0"/>
              <a:ea typeface="宋体" panose="02010600030101010101" pitchFamily="2" charset="-122"/>
              <a:cs typeface="Times New Roman" panose="02020603050405020304" pitchFamily="18" charset="0"/>
            </a:endParaRPr>
          </a:p>
          <a:p>
            <a:pPr>
              <a:lnSpc>
                <a:spcPts val="2000"/>
              </a:lnSpc>
            </a:pPr>
            <a:endParaRPr lang="en-US" altLang="zh-CN" sz="1400" dirty="0">
              <a:latin typeface="Times New Roman" panose="02020603050405020304" pitchFamily="18" charset="0"/>
              <a:ea typeface="宋体" panose="02010600030101010101" pitchFamily="2" charset="-122"/>
              <a:cs typeface="Times New Roman" panose="02020603050405020304" pitchFamily="18" charset="0"/>
            </a:endParaRPr>
          </a:p>
          <a:p>
            <a:pPr>
              <a:lnSpc>
                <a:spcPts val="2000"/>
              </a:lnSpc>
            </a:pPr>
            <a:endParaRPr lang="en-US" altLang="zh-CN" sz="1400" dirty="0">
              <a:latin typeface="Times New Roman" panose="02020603050405020304" pitchFamily="18" charset="0"/>
              <a:ea typeface="宋体" panose="02010600030101010101" pitchFamily="2" charset="-122"/>
              <a:cs typeface="Times New Roman" panose="02020603050405020304" pitchFamily="18" charset="0"/>
            </a:endParaRPr>
          </a:p>
          <a:p>
            <a:pPr>
              <a:lnSpc>
                <a:spcPts val="2000"/>
              </a:lnSpc>
            </a:pPr>
            <a:endParaRPr lang="en-US" altLang="zh-CN" sz="1400" dirty="0">
              <a:latin typeface="Times New Roman" panose="02020603050405020304" pitchFamily="18" charset="0"/>
              <a:ea typeface="宋体" panose="02010600030101010101" pitchFamily="2" charset="-122"/>
              <a:cs typeface="Times New Roman" panose="02020603050405020304" pitchFamily="18" charset="0"/>
            </a:endParaRPr>
          </a:p>
          <a:p>
            <a:pPr>
              <a:lnSpc>
                <a:spcPts val="2000"/>
              </a:lnSpc>
            </a:pPr>
            <a:endParaRPr lang="en-US" altLang="zh-CN" sz="1400" dirty="0">
              <a:latin typeface="Times New Roman" panose="02020603050405020304" pitchFamily="18" charset="0"/>
              <a:ea typeface="宋体" panose="02010600030101010101" pitchFamily="2" charset="-122"/>
              <a:cs typeface="Times New Roman" panose="02020603050405020304" pitchFamily="18" charset="0"/>
            </a:endParaRPr>
          </a:p>
          <a:p>
            <a:pPr indent="457200">
              <a:lnSpc>
                <a:spcPts val="2000"/>
              </a:lnSpc>
            </a:pP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2</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）通过银行汇款方式缴纳会议注册费。</a:t>
            </a:r>
            <a:endParaRPr lang="en-US" altLang="zh-CN" sz="1400" dirty="0">
              <a:latin typeface="Times New Roman" panose="02020603050405020304" pitchFamily="18" charset="0"/>
              <a:ea typeface="宋体" panose="02010600030101010101" pitchFamily="2" charset="-122"/>
              <a:cs typeface="Times New Roman" panose="02020603050405020304" pitchFamily="18" charset="0"/>
            </a:endParaRPr>
          </a:p>
          <a:p>
            <a:pPr>
              <a:lnSpc>
                <a:spcPts val="2000"/>
              </a:lnSpc>
            </a:pP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                   会议注册费转款账户如下：  </a:t>
            </a:r>
            <a:endParaRPr lang="en-US" altLang="zh-CN" sz="1400" dirty="0">
              <a:latin typeface="Times New Roman" panose="02020603050405020304" pitchFamily="18" charset="0"/>
              <a:ea typeface="宋体" panose="02010600030101010101" pitchFamily="2" charset="-122"/>
              <a:cs typeface="Times New Roman" panose="02020603050405020304" pitchFamily="18" charset="0"/>
            </a:endParaRPr>
          </a:p>
          <a:p>
            <a:pPr>
              <a:lnSpc>
                <a:spcPts val="2000"/>
              </a:lnSpc>
            </a:pP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                   名 称：</a:t>
            </a:r>
            <a:r>
              <a:rPr lang="zh-CN" altLang="zh-CN" sz="1400" dirty="0">
                <a:latin typeface="Times New Roman" panose="02020603050405020304" pitchFamily="18" charset="0"/>
                <a:ea typeface="宋体" panose="02010600030101010101" pitchFamily="2" charset="-122"/>
                <a:cs typeface="Times New Roman" panose="02020603050405020304" pitchFamily="18" charset="0"/>
              </a:rPr>
              <a:t>西北农林科技大学</a:t>
            </a:r>
            <a:endParaRPr lang="zh-CN" altLang="zh-CN" sz="1400" dirty="0">
              <a:latin typeface="Times New Roman" panose="02020603050405020304" pitchFamily="18" charset="0"/>
              <a:ea typeface="宋体" panose="02010600030101010101" pitchFamily="2" charset="-122"/>
              <a:cs typeface="Times New Roman" panose="02020603050405020304" pitchFamily="18" charset="0"/>
            </a:endParaRPr>
          </a:p>
          <a:p>
            <a:pPr>
              <a:lnSpc>
                <a:spcPts val="2000"/>
              </a:lnSpc>
            </a:pP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                    账号：</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102810820826</a:t>
            </a:r>
            <a:endParaRPr lang="zh-CN" altLang="zh-CN" sz="1400" dirty="0">
              <a:latin typeface="Times New Roman" panose="02020603050405020304" pitchFamily="18" charset="0"/>
              <a:ea typeface="宋体" panose="02010600030101010101" pitchFamily="2" charset="-122"/>
              <a:cs typeface="Times New Roman" panose="02020603050405020304" pitchFamily="18" charset="0"/>
            </a:endParaRPr>
          </a:p>
          <a:p>
            <a:pPr>
              <a:lnSpc>
                <a:spcPts val="2000"/>
              </a:lnSpc>
            </a:pP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                   开户行：</a:t>
            </a:r>
            <a:r>
              <a:rPr lang="zh-CN" altLang="zh-CN" sz="1400" dirty="0">
                <a:latin typeface="Times New Roman" panose="02020603050405020304" pitchFamily="18" charset="0"/>
                <a:ea typeface="宋体" panose="02010600030101010101" pitchFamily="2" charset="-122"/>
                <a:cs typeface="Times New Roman" panose="02020603050405020304" pitchFamily="18" charset="0"/>
              </a:rPr>
              <a:t>中国银行杨凌农业高新技术产业示范区支行</a:t>
            </a:r>
            <a:endParaRPr lang="en-US" altLang="zh-CN" sz="1400" dirty="0">
              <a:latin typeface="Times New Roman" panose="02020603050405020304" pitchFamily="18" charset="0"/>
              <a:ea typeface="宋体" panose="02010600030101010101" pitchFamily="2" charset="-122"/>
              <a:cs typeface="Times New Roman" panose="02020603050405020304" pitchFamily="18" charset="0"/>
            </a:endParaRPr>
          </a:p>
          <a:p>
            <a:pPr>
              <a:lnSpc>
                <a:spcPts val="2000"/>
              </a:lnSpc>
            </a:pP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                   </a:t>
            </a:r>
            <a:r>
              <a:rPr lang="zh-CN" altLang="zh-CN" sz="1400" dirty="0">
                <a:latin typeface="Times New Roman" panose="02020603050405020304" pitchFamily="18" charset="0"/>
                <a:ea typeface="宋体" panose="02010600030101010101" pitchFamily="2" charset="-122"/>
                <a:cs typeface="Times New Roman" panose="02020603050405020304" pitchFamily="18" charset="0"/>
              </a:rPr>
              <a:t>汇款备注“姓名</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西部资源环境研讨会</a:t>
            </a:r>
            <a:r>
              <a:rPr lang="zh-CN" altLang="zh-CN" sz="1400" dirty="0">
                <a:latin typeface="Times New Roman" panose="02020603050405020304" pitchFamily="18" charset="0"/>
                <a:ea typeface="宋体" panose="02010600030101010101" pitchFamily="2" charset="-122"/>
                <a:cs typeface="Times New Roman" panose="02020603050405020304" pitchFamily="18" charset="0"/>
              </a:rPr>
              <a:t>”</a:t>
            </a:r>
            <a:endParaRPr lang="zh-CN" altLang="zh-CN" sz="1400" dirty="0">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rcRect b="12989"/>
          <a:stretch>
            <a:fillRect/>
          </a:stretch>
        </p:blipFill>
        <p:spPr>
          <a:xfrm>
            <a:off x="2759602" y="5924005"/>
            <a:ext cx="1649105" cy="2030173"/>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0" y="314109"/>
            <a:ext cx="6481438" cy="9419646"/>
            <a:chOff x="0" y="314109"/>
            <a:chExt cx="6481438" cy="9419646"/>
          </a:xfrm>
        </p:grpSpPr>
        <p:grpSp>
          <p:nvGrpSpPr>
            <p:cNvPr id="6" name="组合 5"/>
            <p:cNvGrpSpPr/>
            <p:nvPr/>
          </p:nvGrpSpPr>
          <p:grpSpPr>
            <a:xfrm>
              <a:off x="0" y="314109"/>
              <a:ext cx="6481438" cy="307777"/>
              <a:chOff x="0" y="314109"/>
              <a:chExt cx="6481438" cy="307777"/>
            </a:xfrm>
          </p:grpSpPr>
          <p:sp>
            <p:nvSpPr>
              <p:cNvPr id="10" name="文本框 9"/>
              <p:cNvSpPr txBox="1"/>
              <p:nvPr/>
            </p:nvSpPr>
            <p:spPr>
              <a:xfrm>
                <a:off x="2664000" y="314109"/>
                <a:ext cx="3817438" cy="307777"/>
              </a:xfrm>
              <a:prstGeom prst="rect">
                <a:avLst/>
              </a:prstGeom>
              <a:noFill/>
            </p:spPr>
            <p:txBody>
              <a:bodyPr wrap="square" rtlCol="0">
                <a:spAutoFit/>
              </a:bodyPr>
              <a:lstStyle/>
              <a:p>
                <a:r>
                  <a:rPr lang="zh-CN" altLang="en-US" sz="1400" dirty="0">
                    <a:latin typeface="方正小标宋_GBK" panose="03000509000000000000" pitchFamily="65" charset="-122"/>
                    <a:ea typeface="方正小标宋_GBK" panose="03000509000000000000" pitchFamily="65" charset="-122"/>
                  </a:rPr>
                  <a:t>第四届“西部自然资源与生态环境健康研讨会”</a:t>
                </a:r>
                <a:endParaRPr lang="zh-CN" altLang="en-US" sz="1400" dirty="0">
                  <a:latin typeface="方正小标宋_GBK" panose="03000509000000000000" pitchFamily="65" charset="-122"/>
                  <a:ea typeface="方正小标宋_GBK" panose="03000509000000000000" pitchFamily="65" charset="-122"/>
                </a:endParaRPr>
              </a:p>
            </p:txBody>
          </p:sp>
          <p:grpSp>
            <p:nvGrpSpPr>
              <p:cNvPr id="11" name="组合 10"/>
              <p:cNvGrpSpPr/>
              <p:nvPr/>
            </p:nvGrpSpPr>
            <p:grpSpPr>
              <a:xfrm rot="10800000">
                <a:off x="0" y="359998"/>
                <a:ext cx="2531658" cy="216001"/>
                <a:chOff x="4326342" y="359999"/>
                <a:chExt cx="2531658" cy="216001"/>
              </a:xfrm>
            </p:grpSpPr>
            <p:sp>
              <p:nvSpPr>
                <p:cNvPr id="14" name="矩形 13"/>
                <p:cNvSpPr/>
                <p:nvPr/>
              </p:nvSpPr>
              <p:spPr>
                <a:xfrm>
                  <a:off x="4698000" y="359999"/>
                  <a:ext cx="2160000" cy="216000"/>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4537438" y="360000"/>
                  <a:ext cx="108000" cy="216000"/>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4408707" y="360000"/>
                  <a:ext cx="72000" cy="216000"/>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4326342" y="360000"/>
                  <a:ext cx="36000" cy="2160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7" name="组合 6"/>
            <p:cNvGrpSpPr/>
            <p:nvPr/>
          </p:nvGrpSpPr>
          <p:grpSpPr>
            <a:xfrm>
              <a:off x="144000" y="9252000"/>
              <a:ext cx="324000" cy="481755"/>
              <a:chOff x="329905" y="9424245"/>
              <a:chExt cx="324000" cy="481755"/>
            </a:xfrm>
            <a:solidFill>
              <a:srgbClr val="0070C0"/>
            </a:solidFill>
          </p:grpSpPr>
          <p:sp>
            <p:nvSpPr>
              <p:cNvPr id="8" name="矩形 7"/>
              <p:cNvSpPr/>
              <p:nvPr/>
            </p:nvSpPr>
            <p:spPr>
              <a:xfrm rot="10800000">
                <a:off x="387478" y="9806681"/>
                <a:ext cx="216507" cy="99319"/>
              </a:xfrm>
              <a:prstGeom prst="rect">
                <a:avLst/>
              </a:prstGeom>
              <a:grpFill/>
              <a:ln>
                <a:noFill/>
              </a:ln>
              <a:effectLst/>
              <a:scene3d>
                <a:camera prst="orthographicFront">
                  <a:rot lat="0" lon="0" rev="0"/>
                </a:camera>
                <a:lightRig rig="chilly" dir="t">
                  <a:rot lat="0" lon="0" rev="18480000"/>
                </a:lightRig>
              </a:scene3d>
              <a:sp3d prstMaterial="clear">
                <a:bevelT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329905" y="9424245"/>
                <a:ext cx="324000" cy="324000"/>
              </a:xfrm>
              <a:prstGeom prst="ellipse">
                <a:avLst/>
              </a:prstGeom>
              <a:gr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dirty="0">
                    <a:solidFill>
                      <a:schemeClr val="bg1"/>
                    </a:solidFill>
                    <a:latin typeface="Times New Roman" panose="02020603050405020304" pitchFamily="18" charset="0"/>
                    <a:cs typeface="Times New Roman" panose="02020603050405020304" pitchFamily="18" charset="0"/>
                  </a:rPr>
                  <a:t>3</a:t>
                </a:r>
                <a:endParaRPr lang="zh-CN" altLang="en-US" dirty="0">
                  <a:solidFill>
                    <a:schemeClr val="bg1"/>
                  </a:solidFill>
                  <a:latin typeface="Times New Roman" panose="02020603050405020304" pitchFamily="18" charset="0"/>
                  <a:cs typeface="Times New Roman" panose="02020603050405020304" pitchFamily="18" charset="0"/>
                </a:endParaRPr>
              </a:p>
            </p:txBody>
          </p:sp>
        </p:grpSp>
      </p:grpSp>
      <p:sp>
        <p:nvSpPr>
          <p:cNvPr id="3" name="文本框 2"/>
          <p:cNvSpPr txBox="1"/>
          <p:nvPr/>
        </p:nvSpPr>
        <p:spPr>
          <a:xfrm>
            <a:off x="540000" y="2124000"/>
            <a:ext cx="5778000" cy="403957"/>
          </a:xfrm>
          <a:prstGeom prst="rect">
            <a:avLst/>
          </a:prstGeom>
          <a:noFill/>
        </p:spPr>
        <p:txBody>
          <a:bodyPr wrap="square">
            <a:spAutoFit/>
          </a:bodyPr>
          <a:lstStyle/>
          <a:p>
            <a:pPr>
              <a:lnSpc>
                <a:spcPct val="150000"/>
              </a:lnSpc>
              <a:spcBef>
                <a:spcPts val="600"/>
              </a:spcBef>
              <a:spcAft>
                <a:spcPts val="600"/>
              </a:spcAft>
            </a:pPr>
            <a:r>
              <a:rPr lang="zh-CN" altLang="en-US" sz="1600" b="1" dirty="0">
                <a:latin typeface="黑体" panose="02010609060101010101" pitchFamily="49" charset="-122"/>
                <a:ea typeface="黑体" panose="02010609060101010101" pitchFamily="49" charset="-122"/>
                <a:cs typeface="Times New Roman" panose="02020603050405020304" pitchFamily="18" charset="0"/>
              </a:rPr>
              <a:t>会场分布</a:t>
            </a:r>
            <a:endParaRPr lang="en-US" altLang="zh-CN" sz="1600" b="1" dirty="0">
              <a:latin typeface="黑体" panose="02010609060101010101" pitchFamily="49" charset="-122"/>
              <a:ea typeface="黑体" panose="02010609060101010101" pitchFamily="49" charset="-122"/>
              <a:cs typeface="Times New Roman" panose="02020603050405020304" pitchFamily="18" charset="0"/>
            </a:endParaRPr>
          </a:p>
        </p:txBody>
      </p:sp>
      <p:pic>
        <p:nvPicPr>
          <p:cNvPr id="13" name="图片 2"/>
          <p:cNvPicPr>
            <a:picLocks noChangeAspect="1"/>
          </p:cNvPicPr>
          <p:nvPr/>
        </p:nvPicPr>
        <p:blipFill>
          <a:blip r:embed="rId1"/>
          <a:stretch>
            <a:fillRect/>
          </a:stretch>
        </p:blipFill>
        <p:spPr>
          <a:xfrm>
            <a:off x="729000" y="2706475"/>
            <a:ext cx="5400000" cy="5772583"/>
          </a:xfrm>
          <a:prstGeom prst="rect">
            <a:avLst/>
          </a:prstGeom>
          <a:noFill/>
          <a:ln>
            <a:noFill/>
          </a:ln>
        </p:spPr>
      </p:pic>
      <p:sp>
        <p:nvSpPr>
          <p:cNvPr id="18" name="文本框 17"/>
          <p:cNvSpPr txBox="1"/>
          <p:nvPr/>
        </p:nvSpPr>
        <p:spPr>
          <a:xfrm>
            <a:off x="540000" y="900000"/>
            <a:ext cx="5778000" cy="1020985"/>
          </a:xfrm>
          <a:prstGeom prst="rect">
            <a:avLst/>
          </a:prstGeom>
          <a:noFill/>
        </p:spPr>
        <p:txBody>
          <a:bodyPr wrap="square">
            <a:spAutoFit/>
          </a:bodyPr>
          <a:lstStyle/>
          <a:p>
            <a:pPr algn="just">
              <a:lnSpc>
                <a:spcPct val="100000"/>
              </a:lnSpc>
              <a:spcBef>
                <a:spcPts val="600"/>
              </a:spcBef>
              <a:spcAft>
                <a:spcPts val="600"/>
              </a:spcAft>
            </a:pPr>
            <a:r>
              <a:rPr lang="zh-CN" altLang="en-US" sz="1600" b="1" dirty="0">
                <a:latin typeface="黑体" panose="02010609060101010101" pitchFamily="49" charset="-122"/>
                <a:ea typeface="黑体" panose="02010609060101010101" pitchFamily="49" charset="-122"/>
                <a:sym typeface="+mn-ea"/>
              </a:rPr>
              <a:t>天气状况</a:t>
            </a:r>
            <a:endParaRPr lang="en-US" altLang="zh-CN" sz="1600" b="1" dirty="0">
              <a:latin typeface="黑体" panose="02010609060101010101" pitchFamily="49" charset="-122"/>
              <a:ea typeface="黑体" panose="02010609060101010101" pitchFamily="49" charset="-122"/>
              <a:sym typeface="+mn-ea"/>
            </a:endParaRPr>
          </a:p>
          <a:p>
            <a:pPr indent="457200" algn="just">
              <a:lnSpc>
                <a:spcPct val="150000"/>
              </a:lnSpc>
            </a:pPr>
            <a:r>
              <a:rPr lang="zh-CN" altLang="zh-CN" sz="1400" dirty="0">
                <a:latin typeface="Times New Roman" panose="02020603050405020304" pitchFamily="18" charset="0"/>
                <a:ea typeface="宋体" panose="02010600030101010101" pitchFamily="2" charset="-122"/>
                <a:cs typeface="Times New Roman" panose="02020603050405020304" pitchFamily="18" charset="0"/>
              </a:rPr>
              <a:t>会议期间杨</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凌</a:t>
            </a:r>
            <a:r>
              <a:rPr lang="zh-CN" altLang="zh-CN" sz="1400" dirty="0">
                <a:latin typeface="Times New Roman" panose="02020603050405020304" pitchFamily="18" charset="0"/>
                <a:ea typeface="宋体" panose="02010600030101010101" pitchFamily="2" charset="-122"/>
                <a:cs typeface="Times New Roman" panose="02020603050405020304" pitchFamily="18" charset="0"/>
              </a:rPr>
              <a:t>天气主要以阴天为主；气温为</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9-20℃</a:t>
            </a:r>
            <a:r>
              <a:rPr lang="zh-CN" altLang="zh-CN" sz="1400" dirty="0">
                <a:latin typeface="Times New Roman" panose="02020603050405020304" pitchFamily="18" charset="0"/>
                <a:ea typeface="宋体" panose="02010600030101010101" pitchFamily="2" charset="-122"/>
                <a:cs typeface="Times New Roman" panose="02020603050405020304" pitchFamily="18" charset="0"/>
              </a:rPr>
              <a:t>，早晚温差比较大，注意增减衣物。</a:t>
            </a:r>
            <a:endParaRPr lang="zh-CN" altLang="en-US" sz="1400" dirty="0">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60000" y="314111"/>
            <a:ext cx="6498000" cy="9411890"/>
            <a:chOff x="360000" y="314111"/>
            <a:chExt cx="6498000" cy="9411890"/>
          </a:xfrm>
        </p:grpSpPr>
        <p:grpSp>
          <p:nvGrpSpPr>
            <p:cNvPr id="7" name="组合 6"/>
            <p:cNvGrpSpPr/>
            <p:nvPr/>
          </p:nvGrpSpPr>
          <p:grpSpPr>
            <a:xfrm>
              <a:off x="6408000" y="9252000"/>
              <a:ext cx="324000" cy="474001"/>
              <a:chOff x="5822784" y="9245999"/>
              <a:chExt cx="324000" cy="474001"/>
            </a:xfrm>
            <a:solidFill>
              <a:srgbClr val="0070C0"/>
            </a:solidFill>
          </p:grpSpPr>
          <p:sp>
            <p:nvSpPr>
              <p:cNvPr id="22" name="矩形 21"/>
              <p:cNvSpPr/>
              <p:nvPr/>
            </p:nvSpPr>
            <p:spPr>
              <a:xfrm>
                <a:off x="5876015" y="9620681"/>
                <a:ext cx="216507" cy="99319"/>
              </a:xfrm>
              <a:prstGeom prst="rect">
                <a:avLst/>
              </a:prstGeom>
              <a:grpFill/>
              <a:ln>
                <a:noFill/>
              </a:ln>
              <a:effectLst/>
              <a:scene3d>
                <a:camera prst="orthographicFront">
                  <a:rot lat="0" lon="0" rev="0"/>
                </a:camera>
                <a:lightRig rig="chilly" dir="t">
                  <a:rot lat="0" lon="0" rev="18480000"/>
                </a:lightRig>
              </a:scene3d>
              <a:sp3d prstMaterial="clear">
                <a:bevelT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3" name="椭圆 22"/>
              <p:cNvSpPr/>
              <p:nvPr/>
            </p:nvSpPr>
            <p:spPr>
              <a:xfrm>
                <a:off x="5822784" y="9245999"/>
                <a:ext cx="324000" cy="324000"/>
              </a:xfrm>
              <a:prstGeom prst="ellipse">
                <a:avLst/>
              </a:prstGeom>
              <a:gr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dirty="0">
                    <a:solidFill>
                      <a:schemeClr val="bg1"/>
                    </a:solidFill>
                    <a:latin typeface="Times New Roman" panose="02020603050405020304" pitchFamily="18" charset="0"/>
                    <a:cs typeface="Times New Roman" panose="02020603050405020304" pitchFamily="18" charset="0"/>
                  </a:rPr>
                  <a:t>4</a:t>
                </a:r>
                <a:endParaRPr lang="zh-CN" altLang="en-US" dirty="0">
                  <a:solidFill>
                    <a:schemeClr val="bg1"/>
                  </a:solidFill>
                  <a:latin typeface="Times New Roman" panose="02020603050405020304" pitchFamily="18" charset="0"/>
                  <a:cs typeface="Times New Roman" panose="02020603050405020304" pitchFamily="18" charset="0"/>
                </a:endParaRPr>
              </a:p>
            </p:txBody>
          </p:sp>
        </p:grpSp>
        <p:grpSp>
          <p:nvGrpSpPr>
            <p:cNvPr id="8" name="组合 7"/>
            <p:cNvGrpSpPr/>
            <p:nvPr/>
          </p:nvGrpSpPr>
          <p:grpSpPr>
            <a:xfrm>
              <a:off x="360000" y="314111"/>
              <a:ext cx="6498000" cy="307777"/>
              <a:chOff x="360000" y="314111"/>
              <a:chExt cx="6498000" cy="307777"/>
            </a:xfrm>
          </p:grpSpPr>
          <p:sp>
            <p:nvSpPr>
              <p:cNvPr id="9" name="文本框 8"/>
              <p:cNvSpPr txBox="1"/>
              <p:nvPr/>
            </p:nvSpPr>
            <p:spPr>
              <a:xfrm>
                <a:off x="360000" y="314111"/>
                <a:ext cx="3817438" cy="307777"/>
              </a:xfrm>
              <a:prstGeom prst="rect">
                <a:avLst/>
              </a:prstGeom>
              <a:noFill/>
            </p:spPr>
            <p:txBody>
              <a:bodyPr wrap="square" rtlCol="0">
                <a:spAutoFit/>
              </a:bodyPr>
              <a:lstStyle/>
              <a:p>
                <a:r>
                  <a:rPr lang="zh-CN" altLang="en-US" sz="1400" dirty="0">
                    <a:latin typeface="方正小标宋_GBK" panose="03000509000000000000" pitchFamily="65" charset="-122"/>
                    <a:ea typeface="方正小标宋_GBK" panose="03000509000000000000" pitchFamily="65" charset="-122"/>
                  </a:rPr>
                  <a:t>第四届“西部自然资源与生态环境健康研讨会”</a:t>
                </a:r>
                <a:endParaRPr lang="zh-CN" altLang="en-US" sz="1400" dirty="0">
                  <a:latin typeface="方正小标宋_GBK" panose="03000509000000000000" pitchFamily="65" charset="-122"/>
                  <a:ea typeface="方正小标宋_GBK" panose="03000509000000000000" pitchFamily="65" charset="-122"/>
                </a:endParaRPr>
              </a:p>
            </p:txBody>
          </p:sp>
          <p:grpSp>
            <p:nvGrpSpPr>
              <p:cNvPr id="10" name="组合 9"/>
              <p:cNvGrpSpPr/>
              <p:nvPr/>
            </p:nvGrpSpPr>
            <p:grpSpPr>
              <a:xfrm>
                <a:off x="4326342" y="359999"/>
                <a:ext cx="2531658" cy="216001"/>
                <a:chOff x="4326342" y="359999"/>
                <a:chExt cx="2531658" cy="216001"/>
              </a:xfrm>
            </p:grpSpPr>
            <p:sp>
              <p:nvSpPr>
                <p:cNvPr id="11" name="矩形 10"/>
                <p:cNvSpPr/>
                <p:nvPr/>
              </p:nvSpPr>
              <p:spPr>
                <a:xfrm>
                  <a:off x="4698000" y="359999"/>
                  <a:ext cx="2160000" cy="216000"/>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4537438" y="360000"/>
                  <a:ext cx="108000" cy="216000"/>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4408707" y="360000"/>
                  <a:ext cx="72000" cy="216000"/>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4326342" y="360000"/>
                  <a:ext cx="36000" cy="2160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sp>
        <p:nvSpPr>
          <p:cNvPr id="3" name="文本框 2"/>
          <p:cNvSpPr txBox="1"/>
          <p:nvPr/>
        </p:nvSpPr>
        <p:spPr>
          <a:xfrm>
            <a:off x="540000" y="900000"/>
            <a:ext cx="5778000" cy="5930021"/>
          </a:xfrm>
          <a:prstGeom prst="rect">
            <a:avLst/>
          </a:prstGeom>
          <a:noFill/>
        </p:spPr>
        <p:txBody>
          <a:bodyPr wrap="square" rtlCol="0">
            <a:spAutoFit/>
          </a:bodyPr>
          <a:lstStyle/>
          <a:p>
            <a:pPr algn="just">
              <a:lnSpc>
                <a:spcPct val="100000"/>
              </a:lnSpc>
              <a:spcAft>
                <a:spcPts val="600"/>
              </a:spcAft>
            </a:pPr>
            <a:r>
              <a:rPr lang="zh-CN" altLang="en-US" sz="1600" b="1" dirty="0">
                <a:latin typeface="黑体" panose="02010609060101010101" pitchFamily="49" charset="-122"/>
                <a:ea typeface="黑体" panose="02010609060101010101" pitchFamily="49" charset="-122"/>
                <a:sym typeface="+mn-ea"/>
              </a:rPr>
              <a:t>交通方式</a:t>
            </a:r>
            <a:endParaRPr lang="en-US" altLang="zh-CN" sz="1600" b="1" dirty="0">
              <a:latin typeface="黑体" panose="02010609060101010101" pitchFamily="49" charset="-122"/>
              <a:ea typeface="黑体" panose="02010609060101010101" pitchFamily="49" charset="-122"/>
              <a:sym typeface="+mn-ea"/>
            </a:endParaRPr>
          </a:p>
          <a:p>
            <a:pPr algn="just">
              <a:lnSpc>
                <a:spcPct val="150000"/>
              </a:lnSpc>
              <a:spcBef>
                <a:spcPts val="600"/>
              </a:spcBef>
            </a:pPr>
            <a:r>
              <a:rPr lang="zh-CN" altLang="en-US" sz="1400" b="1" dirty="0">
                <a:solidFill>
                  <a:schemeClr val="tx1"/>
                </a:solidFill>
                <a:latin typeface="黑体" panose="02010609060101010101" pitchFamily="49" charset="-122"/>
                <a:ea typeface="黑体" panose="02010609060101010101" pitchFamily="49" charset="-122"/>
                <a:cs typeface="Times New Roman" panose="02020603050405020304" pitchFamily="18" charset="0"/>
              </a:rPr>
              <a:t>杨陵南站 </a:t>
            </a:r>
            <a:r>
              <a:rPr lang="en-US" altLang="zh-CN" sz="1400" b="1" dirty="0">
                <a:solidFill>
                  <a:schemeClr val="tx1"/>
                </a:solidFill>
                <a:latin typeface="黑体" panose="02010609060101010101" pitchFamily="49" charset="-122"/>
                <a:ea typeface="黑体" panose="02010609060101010101" pitchFamily="49" charset="-122"/>
                <a:cs typeface="Times New Roman" panose="02020603050405020304" pitchFamily="18" charset="0"/>
              </a:rPr>
              <a:t>(</a:t>
            </a:r>
            <a:r>
              <a:rPr lang="zh-CN" altLang="en-US" sz="1400" b="1" dirty="0">
                <a:solidFill>
                  <a:schemeClr val="tx1"/>
                </a:solidFill>
                <a:latin typeface="黑体" panose="02010609060101010101" pitchFamily="49" charset="-122"/>
                <a:ea typeface="黑体" panose="02010609060101010101" pitchFamily="49" charset="-122"/>
                <a:cs typeface="Times New Roman" panose="02020603050405020304" pitchFamily="18" charset="0"/>
              </a:rPr>
              <a:t>高铁</a:t>
            </a:r>
            <a:r>
              <a:rPr lang="en-US" altLang="zh-CN" sz="1400" b="1" dirty="0">
                <a:latin typeface="黑体" panose="02010609060101010101" pitchFamily="49" charset="-122"/>
                <a:ea typeface="黑体" panose="02010609060101010101" pitchFamily="49" charset="-122"/>
                <a:cs typeface="Times New Roman" panose="02020603050405020304" pitchFamily="18" charset="0"/>
              </a:rPr>
              <a:t>)</a:t>
            </a:r>
            <a:r>
              <a:rPr lang="zh-CN" altLang="en-US" sz="1400" b="1" dirty="0">
                <a:latin typeface="黑体" panose="02010609060101010101" pitchFamily="49" charset="-122"/>
                <a:ea typeface="黑体" panose="02010609060101010101" pitchFamily="49" charset="-122"/>
                <a:cs typeface="Times New Roman" panose="02020603050405020304" pitchFamily="18" charset="0"/>
              </a:rPr>
              <a:t> </a:t>
            </a:r>
            <a:r>
              <a:rPr lang="zh-CN" altLang="en-US" sz="1400" b="1" dirty="0">
                <a:solidFill>
                  <a:schemeClr val="tx1"/>
                </a:solidFill>
                <a:latin typeface="黑体" panose="02010609060101010101" pitchFamily="49" charset="-122"/>
                <a:ea typeface="黑体" panose="02010609060101010101" pitchFamily="49" charset="-122"/>
                <a:cs typeface="Times New Roman" panose="02020603050405020304" pitchFamily="18" charset="0"/>
              </a:rPr>
              <a:t>→西北农林科技大学南校</a:t>
            </a:r>
            <a:r>
              <a:rPr lang="zh-CN" altLang="en-US" sz="1400" b="1" dirty="0">
                <a:latin typeface="黑体" panose="02010609060101010101" pitchFamily="49" charset="-122"/>
                <a:ea typeface="黑体" panose="02010609060101010101" pitchFamily="49" charset="-122"/>
                <a:cs typeface="Times New Roman" panose="02020603050405020304" pitchFamily="18" charset="0"/>
              </a:rPr>
              <a:t>区</a:t>
            </a:r>
            <a:r>
              <a:rPr lang="zh-CN" altLang="en-US" sz="1400" b="1" dirty="0">
                <a:solidFill>
                  <a:schemeClr val="tx1"/>
                </a:solidFill>
                <a:latin typeface="黑体" panose="02010609060101010101" pitchFamily="49" charset="-122"/>
                <a:ea typeface="黑体" panose="02010609060101010101" pitchFamily="49" charset="-122"/>
                <a:cs typeface="Times New Roman" panose="02020603050405020304" pitchFamily="18" charset="0"/>
              </a:rPr>
              <a:t>，</a:t>
            </a:r>
            <a:r>
              <a:rPr lang="en-US" altLang="zh-CN" sz="1400" b="1" dirty="0">
                <a:solidFill>
                  <a:schemeClr val="tx1"/>
                </a:solidFill>
                <a:latin typeface="黑体" panose="02010609060101010101" pitchFamily="49" charset="-122"/>
                <a:ea typeface="黑体" panose="02010609060101010101" pitchFamily="49" charset="-122"/>
                <a:cs typeface="Times New Roman" panose="02020603050405020304" pitchFamily="18" charset="0"/>
              </a:rPr>
              <a:t>4.3</a:t>
            </a:r>
            <a:r>
              <a:rPr lang="zh-CN" altLang="en-US" sz="1400" b="1" dirty="0">
                <a:solidFill>
                  <a:schemeClr val="tx1"/>
                </a:solidFill>
                <a:latin typeface="黑体" panose="02010609060101010101" pitchFamily="49" charset="-122"/>
                <a:ea typeface="黑体" panose="02010609060101010101" pitchFamily="49" charset="-122"/>
                <a:cs typeface="Times New Roman" panose="02020603050405020304" pitchFamily="18" charset="0"/>
              </a:rPr>
              <a:t>公里</a:t>
            </a:r>
            <a:endParaRPr lang="en-US" altLang="zh-CN" sz="1400" b="1" dirty="0">
              <a:solidFill>
                <a:schemeClr val="tx1"/>
              </a:solidFill>
              <a:latin typeface="黑体" panose="02010609060101010101" pitchFamily="49" charset="-122"/>
              <a:ea typeface="黑体" panose="02010609060101010101" pitchFamily="49" charset="-122"/>
              <a:cs typeface="Times New Roman" panose="02020603050405020304" pitchFamily="18" charset="0"/>
            </a:endParaRPr>
          </a:p>
          <a:p>
            <a:pPr algn="just">
              <a:lnSpc>
                <a:spcPct val="150000"/>
              </a:lnSpc>
            </a:pPr>
            <a:r>
              <a:rPr lang="zh-CN" altLang="en-US" sz="14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公共交通：乘坐杨陵武功城际</a:t>
            </a:r>
            <a:r>
              <a:rPr lang="en-US" altLang="zh-CN" sz="14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203</a:t>
            </a:r>
            <a:r>
              <a:rPr lang="zh-CN" altLang="en-US" sz="14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路公交 </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a:t>
            </a:r>
            <a:r>
              <a:rPr lang="zh-CN" altLang="en-US" sz="14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武功汽车站方向</a:t>
            </a:r>
            <a:r>
              <a:rPr lang="en-US" altLang="zh-CN" sz="14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 /</a:t>
            </a:r>
            <a:r>
              <a:rPr lang="zh-CN" altLang="en-US" sz="14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西农  大教育专线 </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a:t>
            </a:r>
            <a:r>
              <a:rPr lang="zh-CN" altLang="en-US" sz="14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理科楼北方向</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 </a:t>
            </a:r>
            <a:r>
              <a:rPr lang="zh-CN" altLang="en-US" sz="14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到达西北农林科技大学南校西门，预计</a:t>
            </a:r>
            <a:r>
              <a:rPr lang="en-US" altLang="zh-CN" sz="14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22</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分钟，费用</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2</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元</a:t>
            </a:r>
            <a:r>
              <a:rPr lang="zh-CN" altLang="en-US" sz="14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a:t>
            </a:r>
            <a:endParaRPr lang="en-US" altLang="zh-CN" sz="14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p>
            <a:pPr algn="just">
              <a:lnSpc>
                <a:spcPct val="150000"/>
              </a:lnSpc>
            </a:pP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打车：预计</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12</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分钟，费用约</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10</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元。</a:t>
            </a:r>
            <a:endParaRPr lang="en-US" altLang="zh-CN" sz="14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p>
            <a:pPr algn="just">
              <a:lnSpc>
                <a:spcPct val="150000"/>
              </a:lnSpc>
              <a:spcBef>
                <a:spcPts val="600"/>
              </a:spcBef>
              <a:spcAft>
                <a:spcPts val="600"/>
              </a:spcAft>
            </a:pPr>
            <a:r>
              <a:rPr lang="zh-CN" altLang="en-US" sz="1400" b="1" dirty="0">
                <a:solidFill>
                  <a:schemeClr val="tx1"/>
                </a:solidFill>
                <a:latin typeface="黑体" panose="02010609060101010101" pitchFamily="49" charset="-122"/>
                <a:ea typeface="黑体" panose="02010609060101010101" pitchFamily="49" charset="-122"/>
                <a:cs typeface="Times New Roman" panose="02020603050405020304" pitchFamily="18" charset="0"/>
              </a:rPr>
              <a:t>杨陵站 </a:t>
            </a:r>
            <a:r>
              <a:rPr lang="en-US" altLang="zh-CN" sz="1400" b="1" dirty="0">
                <a:latin typeface="黑体" panose="02010609060101010101" pitchFamily="49" charset="-122"/>
                <a:ea typeface="黑体" panose="02010609060101010101" pitchFamily="49" charset="-122"/>
                <a:cs typeface="Times New Roman" panose="02020603050405020304" pitchFamily="18" charset="0"/>
              </a:rPr>
              <a:t>(</a:t>
            </a:r>
            <a:r>
              <a:rPr lang="zh-CN" altLang="en-US" sz="1400" b="1" dirty="0">
                <a:solidFill>
                  <a:schemeClr val="tx1"/>
                </a:solidFill>
                <a:latin typeface="黑体" panose="02010609060101010101" pitchFamily="49" charset="-122"/>
                <a:ea typeface="黑体" panose="02010609060101010101" pitchFamily="49" charset="-122"/>
                <a:cs typeface="Times New Roman" panose="02020603050405020304" pitchFamily="18" charset="0"/>
              </a:rPr>
              <a:t>火车</a:t>
            </a:r>
            <a:r>
              <a:rPr lang="en-US" altLang="zh-CN" sz="1400" b="1" dirty="0">
                <a:latin typeface="黑体" panose="02010609060101010101" pitchFamily="49" charset="-122"/>
                <a:ea typeface="黑体" panose="02010609060101010101" pitchFamily="49" charset="-122"/>
                <a:cs typeface="Times New Roman" panose="02020603050405020304" pitchFamily="18" charset="0"/>
              </a:rPr>
              <a:t>)</a:t>
            </a:r>
            <a:r>
              <a:rPr lang="zh-CN" altLang="en-US" sz="1400" b="1" dirty="0">
                <a:latin typeface="黑体" panose="02010609060101010101" pitchFamily="49" charset="-122"/>
                <a:ea typeface="黑体" panose="02010609060101010101" pitchFamily="49" charset="-122"/>
                <a:cs typeface="Times New Roman" panose="02020603050405020304" pitchFamily="18" charset="0"/>
              </a:rPr>
              <a:t> →</a:t>
            </a:r>
            <a:r>
              <a:rPr lang="zh-CN" altLang="en-US" sz="1400" b="1" dirty="0">
                <a:solidFill>
                  <a:schemeClr val="tx1"/>
                </a:solidFill>
                <a:latin typeface="黑体" panose="02010609060101010101" pitchFamily="49" charset="-122"/>
                <a:ea typeface="黑体" panose="02010609060101010101" pitchFamily="49" charset="-122"/>
                <a:cs typeface="Times New Roman" panose="02020603050405020304" pitchFamily="18" charset="0"/>
              </a:rPr>
              <a:t>西北农林科技大学南校</a:t>
            </a:r>
            <a:r>
              <a:rPr lang="zh-CN" altLang="en-US" sz="1400" b="1" dirty="0">
                <a:latin typeface="黑体" panose="02010609060101010101" pitchFamily="49" charset="-122"/>
                <a:ea typeface="黑体" panose="02010609060101010101" pitchFamily="49" charset="-122"/>
                <a:cs typeface="Times New Roman" panose="02020603050405020304" pitchFamily="18" charset="0"/>
              </a:rPr>
              <a:t>区</a:t>
            </a:r>
            <a:r>
              <a:rPr lang="zh-CN" altLang="en-US" sz="1400" b="1" dirty="0">
                <a:solidFill>
                  <a:schemeClr val="tx1"/>
                </a:solidFill>
                <a:latin typeface="黑体" panose="02010609060101010101" pitchFamily="49" charset="-122"/>
                <a:ea typeface="黑体" panose="02010609060101010101" pitchFamily="49" charset="-122"/>
                <a:cs typeface="Times New Roman" panose="02020603050405020304" pitchFamily="18" charset="0"/>
              </a:rPr>
              <a:t>，</a:t>
            </a:r>
            <a:r>
              <a:rPr lang="en-US" altLang="zh-CN" sz="1400" b="1" dirty="0">
                <a:solidFill>
                  <a:schemeClr val="tx1"/>
                </a:solidFill>
                <a:latin typeface="黑体" panose="02010609060101010101" pitchFamily="49" charset="-122"/>
                <a:ea typeface="黑体" panose="02010609060101010101" pitchFamily="49" charset="-122"/>
                <a:cs typeface="Times New Roman" panose="02020603050405020304" pitchFamily="18" charset="0"/>
              </a:rPr>
              <a:t>1.6</a:t>
            </a:r>
            <a:r>
              <a:rPr lang="zh-CN" altLang="en-US" sz="1400" b="1" dirty="0">
                <a:solidFill>
                  <a:schemeClr val="tx1"/>
                </a:solidFill>
                <a:latin typeface="黑体" panose="02010609060101010101" pitchFamily="49" charset="-122"/>
                <a:ea typeface="黑体" panose="02010609060101010101" pitchFamily="49" charset="-122"/>
                <a:cs typeface="Times New Roman" panose="02020603050405020304" pitchFamily="18" charset="0"/>
              </a:rPr>
              <a:t>公里</a:t>
            </a:r>
            <a:endParaRPr lang="en-US" altLang="zh-CN" sz="1400" b="1" dirty="0">
              <a:solidFill>
                <a:schemeClr val="tx1"/>
              </a:solidFill>
              <a:latin typeface="黑体" panose="02010609060101010101" pitchFamily="49" charset="-122"/>
              <a:ea typeface="黑体" panose="02010609060101010101" pitchFamily="49" charset="-122"/>
              <a:cs typeface="Times New Roman" panose="02020603050405020304" pitchFamily="18" charset="0"/>
            </a:endParaRPr>
          </a:p>
          <a:p>
            <a:pPr algn="just">
              <a:lnSpc>
                <a:spcPct val="150000"/>
              </a:lnSpc>
            </a:pP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公共交通：杨</a:t>
            </a:r>
            <a:r>
              <a:rPr lang="zh-CN" altLang="en-US" sz="14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陵</a:t>
            </a:r>
            <a:r>
              <a:rPr lang="en-US" altLang="zh-CN" sz="14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7</a:t>
            </a:r>
            <a:r>
              <a:rPr lang="zh-CN" altLang="en-US" sz="14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路公交</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a:t>
            </a:r>
            <a:r>
              <a:rPr lang="zh-CN" altLang="en-US" sz="14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高铁南站方向</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a:t>
            </a:r>
            <a:r>
              <a:rPr lang="zh-CN" altLang="en-US" sz="14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到达西农大行政区</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，预计</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13</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分钟，费用约</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1</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元</a:t>
            </a:r>
            <a:r>
              <a:rPr lang="zh-CN" altLang="en-US" sz="14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；乘坐杨陵</a:t>
            </a:r>
            <a:r>
              <a:rPr lang="en-US" altLang="zh-CN" sz="14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6</a:t>
            </a:r>
            <a:r>
              <a:rPr lang="zh-CN" altLang="en-US" sz="14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路</a:t>
            </a:r>
            <a:r>
              <a:rPr lang="en-US" altLang="zh-CN" sz="14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/18</a:t>
            </a:r>
            <a:r>
              <a:rPr lang="zh-CN" altLang="en-US" sz="14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路</a:t>
            </a:r>
            <a:r>
              <a:rPr lang="en-US" altLang="zh-CN" sz="14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/16</a:t>
            </a:r>
            <a:r>
              <a:rPr lang="zh-CN" altLang="en-US" sz="14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路</a:t>
            </a:r>
            <a:r>
              <a:rPr lang="en-US" altLang="zh-CN" sz="14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/4</a:t>
            </a:r>
            <a:r>
              <a:rPr lang="zh-CN" altLang="en-US" sz="14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路</a:t>
            </a:r>
            <a:r>
              <a:rPr lang="en-US" altLang="zh-CN" sz="14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a:t>
            </a:r>
            <a:r>
              <a:rPr lang="zh-CN" altLang="en-US" sz="14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武功城际</a:t>
            </a:r>
            <a:r>
              <a:rPr lang="en-US" altLang="zh-CN" sz="14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203</a:t>
            </a:r>
            <a:r>
              <a:rPr lang="zh-CN" altLang="en-US" sz="14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路</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a:t>
            </a:r>
            <a:r>
              <a:rPr lang="zh-CN" altLang="en-US" sz="14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杨陵高通南站方向</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a:t>
            </a:r>
            <a:r>
              <a:rPr lang="zh-CN" altLang="en-US" sz="14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到达马场立交，</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预计</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17</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分钟，费用约</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2</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元</a:t>
            </a:r>
            <a:r>
              <a:rPr lang="zh-CN" altLang="en-US" sz="14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a:t>
            </a:r>
            <a:endParaRPr lang="en-US" altLang="zh-CN" sz="14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p>
            <a:pPr algn="just">
              <a:lnSpc>
                <a:spcPct val="150000"/>
              </a:lnSpc>
            </a:pPr>
            <a:r>
              <a:rPr lang="zh-CN" altLang="en-US" sz="14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步行</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：预计</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9</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分钟</a:t>
            </a:r>
            <a:r>
              <a:rPr lang="zh-CN" altLang="en-US" sz="14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a:t>
            </a:r>
            <a:endParaRPr lang="en-US" altLang="zh-CN" sz="14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p>
            <a:pPr algn="just">
              <a:lnSpc>
                <a:spcPct val="150000"/>
              </a:lnSpc>
            </a:pP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打车：预计</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6</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分钟，费用约</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10</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元。</a:t>
            </a:r>
            <a:endParaRPr lang="en-US" altLang="zh-CN" sz="1400" dirty="0">
              <a:latin typeface="Times New Roman" panose="02020603050405020304" pitchFamily="18" charset="0"/>
              <a:ea typeface="宋体" panose="02010600030101010101" pitchFamily="2" charset="-122"/>
              <a:cs typeface="Times New Roman" panose="02020603050405020304" pitchFamily="18" charset="0"/>
            </a:endParaRPr>
          </a:p>
          <a:p>
            <a:pPr algn="just">
              <a:lnSpc>
                <a:spcPct val="150000"/>
              </a:lnSpc>
              <a:spcBef>
                <a:spcPts val="600"/>
              </a:spcBef>
              <a:spcAft>
                <a:spcPts val="600"/>
              </a:spcAft>
            </a:pPr>
            <a:r>
              <a:rPr lang="zh-CN" altLang="en-US" sz="1400" b="1" dirty="0">
                <a:solidFill>
                  <a:schemeClr val="tx1"/>
                </a:solidFill>
                <a:latin typeface="黑体" panose="02010609060101010101" pitchFamily="49" charset="-122"/>
                <a:ea typeface="黑体" panose="02010609060101010101" pitchFamily="49" charset="-122"/>
                <a:cs typeface="Times New Roman" panose="02020603050405020304" pitchFamily="18" charset="0"/>
              </a:rPr>
              <a:t>西安咸阳国际机场 </a:t>
            </a:r>
            <a:r>
              <a:rPr lang="en-US" altLang="zh-CN" sz="1400" b="1" dirty="0">
                <a:latin typeface="黑体" panose="02010609060101010101" pitchFamily="49" charset="-122"/>
                <a:ea typeface="黑体" panose="02010609060101010101" pitchFamily="49" charset="-122"/>
                <a:cs typeface="Times New Roman" panose="02020603050405020304" pitchFamily="18" charset="0"/>
              </a:rPr>
              <a:t>(</a:t>
            </a:r>
            <a:r>
              <a:rPr lang="zh-CN" altLang="en-US" sz="1400" b="1" dirty="0">
                <a:solidFill>
                  <a:schemeClr val="tx1"/>
                </a:solidFill>
                <a:latin typeface="黑体" panose="02010609060101010101" pitchFamily="49" charset="-122"/>
                <a:ea typeface="黑体" panose="02010609060101010101" pitchFamily="49" charset="-122"/>
                <a:cs typeface="Times New Roman" panose="02020603050405020304" pitchFamily="18" charset="0"/>
              </a:rPr>
              <a:t>飞机</a:t>
            </a:r>
            <a:r>
              <a:rPr lang="en-US" altLang="zh-CN" sz="1400" b="1" dirty="0">
                <a:latin typeface="黑体" panose="02010609060101010101" pitchFamily="49" charset="-122"/>
                <a:ea typeface="黑体" panose="02010609060101010101" pitchFamily="49" charset="-122"/>
                <a:cs typeface="Times New Roman" panose="02020603050405020304" pitchFamily="18" charset="0"/>
              </a:rPr>
              <a:t>)</a:t>
            </a:r>
            <a:r>
              <a:rPr lang="zh-CN" altLang="en-US" sz="1400" b="1" dirty="0">
                <a:latin typeface="黑体" panose="02010609060101010101" pitchFamily="49" charset="-122"/>
                <a:ea typeface="黑体" panose="02010609060101010101" pitchFamily="49" charset="-122"/>
                <a:cs typeface="Times New Roman" panose="02020603050405020304" pitchFamily="18" charset="0"/>
              </a:rPr>
              <a:t> →</a:t>
            </a:r>
            <a:r>
              <a:rPr lang="zh-CN" altLang="en-US" sz="1400" b="1" dirty="0">
                <a:solidFill>
                  <a:schemeClr val="tx1"/>
                </a:solidFill>
                <a:latin typeface="黑体" panose="02010609060101010101" pitchFamily="49" charset="-122"/>
                <a:ea typeface="黑体" panose="02010609060101010101" pitchFamily="49" charset="-122"/>
                <a:cs typeface="Times New Roman" panose="02020603050405020304" pitchFamily="18" charset="0"/>
              </a:rPr>
              <a:t>西北农林科技大学南校</a:t>
            </a:r>
            <a:r>
              <a:rPr lang="zh-CN" altLang="en-US" sz="1400" b="1" dirty="0">
                <a:latin typeface="黑体" panose="02010609060101010101" pitchFamily="49" charset="-122"/>
                <a:ea typeface="黑体" panose="02010609060101010101" pitchFamily="49" charset="-122"/>
                <a:cs typeface="Times New Roman" panose="02020603050405020304" pitchFamily="18" charset="0"/>
              </a:rPr>
              <a:t>区</a:t>
            </a:r>
            <a:r>
              <a:rPr lang="zh-CN" altLang="en-US" sz="1400" b="1" dirty="0">
                <a:solidFill>
                  <a:schemeClr val="tx1"/>
                </a:solidFill>
                <a:latin typeface="黑体" panose="02010609060101010101" pitchFamily="49" charset="-122"/>
                <a:ea typeface="黑体" panose="02010609060101010101" pitchFamily="49" charset="-122"/>
                <a:cs typeface="Times New Roman" panose="02020603050405020304" pitchFamily="18" charset="0"/>
              </a:rPr>
              <a:t>，</a:t>
            </a:r>
            <a:r>
              <a:rPr lang="en-US" altLang="zh-CN" sz="1400" b="1" dirty="0">
                <a:solidFill>
                  <a:schemeClr val="tx1"/>
                </a:solidFill>
                <a:latin typeface="黑体" panose="02010609060101010101" pitchFamily="49" charset="-122"/>
                <a:ea typeface="黑体" panose="02010609060101010101" pitchFamily="49" charset="-122"/>
                <a:cs typeface="Times New Roman" panose="02020603050405020304" pitchFamily="18" charset="0"/>
              </a:rPr>
              <a:t>86.2</a:t>
            </a:r>
            <a:r>
              <a:rPr lang="zh-CN" altLang="en-US" sz="1400" b="1" dirty="0">
                <a:solidFill>
                  <a:schemeClr val="tx1"/>
                </a:solidFill>
                <a:latin typeface="黑体" panose="02010609060101010101" pitchFamily="49" charset="-122"/>
                <a:ea typeface="黑体" panose="02010609060101010101" pitchFamily="49" charset="-122"/>
                <a:cs typeface="Times New Roman" panose="02020603050405020304" pitchFamily="18" charset="0"/>
              </a:rPr>
              <a:t>公里</a:t>
            </a:r>
            <a:endParaRPr lang="en-US" altLang="zh-CN" sz="1400" b="1" dirty="0">
              <a:solidFill>
                <a:schemeClr val="tx1"/>
              </a:solidFill>
              <a:latin typeface="黑体" panose="02010609060101010101" pitchFamily="49" charset="-122"/>
              <a:ea typeface="黑体" panose="02010609060101010101" pitchFamily="49" charset="-122"/>
              <a:cs typeface="Times New Roman" panose="02020603050405020304" pitchFamily="18" charset="0"/>
            </a:endParaRPr>
          </a:p>
          <a:p>
            <a:pPr algn="just">
              <a:lnSpc>
                <a:spcPct val="150000"/>
              </a:lnSpc>
            </a:pP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公共交通：</a:t>
            </a:r>
            <a:r>
              <a:rPr lang="zh-CN" altLang="en-US" sz="14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机场巴士咸阳专线 </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a:t>
            </a:r>
            <a:r>
              <a:rPr lang="zh-CN" altLang="en-US" sz="14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咸阳高铁西站方向</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 </a:t>
            </a:r>
            <a:r>
              <a:rPr lang="zh-CN" altLang="en-US" sz="14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到达咸阳高铁西站，乘坐咸阳西到杨陵南的高铁到达杨陵南站，随后的路线同上，</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预计</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2</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小时，费用约</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40</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元。</a:t>
            </a:r>
            <a:endParaRPr lang="en-US" altLang="zh-CN" sz="1400" dirty="0">
              <a:latin typeface="Times New Roman" panose="02020603050405020304" pitchFamily="18" charset="0"/>
              <a:ea typeface="宋体" panose="02010600030101010101" pitchFamily="2" charset="-122"/>
              <a:cs typeface="Times New Roman" panose="02020603050405020304" pitchFamily="18" charset="0"/>
            </a:endParaRPr>
          </a:p>
          <a:p>
            <a:pPr algn="just">
              <a:lnSpc>
                <a:spcPct val="150000"/>
              </a:lnSpc>
            </a:pP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打车：预计</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1</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小时，费用约</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170-200</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元。</a:t>
            </a:r>
            <a:endParaRPr lang="en-US" altLang="zh-CN" sz="1400" dirty="0">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4" name="图片 3"/>
          <p:cNvPicPr>
            <a:picLocks noChangeAspect="1"/>
          </p:cNvPicPr>
          <p:nvPr/>
        </p:nvPicPr>
        <p:blipFill>
          <a:blip r:embed="rId1"/>
          <a:stretch>
            <a:fillRect/>
          </a:stretch>
        </p:blipFill>
        <p:spPr>
          <a:xfrm>
            <a:off x="558000" y="6830021"/>
            <a:ext cx="5760000" cy="2104627"/>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314109"/>
            <a:ext cx="6481438" cy="9419646"/>
            <a:chOff x="0" y="314109"/>
            <a:chExt cx="6481438" cy="9419646"/>
          </a:xfrm>
        </p:grpSpPr>
        <p:grpSp>
          <p:nvGrpSpPr>
            <p:cNvPr id="3" name="组合 2"/>
            <p:cNvGrpSpPr/>
            <p:nvPr/>
          </p:nvGrpSpPr>
          <p:grpSpPr>
            <a:xfrm>
              <a:off x="0" y="314109"/>
              <a:ext cx="6481438" cy="307777"/>
              <a:chOff x="0" y="314109"/>
              <a:chExt cx="6481438" cy="307777"/>
            </a:xfrm>
          </p:grpSpPr>
          <p:sp>
            <p:nvSpPr>
              <p:cNvPr id="8" name="文本框 7"/>
              <p:cNvSpPr txBox="1"/>
              <p:nvPr/>
            </p:nvSpPr>
            <p:spPr>
              <a:xfrm>
                <a:off x="2664000" y="314109"/>
                <a:ext cx="3817438" cy="307777"/>
              </a:xfrm>
              <a:prstGeom prst="rect">
                <a:avLst/>
              </a:prstGeom>
              <a:noFill/>
            </p:spPr>
            <p:txBody>
              <a:bodyPr wrap="square" rtlCol="0">
                <a:spAutoFit/>
              </a:bodyPr>
              <a:lstStyle/>
              <a:p>
                <a:r>
                  <a:rPr lang="zh-CN" altLang="en-US" sz="1400" dirty="0">
                    <a:latin typeface="方正小标宋_GBK" panose="03000509000000000000" pitchFamily="65" charset="-122"/>
                    <a:ea typeface="方正小标宋_GBK" panose="03000509000000000000" pitchFamily="65" charset="-122"/>
                  </a:rPr>
                  <a:t>第四届“西部自然资源与生态环境健康研讨会”</a:t>
                </a:r>
                <a:endParaRPr lang="zh-CN" altLang="en-US" sz="1400" dirty="0">
                  <a:latin typeface="方正小标宋_GBK" panose="03000509000000000000" pitchFamily="65" charset="-122"/>
                  <a:ea typeface="方正小标宋_GBK" panose="03000509000000000000" pitchFamily="65" charset="-122"/>
                </a:endParaRPr>
              </a:p>
            </p:txBody>
          </p:sp>
          <p:grpSp>
            <p:nvGrpSpPr>
              <p:cNvPr id="9" name="组合 8"/>
              <p:cNvGrpSpPr/>
              <p:nvPr/>
            </p:nvGrpSpPr>
            <p:grpSpPr>
              <a:xfrm rot="10800000">
                <a:off x="0" y="359998"/>
                <a:ext cx="2531658" cy="216001"/>
                <a:chOff x="4326342" y="359999"/>
                <a:chExt cx="2531658" cy="216001"/>
              </a:xfrm>
            </p:grpSpPr>
            <p:sp>
              <p:nvSpPr>
                <p:cNvPr id="10" name="矩形 9"/>
                <p:cNvSpPr/>
                <p:nvPr/>
              </p:nvSpPr>
              <p:spPr>
                <a:xfrm>
                  <a:off x="4698000" y="359999"/>
                  <a:ext cx="2160000" cy="216000"/>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4537438" y="360000"/>
                  <a:ext cx="108000" cy="216000"/>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4408707" y="360000"/>
                  <a:ext cx="72000" cy="216000"/>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4326342" y="360000"/>
                  <a:ext cx="36000" cy="2160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4" name="组合 3"/>
            <p:cNvGrpSpPr/>
            <p:nvPr/>
          </p:nvGrpSpPr>
          <p:grpSpPr>
            <a:xfrm>
              <a:off x="144000" y="9252000"/>
              <a:ext cx="324000" cy="481755"/>
              <a:chOff x="329905" y="9424245"/>
              <a:chExt cx="324000" cy="481755"/>
            </a:xfrm>
            <a:solidFill>
              <a:srgbClr val="0070C0"/>
            </a:solidFill>
          </p:grpSpPr>
          <p:sp>
            <p:nvSpPr>
              <p:cNvPr id="6" name="矩形 5"/>
              <p:cNvSpPr/>
              <p:nvPr/>
            </p:nvSpPr>
            <p:spPr>
              <a:xfrm rot="10800000">
                <a:off x="387478" y="9806681"/>
                <a:ext cx="216507" cy="99319"/>
              </a:xfrm>
              <a:prstGeom prst="rect">
                <a:avLst/>
              </a:prstGeom>
              <a:grpFill/>
              <a:ln>
                <a:noFill/>
              </a:ln>
              <a:effectLst/>
              <a:scene3d>
                <a:camera prst="orthographicFront">
                  <a:rot lat="0" lon="0" rev="0"/>
                </a:camera>
                <a:lightRig rig="chilly" dir="t">
                  <a:rot lat="0" lon="0" rev="18480000"/>
                </a:lightRig>
              </a:scene3d>
              <a:sp3d prstMaterial="clear">
                <a:bevelT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329905" y="9424245"/>
                <a:ext cx="324000" cy="324000"/>
              </a:xfrm>
              <a:prstGeom prst="ellipse">
                <a:avLst/>
              </a:prstGeom>
              <a:gr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dirty="0">
                    <a:solidFill>
                      <a:schemeClr val="bg1"/>
                    </a:solidFill>
                    <a:latin typeface="Times New Roman" panose="02020603050405020304" pitchFamily="18" charset="0"/>
                    <a:cs typeface="Times New Roman" panose="02020603050405020304" pitchFamily="18" charset="0"/>
                  </a:rPr>
                  <a:t>5</a:t>
                </a:r>
                <a:endParaRPr lang="zh-CN" altLang="en-US" dirty="0">
                  <a:solidFill>
                    <a:schemeClr val="bg1"/>
                  </a:solidFill>
                  <a:latin typeface="Times New Roman" panose="02020603050405020304" pitchFamily="18" charset="0"/>
                  <a:cs typeface="Times New Roman" panose="02020603050405020304" pitchFamily="18" charset="0"/>
                </a:endParaRPr>
              </a:p>
            </p:txBody>
          </p:sp>
        </p:grpSp>
      </p:grpSp>
      <p:sp>
        <p:nvSpPr>
          <p:cNvPr id="16" name="文本框 15"/>
          <p:cNvSpPr txBox="1"/>
          <p:nvPr/>
        </p:nvSpPr>
        <p:spPr>
          <a:xfrm>
            <a:off x="540000" y="738000"/>
            <a:ext cx="3429000" cy="368300"/>
          </a:xfrm>
          <a:prstGeom prst="rect">
            <a:avLst/>
          </a:prstGeom>
          <a:noFill/>
        </p:spPr>
        <p:txBody>
          <a:bodyPr wrap="square">
            <a:spAutoFit/>
          </a:bodyPr>
          <a:lstStyle/>
          <a:p>
            <a:r>
              <a:rPr lang="zh-CN" altLang="en-US" dirty="0">
                <a:latin typeface="方正小标宋_GBK" panose="03000509000000000000" pitchFamily="65" charset="-122"/>
                <a:ea typeface="方正小标宋_GBK" panose="03000509000000000000" pitchFamily="65" charset="-122"/>
              </a:rPr>
              <a:t>三、会议日程</a:t>
            </a:r>
            <a:endParaRPr lang="zh-CN" altLang="en-US" dirty="0"/>
          </a:p>
        </p:txBody>
      </p:sp>
      <p:graphicFrame>
        <p:nvGraphicFramePr>
          <p:cNvPr id="14" name="表格 13"/>
          <p:cNvGraphicFramePr>
            <a:graphicFrameLocks noGrp="1"/>
          </p:cNvGraphicFramePr>
          <p:nvPr/>
        </p:nvGraphicFramePr>
        <p:xfrm>
          <a:off x="540000" y="1260000"/>
          <a:ext cx="5770240" cy="5482840"/>
        </p:xfrm>
        <a:graphic>
          <a:graphicData uri="http://schemas.openxmlformats.org/drawingml/2006/table">
            <a:tbl>
              <a:tblPr firstRow="1" bandRow="1">
                <a:tableStyleId>{5940675A-B579-460E-94D1-54222C63F5DA}</a:tableStyleId>
              </a:tblPr>
              <a:tblGrid>
                <a:gridCol w="1366621"/>
                <a:gridCol w="1355388"/>
                <a:gridCol w="1543455"/>
                <a:gridCol w="1504776"/>
              </a:tblGrid>
              <a:tr h="540000">
                <a:tc>
                  <a:txBody>
                    <a:bodyPr/>
                    <a:lstStyle/>
                    <a:p>
                      <a:pPr algn="ctr"/>
                      <a:r>
                        <a:rPr lang="zh-CN" altLang="en-US" sz="1200" dirty="0">
                          <a:latin typeface="宋体" panose="02010600030101010101" pitchFamily="2" charset="-122"/>
                          <a:ea typeface="宋体" panose="02010600030101010101" pitchFamily="2" charset="-122"/>
                        </a:rPr>
                        <a:t>日期</a:t>
                      </a:r>
                      <a:endParaRPr lang="zh-CN" altLang="en-US" sz="1200" dirty="0">
                        <a:latin typeface="宋体" panose="02010600030101010101" pitchFamily="2" charset="-122"/>
                        <a:ea typeface="宋体" panose="02010600030101010101" pitchFamily="2" charset="-122"/>
                      </a:endParaRPr>
                    </a:p>
                  </a:txBody>
                  <a:tcPr anchor="ctr"/>
                </a:tc>
                <a:tc>
                  <a:txBody>
                    <a:bodyPr/>
                    <a:lstStyle/>
                    <a:p>
                      <a:pPr algn="ctr"/>
                      <a:r>
                        <a:rPr lang="zh-CN" altLang="en-US" sz="1200" dirty="0">
                          <a:latin typeface="宋体" panose="02010600030101010101" pitchFamily="2" charset="-122"/>
                          <a:ea typeface="宋体" panose="02010600030101010101" pitchFamily="2" charset="-122"/>
                        </a:rPr>
                        <a:t>时间</a:t>
                      </a:r>
                      <a:endParaRPr lang="zh-CN" altLang="en-US" sz="1200" dirty="0">
                        <a:latin typeface="宋体" panose="02010600030101010101" pitchFamily="2" charset="-122"/>
                        <a:ea typeface="宋体" panose="02010600030101010101" pitchFamily="2" charset="-122"/>
                      </a:endParaRPr>
                    </a:p>
                  </a:txBody>
                  <a:tcPr anchor="ctr"/>
                </a:tc>
                <a:tc>
                  <a:txBody>
                    <a:bodyPr/>
                    <a:lstStyle/>
                    <a:p>
                      <a:pPr algn="ctr"/>
                      <a:r>
                        <a:rPr lang="zh-CN" altLang="en-US" sz="1200" dirty="0">
                          <a:latin typeface="宋体" panose="02010600030101010101" pitchFamily="2" charset="-122"/>
                          <a:ea typeface="宋体" panose="02010600030101010101" pitchFamily="2" charset="-122"/>
                        </a:rPr>
                        <a:t>内容</a:t>
                      </a:r>
                      <a:endParaRPr lang="zh-CN" altLang="en-US" sz="1200" dirty="0">
                        <a:latin typeface="宋体" panose="02010600030101010101" pitchFamily="2" charset="-122"/>
                        <a:ea typeface="宋体" panose="02010600030101010101" pitchFamily="2" charset="-122"/>
                      </a:endParaRPr>
                    </a:p>
                  </a:txBody>
                  <a:tcPr anchor="ctr"/>
                </a:tc>
                <a:tc>
                  <a:txBody>
                    <a:bodyPr/>
                    <a:lstStyle/>
                    <a:p>
                      <a:pPr algn="ctr"/>
                      <a:r>
                        <a:rPr lang="zh-CN" altLang="en-US" sz="1200" dirty="0">
                          <a:latin typeface="宋体" panose="02010600030101010101" pitchFamily="2" charset="-122"/>
                          <a:ea typeface="宋体" panose="02010600030101010101" pitchFamily="2" charset="-122"/>
                        </a:rPr>
                        <a:t>地点</a:t>
                      </a:r>
                      <a:endParaRPr lang="zh-CN" altLang="en-US" sz="1200" dirty="0">
                        <a:latin typeface="宋体" panose="02010600030101010101" pitchFamily="2" charset="-122"/>
                        <a:ea typeface="宋体" panose="02010600030101010101" pitchFamily="2" charset="-122"/>
                      </a:endParaRPr>
                    </a:p>
                  </a:txBody>
                  <a:tcPr anchor="ctr"/>
                </a:tc>
              </a:tr>
              <a:tr h="370840">
                <a:tc rowSpan="2">
                  <a:txBody>
                    <a:bodyPr/>
                    <a:lstStyle/>
                    <a:p>
                      <a:pPr algn="ctr"/>
                      <a:r>
                        <a:rPr lang="en-US" altLang="zh-CN" sz="1200" dirty="0">
                          <a:latin typeface="宋体" panose="02010600030101010101" pitchFamily="2" charset="-122"/>
                          <a:ea typeface="宋体" panose="02010600030101010101" pitchFamily="2" charset="-122"/>
                        </a:rPr>
                        <a:t>4</a:t>
                      </a:r>
                      <a:r>
                        <a:rPr lang="zh-CN" altLang="en-US" sz="1200" dirty="0">
                          <a:latin typeface="宋体" panose="02010600030101010101" pitchFamily="2" charset="-122"/>
                          <a:ea typeface="宋体" panose="02010600030101010101" pitchFamily="2" charset="-122"/>
                        </a:rPr>
                        <a:t>月</a:t>
                      </a:r>
                      <a:r>
                        <a:rPr lang="en-US" altLang="zh-CN" sz="1200" dirty="0">
                          <a:latin typeface="宋体" panose="02010600030101010101" pitchFamily="2" charset="-122"/>
                          <a:ea typeface="宋体" panose="02010600030101010101" pitchFamily="2" charset="-122"/>
                        </a:rPr>
                        <a:t>2</a:t>
                      </a:r>
                      <a:r>
                        <a:rPr lang="zh-CN" altLang="en-US" sz="1200" dirty="0">
                          <a:latin typeface="宋体" panose="02010600030101010101" pitchFamily="2" charset="-122"/>
                          <a:ea typeface="宋体" panose="02010600030101010101" pitchFamily="2" charset="-122"/>
                        </a:rPr>
                        <a:t>日</a:t>
                      </a:r>
                      <a:endParaRPr lang="zh-CN" altLang="en-US" sz="1200" dirty="0">
                        <a:latin typeface="宋体" panose="02010600030101010101" pitchFamily="2" charset="-122"/>
                        <a:ea typeface="宋体" panose="02010600030101010101" pitchFamily="2" charset="-122"/>
                      </a:endParaRPr>
                    </a:p>
                  </a:txBody>
                  <a:tcPr anchor="ctr"/>
                </a:tc>
                <a:tc>
                  <a:txBody>
                    <a:bodyPr/>
                    <a:lstStyle/>
                    <a:p>
                      <a:pPr algn="ctr"/>
                      <a:r>
                        <a:rPr lang="en-US" altLang="zh-CN" sz="1200" dirty="0">
                          <a:latin typeface="宋体" panose="02010600030101010101" pitchFamily="2" charset="-122"/>
                          <a:ea typeface="宋体" panose="02010600030101010101" pitchFamily="2" charset="-122"/>
                        </a:rPr>
                        <a:t>14:00-20:00</a:t>
                      </a:r>
                      <a:endParaRPr lang="zh-CN" altLang="en-US" sz="1200" dirty="0">
                        <a:latin typeface="宋体" panose="02010600030101010101" pitchFamily="2" charset="-122"/>
                        <a:ea typeface="宋体" panose="02010600030101010101" pitchFamily="2" charset="-122"/>
                      </a:endParaRPr>
                    </a:p>
                  </a:txBody>
                  <a:tcPr anchor="ctr"/>
                </a:tc>
                <a:tc>
                  <a:txBody>
                    <a:bodyPr/>
                    <a:lstStyle/>
                    <a:p>
                      <a:pPr algn="ctr"/>
                      <a:r>
                        <a:rPr lang="zh-CN" altLang="en-US" sz="1200" dirty="0">
                          <a:latin typeface="宋体" panose="02010600030101010101" pitchFamily="2" charset="-122"/>
                          <a:ea typeface="宋体" panose="02010600030101010101" pitchFamily="2" charset="-122"/>
                        </a:rPr>
                        <a:t>注册签到</a:t>
                      </a:r>
                      <a:endParaRPr lang="zh-CN" altLang="en-US" sz="1200" dirty="0">
                        <a:latin typeface="宋体" panose="02010600030101010101" pitchFamily="2" charset="-122"/>
                        <a:ea typeface="宋体" panose="02010600030101010101" pitchFamily="2" charset="-122"/>
                      </a:endParaRPr>
                    </a:p>
                  </a:txBody>
                  <a:tcPr anchor="ctr"/>
                </a:tc>
                <a:tc>
                  <a:txBody>
                    <a:bodyPr/>
                    <a:lstStyle/>
                    <a:p>
                      <a:pPr algn="ctr"/>
                      <a:r>
                        <a:rPr lang="zh-CN" altLang="en-US" sz="1200" dirty="0">
                          <a:latin typeface="宋体" panose="02010600030101010101" pitchFamily="2" charset="-122"/>
                          <a:ea typeface="宋体" panose="02010600030101010101" pitchFamily="2" charset="-122"/>
                        </a:rPr>
                        <a:t>西北农林科技大学外专公寓</a:t>
                      </a:r>
                      <a:endParaRPr lang="zh-CN" altLang="en-US" sz="1200" dirty="0">
                        <a:latin typeface="宋体" panose="02010600030101010101" pitchFamily="2" charset="-122"/>
                        <a:ea typeface="宋体" panose="02010600030101010101" pitchFamily="2" charset="-122"/>
                      </a:endParaRPr>
                    </a:p>
                  </a:txBody>
                  <a:tcPr anchor="ctr"/>
                </a:tc>
              </a:tr>
              <a:tr h="370840">
                <a:tc vMerge="1">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defRPr/>
                      </a:pPr>
                      <a:r>
                        <a:rPr lang="en-US" altLang="zh-CN" sz="1200" dirty="0">
                          <a:latin typeface="宋体" panose="02010600030101010101" pitchFamily="2" charset="-122"/>
                          <a:ea typeface="宋体" panose="02010600030101010101" pitchFamily="2" charset="-122"/>
                        </a:rPr>
                        <a:t>17:30-20:00</a:t>
                      </a:r>
                      <a:endParaRPr lang="zh-CN" altLang="en-US" sz="1200" dirty="0">
                        <a:latin typeface="宋体" panose="02010600030101010101" pitchFamily="2" charset="-122"/>
                        <a:ea typeface="宋体" panose="02010600030101010101" pitchFamily="2" charset="-122"/>
                      </a:endParaRPr>
                    </a:p>
                  </a:txBody>
                  <a:tcPr anchor="ctr"/>
                </a:tc>
                <a:tc>
                  <a:txBody>
                    <a:bodyPr/>
                    <a:lstStyle/>
                    <a:p>
                      <a:pPr algn="ctr"/>
                      <a:r>
                        <a:rPr lang="zh-CN" altLang="en-US" sz="1200" dirty="0">
                          <a:latin typeface="宋体" panose="02010600030101010101" pitchFamily="2" charset="-122"/>
                          <a:ea typeface="宋体" panose="02010600030101010101" pitchFamily="2" charset="-122"/>
                        </a:rPr>
                        <a:t>晚餐</a:t>
                      </a:r>
                      <a:endParaRPr lang="zh-CN" altLang="en-US" sz="1200" dirty="0">
                        <a:latin typeface="宋体" panose="02010600030101010101" pitchFamily="2" charset="-122"/>
                        <a:ea typeface="宋体" panose="02010600030101010101" pitchFamily="2" charset="-122"/>
                      </a:endParaRPr>
                    </a:p>
                  </a:txBody>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defRPr/>
                      </a:pPr>
                      <a:r>
                        <a:rPr lang="zh-CN" altLang="en-US" sz="1200" dirty="0">
                          <a:latin typeface="宋体" panose="02010600030101010101" pitchFamily="2" charset="-122"/>
                          <a:ea typeface="宋体" panose="02010600030101010101" pitchFamily="2" charset="-122"/>
                        </a:rPr>
                        <a:t>西北农林科技大学外专公寓</a:t>
                      </a:r>
                      <a:endParaRPr lang="zh-CN" altLang="en-US" sz="1200" dirty="0">
                        <a:latin typeface="宋体" panose="02010600030101010101" pitchFamily="2" charset="-122"/>
                        <a:ea typeface="宋体" panose="02010600030101010101" pitchFamily="2" charset="-122"/>
                      </a:endParaRPr>
                    </a:p>
                  </a:txBody>
                  <a:tcPr anchor="ctr"/>
                </a:tc>
              </a:tr>
              <a:tr h="370840">
                <a:tc rowSpan="6">
                  <a:txBody>
                    <a:bodyPr/>
                    <a:lstStyle/>
                    <a:p>
                      <a:pPr marL="0" marR="0" lvl="0" indent="0" algn="ctr" defTabSz="514350" rtl="0" eaLnBrk="1" fontAlgn="auto" latinLnBrk="0" hangingPunct="1">
                        <a:lnSpc>
                          <a:spcPct val="100000"/>
                        </a:lnSpc>
                        <a:spcBef>
                          <a:spcPts val="0"/>
                        </a:spcBef>
                        <a:spcAft>
                          <a:spcPts val="0"/>
                        </a:spcAft>
                        <a:buClrTx/>
                        <a:buSzTx/>
                        <a:buFontTx/>
                        <a:buNone/>
                        <a:defRPr/>
                      </a:pPr>
                      <a:r>
                        <a:rPr lang="en-US" altLang="zh-CN" sz="1200" dirty="0">
                          <a:latin typeface="宋体" panose="02010600030101010101" pitchFamily="2" charset="-122"/>
                          <a:ea typeface="宋体" panose="02010600030101010101" pitchFamily="2" charset="-122"/>
                        </a:rPr>
                        <a:t>4</a:t>
                      </a:r>
                      <a:r>
                        <a:rPr lang="zh-CN" altLang="en-US" sz="1200" dirty="0">
                          <a:latin typeface="宋体" panose="02010600030101010101" pitchFamily="2" charset="-122"/>
                          <a:ea typeface="宋体" panose="02010600030101010101" pitchFamily="2" charset="-122"/>
                        </a:rPr>
                        <a:t>月</a:t>
                      </a:r>
                      <a:r>
                        <a:rPr lang="en-US" altLang="zh-CN" sz="1200" dirty="0">
                          <a:latin typeface="宋体" panose="02010600030101010101" pitchFamily="2" charset="-122"/>
                          <a:ea typeface="宋体" panose="02010600030101010101" pitchFamily="2" charset="-122"/>
                        </a:rPr>
                        <a:t>3</a:t>
                      </a:r>
                      <a:r>
                        <a:rPr lang="zh-CN" altLang="en-US" sz="1200" dirty="0">
                          <a:latin typeface="宋体" panose="02010600030101010101" pitchFamily="2" charset="-122"/>
                          <a:ea typeface="宋体" panose="02010600030101010101" pitchFamily="2" charset="-122"/>
                        </a:rPr>
                        <a:t>日</a:t>
                      </a:r>
                      <a:endParaRPr lang="zh-CN" altLang="en-US" sz="1200" dirty="0">
                        <a:latin typeface="宋体" panose="02010600030101010101" pitchFamily="2" charset="-122"/>
                        <a:ea typeface="宋体" panose="02010600030101010101" pitchFamily="2" charset="-122"/>
                      </a:endParaRPr>
                    </a:p>
                  </a:txBody>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defRPr/>
                      </a:pPr>
                      <a:r>
                        <a:rPr lang="en-US" altLang="zh-CN" sz="1200" dirty="0">
                          <a:latin typeface="宋体" panose="02010600030101010101" pitchFamily="2" charset="-122"/>
                          <a:ea typeface="宋体" panose="02010600030101010101" pitchFamily="2" charset="-122"/>
                        </a:rPr>
                        <a:t>08:30-09:00</a:t>
                      </a:r>
                      <a:endParaRPr lang="zh-CN" altLang="en-US" sz="1200" dirty="0">
                        <a:latin typeface="宋体" panose="02010600030101010101" pitchFamily="2" charset="-122"/>
                        <a:ea typeface="宋体" panose="02010600030101010101" pitchFamily="2" charset="-122"/>
                      </a:endParaRPr>
                    </a:p>
                  </a:txBody>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defRPr/>
                      </a:pPr>
                      <a:r>
                        <a:rPr lang="zh-CN" altLang="en-US" sz="1200" b="0" i="0" u="none" strike="noStrike" kern="1200" baseline="0" dirty="0">
                          <a:solidFill>
                            <a:schemeClr val="tx1"/>
                          </a:solidFill>
                          <a:latin typeface="宋体" panose="02010600030101010101" pitchFamily="2" charset="-122"/>
                          <a:ea typeface="宋体" panose="02010600030101010101" pitchFamily="2" charset="-122"/>
                          <a:cs typeface="+mn-cs"/>
                        </a:rPr>
                        <a:t>开幕式、合影</a:t>
                      </a:r>
                      <a:endParaRPr lang="zh-CN" altLang="en-US" sz="1200" b="0" i="0" u="none" strike="noStrike" kern="1200" baseline="0" dirty="0">
                        <a:solidFill>
                          <a:schemeClr val="tx1"/>
                        </a:solidFill>
                        <a:latin typeface="宋体" panose="02010600030101010101" pitchFamily="2" charset="-122"/>
                        <a:ea typeface="宋体" panose="02010600030101010101" pitchFamily="2" charset="-122"/>
                        <a:cs typeface="+mn-cs"/>
                      </a:endParaRPr>
                    </a:p>
                  </a:txBody>
                  <a:tcPr anchor="ctr"/>
                </a:tc>
                <a:tc>
                  <a:txBody>
                    <a:bodyPr/>
                    <a:lstStyle/>
                    <a:p>
                      <a:pPr algn="ctr"/>
                      <a:r>
                        <a:rPr lang="zh-CN" altLang="en-US" sz="1200" dirty="0">
                          <a:latin typeface="宋体" panose="02010600030101010101" pitchFamily="2" charset="-122"/>
                          <a:ea typeface="宋体" panose="02010600030101010101" pitchFamily="2" charset="-122"/>
                        </a:rPr>
                        <a:t>西北农林科技大学国际交流中心</a:t>
                      </a:r>
                      <a:r>
                        <a:rPr lang="en-US" altLang="zh-CN" sz="1200" dirty="0">
                          <a:latin typeface="宋体" panose="02010600030101010101" pitchFamily="2" charset="-122"/>
                          <a:ea typeface="宋体" panose="02010600030101010101" pitchFamily="2" charset="-122"/>
                        </a:rPr>
                        <a:t>208</a:t>
                      </a:r>
                      <a:endParaRPr lang="zh-CN" altLang="en-US" sz="1200" dirty="0">
                        <a:latin typeface="宋体" panose="02010600030101010101" pitchFamily="2" charset="-122"/>
                        <a:ea typeface="宋体" panose="02010600030101010101" pitchFamily="2" charset="-122"/>
                      </a:endParaRPr>
                    </a:p>
                  </a:txBody>
                  <a:tcPr anchor="ctr"/>
                </a:tc>
              </a:tr>
              <a:tr h="370840">
                <a:tc vMerge="1">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defRPr/>
                      </a:pPr>
                      <a:r>
                        <a:rPr lang="en-US" altLang="zh-CN" sz="1200" dirty="0">
                          <a:latin typeface="宋体" panose="02010600030101010101" pitchFamily="2" charset="-122"/>
                          <a:ea typeface="宋体" panose="02010600030101010101" pitchFamily="2" charset="-122"/>
                        </a:rPr>
                        <a:t>09:00-11:50</a:t>
                      </a:r>
                      <a:endParaRPr lang="zh-CN" altLang="en-US" sz="1200" dirty="0">
                        <a:latin typeface="宋体" panose="02010600030101010101" pitchFamily="2" charset="-122"/>
                        <a:ea typeface="宋体" panose="02010600030101010101" pitchFamily="2" charset="-122"/>
                      </a:endParaRPr>
                    </a:p>
                  </a:txBody>
                  <a:tcPr anchor="ctr"/>
                </a:tc>
                <a:tc>
                  <a:txBody>
                    <a:bodyPr/>
                    <a:lstStyle/>
                    <a:p>
                      <a:pPr algn="ctr"/>
                      <a:r>
                        <a:rPr lang="zh-CN" altLang="en-US" sz="1200" dirty="0">
                          <a:latin typeface="宋体" panose="02010600030101010101" pitchFamily="2" charset="-122"/>
                          <a:ea typeface="宋体" panose="02010600030101010101" pitchFamily="2" charset="-122"/>
                        </a:rPr>
                        <a:t>会议报告</a:t>
                      </a:r>
                      <a:endParaRPr lang="zh-CN" altLang="en-US" sz="1200" dirty="0">
                        <a:latin typeface="宋体" panose="02010600030101010101" pitchFamily="2" charset="-122"/>
                        <a:ea typeface="宋体" panose="02010600030101010101" pitchFamily="2" charset="-122"/>
                      </a:endParaRPr>
                    </a:p>
                  </a:txBody>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defRPr/>
                      </a:pPr>
                      <a:r>
                        <a:rPr lang="zh-CN" altLang="en-US" sz="1200" dirty="0">
                          <a:latin typeface="宋体" panose="02010600030101010101" pitchFamily="2" charset="-122"/>
                          <a:ea typeface="宋体" panose="02010600030101010101" pitchFamily="2" charset="-122"/>
                        </a:rPr>
                        <a:t>西北农林科技大学国际交流中心</a:t>
                      </a:r>
                      <a:r>
                        <a:rPr lang="en-US" altLang="zh-CN" sz="1200" dirty="0">
                          <a:latin typeface="宋体" panose="02010600030101010101" pitchFamily="2" charset="-122"/>
                          <a:ea typeface="宋体" panose="02010600030101010101" pitchFamily="2" charset="-122"/>
                        </a:rPr>
                        <a:t>208</a:t>
                      </a:r>
                      <a:endParaRPr lang="zh-CN" altLang="en-US" sz="1200" dirty="0">
                        <a:latin typeface="宋体" panose="02010600030101010101" pitchFamily="2" charset="-122"/>
                        <a:ea typeface="宋体" panose="02010600030101010101" pitchFamily="2" charset="-122"/>
                      </a:endParaRPr>
                    </a:p>
                  </a:txBody>
                  <a:tcPr anchor="ctr"/>
                </a:tc>
              </a:tr>
              <a:tr h="370840">
                <a:tc vMerge="1">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defRPr/>
                      </a:pPr>
                      <a:r>
                        <a:rPr lang="en-US" altLang="zh-CN" sz="1200" dirty="0">
                          <a:latin typeface="宋体" panose="02010600030101010101" pitchFamily="2" charset="-122"/>
                          <a:ea typeface="宋体" panose="02010600030101010101" pitchFamily="2" charset="-122"/>
                        </a:rPr>
                        <a:t>12:00-14:00</a:t>
                      </a:r>
                      <a:endParaRPr lang="zh-CN" altLang="en-US" sz="1200" dirty="0">
                        <a:latin typeface="宋体" panose="02010600030101010101" pitchFamily="2" charset="-122"/>
                        <a:ea typeface="宋体" panose="02010600030101010101" pitchFamily="2" charset="-122"/>
                      </a:endParaRPr>
                    </a:p>
                  </a:txBody>
                  <a:tcPr anchor="ctr"/>
                </a:tc>
                <a:tc>
                  <a:txBody>
                    <a:bodyPr/>
                    <a:lstStyle/>
                    <a:p>
                      <a:pPr algn="ctr"/>
                      <a:r>
                        <a:rPr lang="zh-CN" altLang="en-US" sz="1200" dirty="0">
                          <a:latin typeface="宋体" panose="02010600030101010101" pitchFamily="2" charset="-122"/>
                          <a:ea typeface="宋体" panose="02010600030101010101" pitchFamily="2" charset="-122"/>
                        </a:rPr>
                        <a:t>午餐</a:t>
                      </a:r>
                      <a:endParaRPr lang="zh-CN" altLang="en-US" sz="1200" dirty="0">
                        <a:latin typeface="宋体" panose="02010600030101010101" pitchFamily="2" charset="-122"/>
                        <a:ea typeface="宋体" panose="02010600030101010101" pitchFamily="2" charset="-122"/>
                      </a:endParaRPr>
                    </a:p>
                  </a:txBody>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defRPr/>
                      </a:pPr>
                      <a:r>
                        <a:rPr lang="zh-CN" altLang="en-US" sz="1200" dirty="0">
                          <a:latin typeface="宋体" panose="02010600030101010101" pitchFamily="2" charset="-122"/>
                          <a:ea typeface="宋体" panose="02010600030101010101" pitchFamily="2" charset="-122"/>
                        </a:rPr>
                        <a:t>西北农林科技大学外专公寓</a:t>
                      </a:r>
                      <a:endParaRPr lang="zh-CN" altLang="en-US" sz="1200" dirty="0">
                        <a:latin typeface="宋体" panose="02010600030101010101" pitchFamily="2" charset="-122"/>
                        <a:ea typeface="宋体" panose="02010600030101010101" pitchFamily="2" charset="-122"/>
                      </a:endParaRPr>
                    </a:p>
                  </a:txBody>
                  <a:tcPr anchor="ctr"/>
                </a:tc>
              </a:tr>
              <a:tr h="370840">
                <a:tc vMerge="1">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defRPr/>
                      </a:pPr>
                      <a:r>
                        <a:rPr lang="en-US" altLang="zh-CN" sz="1200" dirty="0">
                          <a:latin typeface="宋体" panose="02010600030101010101" pitchFamily="2" charset="-122"/>
                          <a:ea typeface="宋体" panose="02010600030101010101" pitchFamily="2" charset="-122"/>
                        </a:rPr>
                        <a:t>14:00-16:50</a:t>
                      </a:r>
                      <a:endParaRPr lang="zh-CN" altLang="en-US" sz="1200" dirty="0">
                        <a:latin typeface="宋体" panose="02010600030101010101" pitchFamily="2" charset="-122"/>
                        <a:ea typeface="宋体" panose="02010600030101010101" pitchFamily="2" charset="-122"/>
                      </a:endParaRPr>
                    </a:p>
                  </a:txBody>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defRPr/>
                      </a:pPr>
                      <a:r>
                        <a:rPr lang="zh-CN" altLang="en-US" sz="1200" dirty="0">
                          <a:latin typeface="宋体" panose="02010600030101010101" pitchFamily="2" charset="-122"/>
                          <a:ea typeface="宋体" panose="02010600030101010101" pitchFamily="2" charset="-122"/>
                        </a:rPr>
                        <a:t>会议报告</a:t>
                      </a:r>
                      <a:endParaRPr lang="zh-CN" altLang="en-US" sz="1200" dirty="0">
                        <a:latin typeface="宋体" panose="02010600030101010101" pitchFamily="2" charset="-122"/>
                        <a:ea typeface="宋体" panose="02010600030101010101" pitchFamily="2" charset="-122"/>
                      </a:endParaRPr>
                    </a:p>
                  </a:txBody>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defRPr/>
                      </a:pPr>
                      <a:r>
                        <a:rPr lang="zh-CN" altLang="en-US" sz="1200" dirty="0">
                          <a:latin typeface="宋体" panose="02010600030101010101" pitchFamily="2" charset="-122"/>
                          <a:ea typeface="宋体" panose="02010600030101010101" pitchFamily="2" charset="-122"/>
                        </a:rPr>
                        <a:t>西北农林科技大学国际交流中心</a:t>
                      </a:r>
                      <a:r>
                        <a:rPr lang="en-US" altLang="zh-CN" sz="1200" dirty="0">
                          <a:latin typeface="宋体" panose="02010600030101010101" pitchFamily="2" charset="-122"/>
                          <a:ea typeface="宋体" panose="02010600030101010101" pitchFamily="2" charset="-122"/>
                        </a:rPr>
                        <a:t>208</a:t>
                      </a:r>
                      <a:endParaRPr lang="zh-CN" altLang="en-US" sz="1200" dirty="0">
                        <a:latin typeface="宋体" panose="02010600030101010101" pitchFamily="2" charset="-122"/>
                        <a:ea typeface="宋体" panose="02010600030101010101" pitchFamily="2" charset="-122"/>
                      </a:endParaRPr>
                    </a:p>
                  </a:txBody>
                  <a:tcPr anchor="ctr"/>
                </a:tc>
              </a:tr>
              <a:tr h="370840">
                <a:tc vMerge="1">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defRPr/>
                      </a:pPr>
                      <a:r>
                        <a:rPr lang="en-US" altLang="zh-CN" sz="1200" dirty="0">
                          <a:latin typeface="宋体" panose="02010600030101010101" pitchFamily="2" charset="-122"/>
                          <a:ea typeface="宋体" panose="02010600030101010101" pitchFamily="2" charset="-122"/>
                        </a:rPr>
                        <a:t>16:50-17:00</a:t>
                      </a:r>
                      <a:endParaRPr lang="zh-CN" altLang="en-US" sz="1200" dirty="0">
                        <a:latin typeface="宋体" panose="02010600030101010101" pitchFamily="2" charset="-122"/>
                        <a:ea typeface="宋体" panose="02010600030101010101" pitchFamily="2" charset="-122"/>
                      </a:endParaRPr>
                    </a:p>
                  </a:txBody>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defRPr/>
                      </a:pPr>
                      <a:r>
                        <a:rPr lang="zh-CN" altLang="en-US" sz="1200" dirty="0">
                          <a:latin typeface="宋体" panose="02010600030101010101" pitchFamily="2" charset="-122"/>
                          <a:ea typeface="宋体" panose="02010600030101010101" pitchFamily="2" charset="-122"/>
                        </a:rPr>
                        <a:t>闭幕式</a:t>
                      </a:r>
                      <a:endParaRPr lang="zh-CN" altLang="en-US" sz="1200" dirty="0">
                        <a:latin typeface="宋体" panose="02010600030101010101" pitchFamily="2" charset="-122"/>
                        <a:ea typeface="宋体" panose="02010600030101010101" pitchFamily="2" charset="-122"/>
                      </a:endParaRPr>
                    </a:p>
                  </a:txBody>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defRPr/>
                      </a:pPr>
                      <a:r>
                        <a:rPr lang="zh-CN" altLang="en-US" sz="1200" dirty="0">
                          <a:latin typeface="宋体" panose="02010600030101010101" pitchFamily="2" charset="-122"/>
                          <a:ea typeface="宋体" panose="02010600030101010101" pitchFamily="2" charset="-122"/>
                        </a:rPr>
                        <a:t>西北农林科技大学国际交流中心</a:t>
                      </a:r>
                      <a:r>
                        <a:rPr lang="en-US" altLang="zh-CN" sz="1200" dirty="0">
                          <a:latin typeface="宋体" panose="02010600030101010101" pitchFamily="2" charset="-122"/>
                          <a:ea typeface="宋体" panose="02010600030101010101" pitchFamily="2" charset="-122"/>
                        </a:rPr>
                        <a:t>208</a:t>
                      </a:r>
                      <a:endParaRPr lang="zh-CN" altLang="en-US" sz="1200" dirty="0">
                        <a:latin typeface="宋体" panose="02010600030101010101" pitchFamily="2" charset="-122"/>
                        <a:ea typeface="宋体" panose="02010600030101010101" pitchFamily="2" charset="-122"/>
                      </a:endParaRPr>
                    </a:p>
                  </a:txBody>
                  <a:tcPr anchor="ctr"/>
                </a:tc>
              </a:tr>
              <a:tr h="370840">
                <a:tc vMerge="1">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defRPr/>
                      </a:pPr>
                      <a:r>
                        <a:rPr lang="en-US" altLang="zh-CN" sz="1200" dirty="0">
                          <a:latin typeface="宋体" panose="02010600030101010101" pitchFamily="2" charset="-122"/>
                          <a:ea typeface="宋体" panose="02010600030101010101" pitchFamily="2" charset="-122"/>
                        </a:rPr>
                        <a:t>17:00-20:00</a:t>
                      </a:r>
                      <a:endParaRPr lang="zh-CN" altLang="en-US" sz="1200" dirty="0">
                        <a:latin typeface="宋体" panose="02010600030101010101" pitchFamily="2" charset="-122"/>
                        <a:ea typeface="宋体" panose="02010600030101010101" pitchFamily="2" charset="-122"/>
                      </a:endParaRPr>
                    </a:p>
                  </a:txBody>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defRPr/>
                      </a:pPr>
                      <a:r>
                        <a:rPr lang="zh-CN" altLang="en-US" sz="1200" dirty="0">
                          <a:latin typeface="宋体" panose="02010600030101010101" pitchFamily="2" charset="-122"/>
                          <a:ea typeface="宋体" panose="02010600030101010101" pitchFamily="2" charset="-122"/>
                        </a:rPr>
                        <a:t>晚餐</a:t>
                      </a:r>
                      <a:endParaRPr lang="zh-CN" altLang="en-US" sz="1200" dirty="0">
                        <a:latin typeface="宋体" panose="02010600030101010101" pitchFamily="2" charset="-122"/>
                        <a:ea typeface="宋体" panose="02010600030101010101" pitchFamily="2" charset="-122"/>
                      </a:endParaRPr>
                    </a:p>
                  </a:txBody>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defRPr/>
                      </a:pPr>
                      <a:r>
                        <a:rPr lang="zh-CN" altLang="en-US" sz="1200" dirty="0">
                          <a:latin typeface="宋体" panose="02010600030101010101" pitchFamily="2" charset="-122"/>
                          <a:ea typeface="宋体" panose="02010600030101010101" pitchFamily="2" charset="-122"/>
                        </a:rPr>
                        <a:t>西北农林科技大学外专公寓</a:t>
                      </a:r>
                      <a:endParaRPr lang="zh-CN" altLang="en-US" sz="1200" dirty="0">
                        <a:latin typeface="宋体" panose="02010600030101010101" pitchFamily="2" charset="-122"/>
                        <a:ea typeface="宋体" panose="02010600030101010101" pitchFamily="2" charset="-122"/>
                      </a:endParaRPr>
                    </a:p>
                  </a:txBody>
                  <a:tcPr anchor="ctr"/>
                </a:tc>
              </a:tr>
              <a:tr h="370840">
                <a:tc rowSpan="3">
                  <a:txBody>
                    <a:bodyPr/>
                    <a:lstStyle/>
                    <a:p>
                      <a:pPr marL="0" marR="0" lvl="0" indent="0" algn="ctr" defTabSz="514350" rtl="0" eaLnBrk="1" fontAlgn="auto" latinLnBrk="0" hangingPunct="1">
                        <a:lnSpc>
                          <a:spcPct val="100000"/>
                        </a:lnSpc>
                        <a:spcBef>
                          <a:spcPts val="0"/>
                        </a:spcBef>
                        <a:spcAft>
                          <a:spcPts val="0"/>
                        </a:spcAft>
                        <a:buClrTx/>
                        <a:buSzTx/>
                        <a:buFontTx/>
                        <a:buNone/>
                        <a:defRPr/>
                      </a:pPr>
                      <a:r>
                        <a:rPr lang="en-US" altLang="zh-CN" sz="1200" dirty="0">
                          <a:latin typeface="宋体" panose="02010600030101010101" pitchFamily="2" charset="-122"/>
                          <a:ea typeface="宋体" panose="02010600030101010101" pitchFamily="2" charset="-122"/>
                        </a:rPr>
                        <a:t>4</a:t>
                      </a:r>
                      <a:r>
                        <a:rPr lang="zh-CN" altLang="en-US" sz="1200" dirty="0">
                          <a:latin typeface="宋体" panose="02010600030101010101" pitchFamily="2" charset="-122"/>
                          <a:ea typeface="宋体" panose="02010600030101010101" pitchFamily="2" charset="-122"/>
                        </a:rPr>
                        <a:t>月</a:t>
                      </a:r>
                      <a:r>
                        <a:rPr lang="en-US" altLang="zh-CN" sz="1200" dirty="0">
                          <a:latin typeface="宋体" panose="02010600030101010101" pitchFamily="2" charset="-122"/>
                          <a:ea typeface="宋体" panose="02010600030101010101" pitchFamily="2" charset="-122"/>
                        </a:rPr>
                        <a:t>4</a:t>
                      </a:r>
                      <a:r>
                        <a:rPr lang="zh-CN" altLang="en-US" sz="1200" dirty="0">
                          <a:latin typeface="宋体" panose="02010600030101010101" pitchFamily="2" charset="-122"/>
                          <a:ea typeface="宋体" panose="02010600030101010101" pitchFamily="2" charset="-122"/>
                        </a:rPr>
                        <a:t>日</a:t>
                      </a:r>
                      <a:endParaRPr lang="zh-CN" altLang="en-US" sz="1200" dirty="0">
                        <a:latin typeface="宋体" panose="02010600030101010101" pitchFamily="2" charset="-122"/>
                        <a:ea typeface="宋体" panose="02010600030101010101" pitchFamily="2" charset="-122"/>
                      </a:endParaRPr>
                    </a:p>
                  </a:txBody>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defRPr/>
                      </a:pPr>
                      <a:r>
                        <a:rPr lang="en-US" altLang="zh-CN" sz="1200" dirty="0">
                          <a:latin typeface="宋体" panose="02010600030101010101" pitchFamily="2" charset="-122"/>
                          <a:ea typeface="宋体" panose="02010600030101010101" pitchFamily="2" charset="-122"/>
                        </a:rPr>
                        <a:t>09:00-12:00</a:t>
                      </a:r>
                      <a:endParaRPr lang="zh-CN" altLang="en-US" sz="1200" dirty="0">
                        <a:latin typeface="宋体" panose="02010600030101010101" pitchFamily="2" charset="-122"/>
                        <a:ea typeface="宋体" panose="02010600030101010101" pitchFamily="2" charset="-122"/>
                      </a:endParaRPr>
                    </a:p>
                  </a:txBody>
                  <a:tcPr anchor="ctr"/>
                </a:tc>
                <a:tc>
                  <a:txBody>
                    <a:bodyPr/>
                    <a:lstStyle/>
                    <a:p>
                      <a:pPr algn="ctr"/>
                      <a:r>
                        <a:rPr lang="zh-CN" altLang="en-US" sz="1200" dirty="0">
                          <a:latin typeface="宋体" panose="02010600030101010101" pitchFamily="2" charset="-122"/>
                          <a:ea typeface="宋体" panose="02010600030101010101" pitchFamily="2" charset="-122"/>
                        </a:rPr>
                        <a:t>学术考察</a:t>
                      </a:r>
                      <a:endParaRPr lang="zh-CN" altLang="en-US" sz="1200" dirty="0">
                        <a:latin typeface="宋体" panose="02010600030101010101" pitchFamily="2" charset="-122"/>
                        <a:ea typeface="宋体" panose="02010600030101010101" pitchFamily="2" charset="-122"/>
                      </a:endParaRPr>
                    </a:p>
                  </a:txBody>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defRPr/>
                      </a:pPr>
                      <a:r>
                        <a:rPr lang="zh-CN" altLang="en-US" sz="1200" dirty="0">
                          <a:latin typeface="宋体" panose="02010600030101010101" pitchFamily="2" charset="-122"/>
                          <a:ea typeface="宋体" panose="02010600030101010101" pitchFamily="2" charset="-122"/>
                        </a:rPr>
                        <a:t>西北农林科技大学博览园</a:t>
                      </a:r>
                      <a:endParaRPr lang="zh-CN" altLang="en-US" sz="1200" dirty="0">
                        <a:latin typeface="宋体" panose="02010600030101010101" pitchFamily="2" charset="-122"/>
                        <a:ea typeface="宋体" panose="02010600030101010101" pitchFamily="2" charset="-122"/>
                      </a:endParaRPr>
                    </a:p>
                  </a:txBody>
                  <a:tcPr anchor="ctr"/>
                </a:tc>
              </a:tr>
              <a:tr h="370840">
                <a:tc vMerge="1">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defRPr/>
                      </a:pPr>
                      <a:r>
                        <a:rPr lang="en-US" altLang="zh-CN" sz="1200" dirty="0">
                          <a:latin typeface="宋体" panose="02010600030101010101" pitchFamily="2" charset="-122"/>
                          <a:ea typeface="宋体" panose="02010600030101010101" pitchFamily="2" charset="-122"/>
                        </a:rPr>
                        <a:t>12:00-14:00</a:t>
                      </a:r>
                      <a:endParaRPr lang="zh-CN" altLang="en-US" sz="1200" dirty="0">
                        <a:latin typeface="宋体" panose="02010600030101010101" pitchFamily="2" charset="-122"/>
                        <a:ea typeface="宋体" panose="02010600030101010101" pitchFamily="2" charset="-122"/>
                      </a:endParaRPr>
                    </a:p>
                  </a:txBody>
                  <a:tcPr anchor="ctr"/>
                </a:tc>
                <a:tc>
                  <a:txBody>
                    <a:bodyPr/>
                    <a:lstStyle/>
                    <a:p>
                      <a:pPr algn="ctr"/>
                      <a:r>
                        <a:rPr lang="zh-CN" altLang="en-US" sz="1200" dirty="0">
                          <a:latin typeface="宋体" panose="02010600030101010101" pitchFamily="2" charset="-122"/>
                          <a:ea typeface="宋体" panose="02010600030101010101" pitchFamily="2" charset="-122"/>
                        </a:rPr>
                        <a:t>午餐</a:t>
                      </a:r>
                      <a:endParaRPr lang="zh-CN" altLang="en-US" sz="1200" dirty="0">
                        <a:latin typeface="宋体" panose="02010600030101010101" pitchFamily="2" charset="-122"/>
                        <a:ea typeface="宋体" panose="02010600030101010101" pitchFamily="2" charset="-122"/>
                      </a:endParaRPr>
                    </a:p>
                  </a:txBody>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defRPr/>
                      </a:pPr>
                      <a:r>
                        <a:rPr lang="zh-CN" altLang="en-US" sz="1200" dirty="0">
                          <a:latin typeface="宋体" panose="02010600030101010101" pitchFamily="2" charset="-122"/>
                          <a:ea typeface="宋体" panose="02010600030101010101" pitchFamily="2" charset="-122"/>
                        </a:rPr>
                        <a:t>西北农林科技大学外专公寓</a:t>
                      </a:r>
                      <a:endParaRPr lang="zh-CN" altLang="en-US" sz="1200" dirty="0">
                        <a:latin typeface="宋体" panose="02010600030101010101" pitchFamily="2" charset="-122"/>
                        <a:ea typeface="宋体" panose="02010600030101010101" pitchFamily="2" charset="-122"/>
                      </a:endParaRPr>
                    </a:p>
                  </a:txBody>
                  <a:tcPr anchor="ctr"/>
                </a:tc>
              </a:tr>
              <a:tr h="370840">
                <a:tc vMerge="1">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defRPr/>
                      </a:pPr>
                      <a:endParaRPr lang="zh-CN" altLang="en-US" sz="1200" dirty="0">
                        <a:latin typeface="宋体" panose="02010600030101010101" pitchFamily="2" charset="-122"/>
                        <a:ea typeface="宋体" panose="02010600030101010101" pitchFamily="2" charset="-122"/>
                      </a:endParaRPr>
                    </a:p>
                  </a:txBody>
                  <a:tcPr anchor="ctr"/>
                </a:tc>
                <a:tc>
                  <a:txBody>
                    <a:bodyPr/>
                    <a:lstStyle/>
                    <a:p>
                      <a:pPr algn="ctr"/>
                      <a:r>
                        <a:rPr lang="zh-CN" altLang="en-US" sz="1200" dirty="0">
                          <a:latin typeface="宋体" panose="02010600030101010101" pitchFamily="2" charset="-122"/>
                          <a:ea typeface="宋体" panose="02010600030101010101" pitchFamily="2" charset="-122"/>
                        </a:rPr>
                        <a:t>返程</a:t>
                      </a:r>
                      <a:endParaRPr lang="zh-CN" altLang="en-US" sz="1200" dirty="0">
                        <a:latin typeface="宋体" panose="02010600030101010101" pitchFamily="2" charset="-122"/>
                        <a:ea typeface="宋体" panose="02010600030101010101" pitchFamily="2" charset="-122"/>
                      </a:endParaRPr>
                    </a:p>
                  </a:txBody>
                  <a:tcPr anchor="ctr"/>
                </a:tc>
                <a:tc>
                  <a:txBody>
                    <a:bodyPr/>
                    <a:lstStyle/>
                    <a:p>
                      <a:pPr algn="ctr"/>
                      <a:endParaRPr lang="zh-CN" altLang="en-US" sz="1200" dirty="0">
                        <a:latin typeface="宋体" panose="02010600030101010101" pitchFamily="2" charset="-122"/>
                        <a:ea typeface="宋体" panose="02010600030101010101" pitchFamily="2" charset="-122"/>
                      </a:endParaRPr>
                    </a:p>
                  </a:txBody>
                  <a:tcPr anchor="ctr"/>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60000" y="314111"/>
            <a:ext cx="6498000" cy="9411890"/>
            <a:chOff x="360000" y="314111"/>
            <a:chExt cx="6498000" cy="9411890"/>
          </a:xfrm>
        </p:grpSpPr>
        <p:grpSp>
          <p:nvGrpSpPr>
            <p:cNvPr id="7" name="组合 6"/>
            <p:cNvGrpSpPr/>
            <p:nvPr/>
          </p:nvGrpSpPr>
          <p:grpSpPr>
            <a:xfrm>
              <a:off x="6408000" y="9252000"/>
              <a:ext cx="324000" cy="474001"/>
              <a:chOff x="5822784" y="9245999"/>
              <a:chExt cx="324000" cy="474001"/>
            </a:xfrm>
            <a:solidFill>
              <a:srgbClr val="0070C0"/>
            </a:solidFill>
          </p:grpSpPr>
          <p:sp>
            <p:nvSpPr>
              <p:cNvPr id="22" name="矩形 21"/>
              <p:cNvSpPr/>
              <p:nvPr/>
            </p:nvSpPr>
            <p:spPr>
              <a:xfrm>
                <a:off x="5876015" y="9620681"/>
                <a:ext cx="216507" cy="99319"/>
              </a:xfrm>
              <a:prstGeom prst="rect">
                <a:avLst/>
              </a:prstGeom>
              <a:grpFill/>
              <a:ln>
                <a:noFill/>
              </a:ln>
              <a:effectLst/>
              <a:scene3d>
                <a:camera prst="orthographicFront">
                  <a:rot lat="0" lon="0" rev="0"/>
                </a:camera>
                <a:lightRig rig="chilly" dir="t">
                  <a:rot lat="0" lon="0" rev="18480000"/>
                </a:lightRig>
              </a:scene3d>
              <a:sp3d prstMaterial="clear">
                <a:bevelT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3" name="椭圆 22"/>
              <p:cNvSpPr/>
              <p:nvPr/>
            </p:nvSpPr>
            <p:spPr>
              <a:xfrm>
                <a:off x="5822784" y="9245999"/>
                <a:ext cx="324000" cy="324000"/>
              </a:xfrm>
              <a:prstGeom prst="ellipse">
                <a:avLst/>
              </a:prstGeom>
              <a:gr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dirty="0">
                    <a:solidFill>
                      <a:schemeClr val="bg1"/>
                    </a:solidFill>
                    <a:latin typeface="Times New Roman" panose="02020603050405020304" pitchFamily="18" charset="0"/>
                    <a:cs typeface="Times New Roman" panose="02020603050405020304" pitchFamily="18" charset="0"/>
                  </a:rPr>
                  <a:t>6</a:t>
                </a:r>
                <a:endParaRPr lang="zh-CN" altLang="en-US" dirty="0">
                  <a:solidFill>
                    <a:schemeClr val="bg1"/>
                  </a:solidFill>
                  <a:latin typeface="Times New Roman" panose="02020603050405020304" pitchFamily="18" charset="0"/>
                  <a:cs typeface="Times New Roman" panose="02020603050405020304" pitchFamily="18" charset="0"/>
                </a:endParaRPr>
              </a:p>
            </p:txBody>
          </p:sp>
        </p:grpSp>
        <p:grpSp>
          <p:nvGrpSpPr>
            <p:cNvPr id="8" name="组合 7"/>
            <p:cNvGrpSpPr/>
            <p:nvPr/>
          </p:nvGrpSpPr>
          <p:grpSpPr>
            <a:xfrm>
              <a:off x="360000" y="314111"/>
              <a:ext cx="6498000" cy="307777"/>
              <a:chOff x="360000" y="314111"/>
              <a:chExt cx="6498000" cy="307777"/>
            </a:xfrm>
          </p:grpSpPr>
          <p:sp>
            <p:nvSpPr>
              <p:cNvPr id="9" name="文本框 8"/>
              <p:cNvSpPr txBox="1"/>
              <p:nvPr/>
            </p:nvSpPr>
            <p:spPr>
              <a:xfrm>
                <a:off x="360000" y="314111"/>
                <a:ext cx="3817438" cy="307777"/>
              </a:xfrm>
              <a:prstGeom prst="rect">
                <a:avLst/>
              </a:prstGeom>
              <a:noFill/>
            </p:spPr>
            <p:txBody>
              <a:bodyPr wrap="square" rtlCol="0">
                <a:spAutoFit/>
              </a:bodyPr>
              <a:lstStyle/>
              <a:p>
                <a:r>
                  <a:rPr lang="zh-CN" altLang="en-US" sz="1400" dirty="0">
                    <a:latin typeface="方正小标宋_GBK" panose="03000509000000000000" pitchFamily="65" charset="-122"/>
                    <a:ea typeface="方正小标宋_GBK" panose="03000509000000000000" pitchFamily="65" charset="-122"/>
                  </a:rPr>
                  <a:t>第四届“西部自然资源与生态环境健康研讨会”</a:t>
                </a:r>
                <a:endParaRPr lang="zh-CN" altLang="en-US" sz="1400" dirty="0">
                  <a:latin typeface="方正小标宋_GBK" panose="03000509000000000000" pitchFamily="65" charset="-122"/>
                  <a:ea typeface="方正小标宋_GBK" panose="03000509000000000000" pitchFamily="65" charset="-122"/>
                </a:endParaRPr>
              </a:p>
            </p:txBody>
          </p:sp>
          <p:grpSp>
            <p:nvGrpSpPr>
              <p:cNvPr id="10" name="组合 9"/>
              <p:cNvGrpSpPr/>
              <p:nvPr/>
            </p:nvGrpSpPr>
            <p:grpSpPr>
              <a:xfrm>
                <a:off x="4326342" y="359999"/>
                <a:ext cx="2531658" cy="216001"/>
                <a:chOff x="4326342" y="359999"/>
                <a:chExt cx="2531658" cy="216001"/>
              </a:xfrm>
            </p:grpSpPr>
            <p:sp>
              <p:nvSpPr>
                <p:cNvPr id="11" name="矩形 10"/>
                <p:cNvSpPr/>
                <p:nvPr/>
              </p:nvSpPr>
              <p:spPr>
                <a:xfrm>
                  <a:off x="4698000" y="359999"/>
                  <a:ext cx="2160000" cy="216000"/>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4537438" y="360000"/>
                  <a:ext cx="108000" cy="216000"/>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4408707" y="360000"/>
                  <a:ext cx="72000" cy="216000"/>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4326342" y="360000"/>
                  <a:ext cx="36000" cy="2160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graphicFrame>
        <p:nvGraphicFramePr>
          <p:cNvPr id="5" name="表格 4"/>
          <p:cNvGraphicFramePr>
            <a:graphicFrameLocks noGrp="1"/>
          </p:cNvGraphicFramePr>
          <p:nvPr/>
        </p:nvGraphicFramePr>
        <p:xfrm>
          <a:off x="558000" y="991220"/>
          <a:ext cx="5760085" cy="8619490"/>
        </p:xfrm>
        <a:graphic>
          <a:graphicData uri="http://schemas.openxmlformats.org/drawingml/2006/table">
            <a:tbl>
              <a:tblPr firstRow="1" bandRow="1">
                <a:tableStyleId>{7DF18680-E054-41AD-8BC1-D1AEF772440D}</a:tableStyleId>
              </a:tblPr>
              <a:tblGrid>
                <a:gridCol w="1025329"/>
                <a:gridCol w="2603715"/>
                <a:gridCol w="2130956"/>
              </a:tblGrid>
              <a:tr h="360000">
                <a:tc gridSpan="3">
                  <a:txBody>
                    <a:bodyPr/>
                    <a:lstStyle/>
                    <a:p>
                      <a:pPr algn="ctr">
                        <a:buClrTx/>
                        <a:buSzTx/>
                        <a:buFontTx/>
                        <a:buNone/>
                      </a:pPr>
                      <a:r>
                        <a:rPr lang="zh-CN" altLang="en-US" sz="1800" b="1" dirty="0">
                          <a:latin typeface="黑体" panose="02010609060101010101" pitchFamily="49" charset="-122"/>
                          <a:ea typeface="黑体" panose="02010609060101010101" pitchFamily="49" charset="-122"/>
                        </a:rPr>
                        <a:t>会议开幕式</a:t>
                      </a:r>
                      <a:endParaRPr lang="zh-CN" altLang="en-US" sz="1800" b="1" dirty="0">
                        <a:latin typeface="黑体" panose="02010609060101010101" pitchFamily="49" charset="-122"/>
                        <a:ea typeface="黑体" panose="02010609060101010101" pitchFamily="49" charset="-122"/>
                      </a:endParaRPr>
                    </a:p>
                  </a:txBody>
                  <a:tcPr anchor="ctr">
                    <a:solidFill>
                      <a:srgbClr val="6787A4"/>
                    </a:solidFill>
                  </a:tcPr>
                </a:tc>
                <a:tc hMerge="1">
                  <a:tcPr/>
                </a:tc>
                <a:tc hMerge="1">
                  <a:tcPr anchor="ctr"/>
                </a:tc>
              </a:tr>
              <a:tr h="370268">
                <a:tc gridSpan="3">
                  <a:txBody>
                    <a:bodyPr/>
                    <a:lstStyle/>
                    <a:p>
                      <a:pPr algn="ctr">
                        <a:buClrTx/>
                        <a:buSzTx/>
                        <a:buFontTx/>
                        <a:buNone/>
                      </a:pPr>
                      <a:r>
                        <a:rPr lang="zh-CN" altLang="en-US" sz="1400" b="0" dirty="0">
                          <a:latin typeface="宋体" panose="02010600030101010101" pitchFamily="2" charset="-122"/>
                          <a:ea typeface="宋体" panose="02010600030101010101" pitchFamily="2" charset="-122"/>
                        </a:rPr>
                        <a:t>主持人 田霄鸿 书记</a:t>
                      </a:r>
                      <a:endParaRPr lang="zh-CN" altLang="en-US" sz="1400" b="0" dirty="0">
                        <a:latin typeface="宋体" panose="02010600030101010101" pitchFamily="2" charset="-122"/>
                        <a:ea typeface="宋体" panose="02010600030101010101" pitchFamily="2" charset="-122"/>
                      </a:endParaRPr>
                    </a:p>
                  </a:txBody>
                  <a:tcPr anchor="ctr"/>
                </a:tc>
                <a:tc hMerge="1">
                  <a:tcPr/>
                </a:tc>
                <a:tc hMerge="1">
                  <a:tcPr anchor="ctr"/>
                </a:tc>
              </a:tr>
              <a:tr h="360000">
                <a:tc rowSpan="2">
                  <a:txBody>
                    <a:bodyPr/>
                    <a:lstStyle/>
                    <a:p>
                      <a:pPr algn="ctr">
                        <a:buClrTx/>
                        <a:buSzTx/>
                        <a:buFontTx/>
                        <a:buNone/>
                      </a:pPr>
                      <a:r>
                        <a:rPr lang="en-US" altLang="zh-CN" sz="1200" b="0" dirty="0">
                          <a:latin typeface="Times New Roman" panose="02020603050405020304" pitchFamily="18" charset="0"/>
                          <a:ea typeface="黑体" panose="02010609060101010101" pitchFamily="49" charset="-122"/>
                          <a:cs typeface="Times New Roman" panose="02020603050405020304" pitchFamily="18" charset="0"/>
                        </a:rPr>
                        <a:t>8:30-8:45</a:t>
                      </a:r>
                      <a:endParaRPr lang="en-US" altLang="zh-CN" sz="1200" b="0" dirty="0">
                        <a:latin typeface="Times New Roman" panose="02020603050405020304" pitchFamily="18" charset="0"/>
                        <a:ea typeface="黑体" panose="02010609060101010101" pitchFamily="49" charset="-122"/>
                        <a:cs typeface="Times New Roman" panose="02020603050405020304" pitchFamily="18" charset="0"/>
                      </a:endParaRPr>
                    </a:p>
                  </a:txBody>
                  <a:tcPr anchor="ctr"/>
                </a:tc>
                <a:tc gridSpan="2">
                  <a:txBody>
                    <a:bodyPr/>
                    <a:lstStyle/>
                    <a:p>
                      <a:pPr algn="ctr"/>
                      <a:r>
                        <a:rPr lang="zh-CN" altLang="en-US" sz="1400" b="0" dirty="0">
                          <a:latin typeface="宋体" panose="02010600030101010101" pitchFamily="2" charset="-122"/>
                          <a:ea typeface="宋体" panose="02010600030101010101" pitchFamily="2" charset="-122"/>
                        </a:rPr>
                        <a:t>西北农林科技大学 校领导 致辞</a:t>
                      </a:r>
                      <a:endParaRPr lang="zh-CN" altLang="en-US" sz="1400" dirty="0">
                        <a:latin typeface="宋体" panose="02010600030101010101" pitchFamily="2" charset="-122"/>
                        <a:ea typeface="宋体" panose="02010600030101010101" pitchFamily="2" charset="-122"/>
                      </a:endParaRPr>
                    </a:p>
                  </a:txBody>
                  <a:tcPr anchor="ctr"/>
                </a:tc>
                <a:tc hMerge="1">
                  <a:tcPr anchor="ctr"/>
                </a:tc>
              </a:tr>
              <a:tr h="360000">
                <a:tc vMerge="1">
                  <a:tcPr anchor="ctr"/>
                </a:tc>
                <a:tc gridSpan="2">
                  <a:txBody>
                    <a:bodyPr/>
                    <a:lstStyle/>
                    <a:p>
                      <a:pPr algn="ctr"/>
                      <a:r>
                        <a:rPr lang="zh-CN" altLang="en-US" sz="1400" b="0" dirty="0">
                          <a:latin typeface="宋体" panose="02010600030101010101" pitchFamily="2" charset="-122"/>
                          <a:ea typeface="宋体" panose="02010600030101010101" pitchFamily="2" charset="-122"/>
                        </a:rPr>
                        <a:t>西南科技大学 董发勤教授 致辞</a:t>
                      </a:r>
                      <a:endParaRPr lang="zh-CN" altLang="en-US" dirty="0">
                        <a:latin typeface="宋体" panose="02010600030101010101" pitchFamily="2" charset="-122"/>
                        <a:ea typeface="宋体" panose="02010600030101010101" pitchFamily="2" charset="-122"/>
                      </a:endParaRPr>
                    </a:p>
                  </a:txBody>
                  <a:tcPr anchor="ctr"/>
                </a:tc>
                <a:tc hMerge="1">
                  <a:tcPr anchor="ctr"/>
                </a:tc>
              </a:tr>
              <a:tr h="360000">
                <a:tc>
                  <a:txBody>
                    <a:bodyPr/>
                    <a:lstStyle/>
                    <a:p>
                      <a:pPr algn="ctr">
                        <a:buClrTx/>
                        <a:buSzTx/>
                        <a:buFontTx/>
                        <a:buNone/>
                      </a:pPr>
                      <a:r>
                        <a:rPr lang="en-US" altLang="zh-CN" sz="1200" b="0" dirty="0">
                          <a:latin typeface="Times New Roman" panose="02020603050405020304" pitchFamily="18" charset="0"/>
                          <a:ea typeface="黑体" panose="02010609060101010101" pitchFamily="49" charset="-122"/>
                          <a:cs typeface="Times New Roman" panose="02020603050405020304" pitchFamily="18" charset="0"/>
                        </a:rPr>
                        <a:t>8:45-9:00</a:t>
                      </a:r>
                      <a:endParaRPr lang="en-US" altLang="zh-CN" sz="1200" b="0" dirty="0">
                        <a:latin typeface="Times New Roman" panose="02020603050405020304" pitchFamily="18" charset="0"/>
                        <a:ea typeface="黑体" panose="02010609060101010101" pitchFamily="49" charset="-122"/>
                        <a:cs typeface="Times New Roman" panose="02020603050405020304" pitchFamily="18" charset="0"/>
                      </a:endParaRPr>
                    </a:p>
                  </a:txBody>
                  <a:tcPr anchor="ctr"/>
                </a:tc>
                <a:tc gridSpan="2">
                  <a:txBody>
                    <a:bodyPr/>
                    <a:lstStyle/>
                    <a:p>
                      <a:pPr algn="ctr"/>
                      <a:r>
                        <a:rPr lang="zh-CN" altLang="en-US" sz="1400" b="0" dirty="0">
                          <a:latin typeface="宋体" panose="02010600030101010101" pitchFamily="2" charset="-122"/>
                          <a:ea typeface="宋体" panose="02010600030101010101" pitchFamily="2" charset="-122"/>
                        </a:rPr>
                        <a:t>合影留念</a:t>
                      </a:r>
                      <a:endParaRPr lang="zh-CN" altLang="en-US" dirty="0">
                        <a:latin typeface="宋体" panose="02010600030101010101" pitchFamily="2" charset="-122"/>
                        <a:ea typeface="宋体" panose="02010600030101010101" pitchFamily="2" charset="-122"/>
                      </a:endParaRPr>
                    </a:p>
                  </a:txBody>
                  <a:tcPr anchor="ctr"/>
                </a:tc>
                <a:tc hMerge="1">
                  <a:tcPr anchor="ctr"/>
                </a:tc>
              </a:tr>
              <a:tr h="360000">
                <a:tc gridSpan="3">
                  <a:txBody>
                    <a:bodyPr/>
                    <a:lstStyle/>
                    <a:p>
                      <a:pPr algn="ctr">
                        <a:buClrTx/>
                        <a:buSzTx/>
                        <a:buFontTx/>
                        <a:buNone/>
                      </a:pPr>
                      <a:r>
                        <a:rPr lang="zh-CN" altLang="en-US" sz="1400" b="0" dirty="0">
                          <a:latin typeface="宋体" panose="02010600030101010101" pitchFamily="2" charset="-122"/>
                          <a:ea typeface="宋体" panose="02010600030101010101" pitchFamily="2" charset="-122"/>
                        </a:rPr>
                        <a:t>特邀报告</a:t>
                      </a:r>
                      <a:endParaRPr lang="en-US" altLang="zh-CN" sz="1400" b="0" dirty="0">
                        <a:latin typeface="宋体" panose="02010600030101010101" pitchFamily="2" charset="-122"/>
                        <a:ea typeface="宋体" panose="02010600030101010101" pitchFamily="2" charset="-122"/>
                      </a:endParaRPr>
                    </a:p>
                  </a:txBody>
                  <a:tcPr anchor="ctr"/>
                </a:tc>
                <a:tc hMerge="1">
                  <a:tcPr/>
                </a:tc>
                <a:tc hMerge="1">
                  <a:tcPr anchor="ctr"/>
                </a:tc>
              </a:tr>
              <a:tr h="360000">
                <a:tc gridSpan="3">
                  <a:txBody>
                    <a:bodyPr/>
                    <a:lstStyle/>
                    <a:p>
                      <a:pPr algn="ctr">
                        <a:buClrTx/>
                        <a:buSzTx/>
                        <a:buFontTx/>
                        <a:buNone/>
                      </a:pPr>
                      <a:r>
                        <a:rPr lang="zh-CN" altLang="en-US" sz="1400" b="0" dirty="0">
                          <a:latin typeface="宋体" panose="02010600030101010101" pitchFamily="2" charset="-122"/>
                          <a:ea typeface="宋体" panose="02010600030101010101" pitchFamily="2" charset="-122"/>
                        </a:rPr>
                        <a:t>主持人 董发勤 教授</a:t>
                      </a:r>
                      <a:endParaRPr lang="en-US" altLang="zh-CN" sz="1400" b="0" dirty="0">
                        <a:latin typeface="宋体" panose="02010600030101010101" pitchFamily="2" charset="-122"/>
                        <a:ea typeface="宋体" panose="02010600030101010101" pitchFamily="2" charset="-122"/>
                      </a:endParaRPr>
                    </a:p>
                  </a:txBody>
                  <a:tcPr anchor="ctr"/>
                </a:tc>
                <a:tc hMerge="1">
                  <a:tcPr/>
                </a:tc>
                <a:tc hMerge="1">
                  <a:tcPr anchor="ctr"/>
                </a:tc>
              </a:tr>
              <a:tr h="370268">
                <a:tc>
                  <a:txBody>
                    <a:bodyPr/>
                    <a:lstStyle/>
                    <a:p>
                      <a:pPr algn="ctr">
                        <a:buNone/>
                      </a:pPr>
                      <a:r>
                        <a:rPr lang="zh-CN" altLang="en-US" sz="1400" dirty="0">
                          <a:latin typeface="宋体" panose="02010600030101010101" pitchFamily="2" charset="-122"/>
                          <a:ea typeface="宋体" panose="02010600030101010101" pitchFamily="2" charset="-122"/>
                        </a:rPr>
                        <a:t>时间</a:t>
                      </a:r>
                      <a:endParaRPr lang="zh-CN" altLang="en-US" sz="1400" dirty="0">
                        <a:latin typeface="宋体" panose="02010600030101010101" pitchFamily="2" charset="-122"/>
                        <a:ea typeface="宋体" panose="02010600030101010101" pitchFamily="2" charset="-122"/>
                      </a:endParaRPr>
                    </a:p>
                  </a:txBody>
                  <a:tcPr anchor="ctr"/>
                </a:tc>
                <a:tc>
                  <a:txBody>
                    <a:bodyPr/>
                    <a:lstStyle/>
                    <a:p>
                      <a:pPr algn="ctr"/>
                      <a:r>
                        <a:rPr lang="zh-CN" altLang="en-US" sz="1400" dirty="0">
                          <a:latin typeface="宋体" panose="02010600030101010101" pitchFamily="2" charset="-122"/>
                          <a:ea typeface="宋体" panose="02010600030101010101" pitchFamily="2" charset="-122"/>
                        </a:rPr>
                        <a:t>报告题目</a:t>
                      </a:r>
                      <a:endParaRPr lang="zh-CN" altLang="en-US" dirty="0"/>
                    </a:p>
                  </a:txBody>
                  <a:tcPr anchor="ctr"/>
                </a:tc>
                <a:tc>
                  <a:txBody>
                    <a:bodyPr/>
                    <a:lstStyle/>
                    <a:p>
                      <a:pPr algn="ctr"/>
                      <a:r>
                        <a:rPr lang="zh-CN" altLang="en-US" sz="1400" dirty="0">
                          <a:latin typeface="宋体" panose="02010600030101010101" pitchFamily="2" charset="-122"/>
                          <a:ea typeface="宋体" panose="02010600030101010101" pitchFamily="2" charset="-122"/>
                        </a:rPr>
                        <a:t>报告人</a:t>
                      </a:r>
                      <a:endParaRPr lang="zh-CN" altLang="en-US" sz="1400" dirty="0">
                        <a:latin typeface="宋体" panose="02010600030101010101" pitchFamily="2" charset="-122"/>
                        <a:ea typeface="宋体" panose="02010600030101010101" pitchFamily="2" charset="-122"/>
                      </a:endParaRPr>
                    </a:p>
                  </a:txBody>
                  <a:tcPr anchor="ctr"/>
                </a:tc>
              </a:tr>
              <a:tr h="517361">
                <a:tc>
                  <a:txBody>
                    <a:bodyPr/>
                    <a:lstStyle/>
                    <a:p>
                      <a:pPr algn="ctr">
                        <a:buNone/>
                      </a:pPr>
                      <a:r>
                        <a:rPr lang="en-US" altLang="zh-CN" sz="1200" dirty="0">
                          <a:latin typeface="宋体" panose="02010600030101010101" pitchFamily="2" charset="-122"/>
                          <a:ea typeface="宋体" panose="02010600030101010101" pitchFamily="2" charset="-122"/>
                        </a:rPr>
                        <a:t>9:00-9:20</a:t>
                      </a:r>
                      <a:endParaRPr lang="zh-CN" altLang="en-US" sz="1200" dirty="0">
                        <a:latin typeface="宋体" panose="02010600030101010101" pitchFamily="2" charset="-122"/>
                        <a:ea typeface="宋体" panose="02010600030101010101" pitchFamily="2" charset="-122"/>
                      </a:endParaRPr>
                    </a:p>
                  </a:txBody>
                  <a:tcPr anchor="ctr"/>
                </a:tc>
                <a:tc>
                  <a:txBody>
                    <a:bodyPr/>
                    <a:lstStyle/>
                    <a:p>
                      <a:pPr algn="ctr"/>
                      <a:r>
                        <a:rPr lang="zh-CN" altLang="en-US" sz="1400" kern="1200" dirty="0">
                          <a:solidFill>
                            <a:schemeClr val="dk1"/>
                          </a:solidFill>
                          <a:latin typeface="宋体" panose="02010600030101010101" pitchFamily="2" charset="-122"/>
                          <a:ea typeface="宋体" panose="02010600030101010101" pitchFamily="2" charset="-122"/>
                          <a:cs typeface="+mn-cs"/>
                        </a:rPr>
                        <a:t>沙产业展望</a:t>
                      </a:r>
                      <a:endParaRPr lang="zh-CN" altLang="en-US" sz="1400" kern="1200" dirty="0">
                        <a:solidFill>
                          <a:schemeClr val="dk1"/>
                        </a:solidFill>
                        <a:latin typeface="宋体" panose="02010600030101010101" pitchFamily="2" charset="-122"/>
                        <a:ea typeface="宋体" panose="02010600030101010101" pitchFamily="2" charset="-122"/>
                        <a:cs typeface="+mn-cs"/>
                      </a:endParaRPr>
                    </a:p>
                  </a:txBody>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defRPr/>
                      </a:pPr>
                      <a:r>
                        <a:rPr lang="zh-CN" altLang="en-US" sz="1400" dirty="0">
                          <a:latin typeface="宋体" panose="02010600030101010101" pitchFamily="2" charset="-122"/>
                          <a:ea typeface="宋体" panose="02010600030101010101" pitchFamily="2" charset="-122"/>
                        </a:rPr>
                        <a:t>董治宝 教授</a:t>
                      </a:r>
                      <a:endParaRPr lang="en-US" altLang="zh-CN" sz="1400" dirty="0">
                        <a:latin typeface="宋体" panose="02010600030101010101" pitchFamily="2" charset="-122"/>
                        <a:ea typeface="宋体" panose="02010600030101010101" pitchFamily="2" charset="-122"/>
                      </a:endParaRPr>
                    </a:p>
                    <a:p>
                      <a:pPr marL="0" marR="0" lvl="0" indent="0" algn="ctr" defTabSz="514350" rtl="0" eaLnBrk="1" fontAlgn="auto" latinLnBrk="0" hangingPunct="1">
                        <a:lnSpc>
                          <a:spcPct val="100000"/>
                        </a:lnSpc>
                        <a:spcBef>
                          <a:spcPts val="0"/>
                        </a:spcBef>
                        <a:spcAft>
                          <a:spcPts val="0"/>
                        </a:spcAft>
                        <a:buClrTx/>
                        <a:buSzTx/>
                        <a:buFontTx/>
                        <a:buNone/>
                        <a:defRPr/>
                      </a:pPr>
                      <a:r>
                        <a:rPr lang="zh-CN" altLang="en-US" sz="1400" dirty="0">
                          <a:latin typeface="宋体" panose="02010600030101010101" pitchFamily="2" charset="-122"/>
                          <a:ea typeface="宋体" panose="02010600030101010101" pitchFamily="2" charset="-122"/>
                        </a:rPr>
                        <a:t>陕西师范大学</a:t>
                      </a:r>
                      <a:endParaRPr lang="zh-CN" altLang="en-US" sz="1400" dirty="0">
                        <a:latin typeface="宋体" panose="02010600030101010101" pitchFamily="2" charset="-122"/>
                        <a:ea typeface="宋体" panose="02010600030101010101" pitchFamily="2" charset="-122"/>
                      </a:endParaRPr>
                    </a:p>
                  </a:txBody>
                  <a:tcPr anchor="ctr"/>
                </a:tc>
              </a:tr>
              <a:tr h="517361">
                <a:tc>
                  <a:txBody>
                    <a:bodyPr/>
                    <a:lstStyle/>
                    <a:p>
                      <a:pPr algn="ctr">
                        <a:buNone/>
                      </a:pPr>
                      <a:r>
                        <a:rPr lang="en-US" altLang="zh-CN" sz="1200" dirty="0">
                          <a:latin typeface="宋体" panose="02010600030101010101" pitchFamily="2" charset="-122"/>
                          <a:ea typeface="宋体" panose="02010600030101010101" pitchFamily="2" charset="-122"/>
                        </a:rPr>
                        <a:t>9:20-9:40</a:t>
                      </a:r>
                      <a:endParaRPr lang="zh-CN" altLang="en-US" sz="1200" dirty="0">
                        <a:latin typeface="宋体" panose="02010600030101010101" pitchFamily="2" charset="-122"/>
                        <a:ea typeface="宋体" panose="02010600030101010101" pitchFamily="2" charset="-122"/>
                      </a:endParaRPr>
                    </a:p>
                  </a:txBody>
                  <a:tcPr anchor="ctr"/>
                </a:tc>
                <a:tc>
                  <a:txBody>
                    <a:bodyPr/>
                    <a:lstStyle/>
                    <a:p>
                      <a:pPr marL="0" algn="ctr" defTabSz="514350" rtl="0" eaLnBrk="1" latinLnBrk="0" hangingPunct="1"/>
                      <a:r>
                        <a:rPr lang="zh-CN" altLang="en-US" sz="1400" kern="1200" dirty="0">
                          <a:solidFill>
                            <a:schemeClr val="dk1"/>
                          </a:solidFill>
                          <a:latin typeface="宋体" panose="02010600030101010101" pitchFamily="2" charset="-122"/>
                          <a:ea typeface="宋体" panose="02010600030101010101" pitchFamily="2" charset="-122"/>
                          <a:cs typeface="+mn-cs"/>
                        </a:rPr>
                        <a:t>土壤场效应微生物学原理</a:t>
                      </a:r>
                      <a:endParaRPr lang="en-US" altLang="zh-CN" sz="1400" kern="1200" dirty="0">
                        <a:solidFill>
                          <a:schemeClr val="dk1"/>
                        </a:solidFill>
                        <a:latin typeface="宋体" panose="02010600030101010101" pitchFamily="2" charset="-122"/>
                        <a:ea typeface="宋体" panose="02010600030101010101" pitchFamily="2" charset="-122"/>
                        <a:cs typeface="+mn-cs"/>
                      </a:endParaRPr>
                    </a:p>
                    <a:p>
                      <a:pPr marL="0" algn="ctr" defTabSz="514350" rtl="0" eaLnBrk="1" latinLnBrk="0" hangingPunct="1"/>
                      <a:r>
                        <a:rPr lang="zh-CN" altLang="en-US" sz="1400" kern="1200" dirty="0">
                          <a:solidFill>
                            <a:schemeClr val="dk1"/>
                          </a:solidFill>
                          <a:latin typeface="宋体" panose="02010600030101010101" pitchFamily="2" charset="-122"/>
                          <a:ea typeface="宋体" panose="02010600030101010101" pitchFamily="2" charset="-122"/>
                          <a:cs typeface="+mn-cs"/>
                        </a:rPr>
                        <a:t>与应用</a:t>
                      </a:r>
                      <a:endParaRPr lang="zh-CN" altLang="en-US" sz="1400" kern="1200" dirty="0">
                        <a:solidFill>
                          <a:schemeClr val="dk1"/>
                        </a:solidFill>
                        <a:latin typeface="宋体" panose="02010600030101010101" pitchFamily="2" charset="-122"/>
                        <a:ea typeface="宋体" panose="02010600030101010101" pitchFamily="2" charset="-122"/>
                        <a:cs typeface="+mn-cs"/>
                      </a:endParaRPr>
                    </a:p>
                  </a:txBody>
                  <a:tcPr anchor="ctr"/>
                </a:tc>
                <a:tc>
                  <a:txBody>
                    <a:bodyPr/>
                    <a:lstStyle/>
                    <a:p>
                      <a:pPr algn="ctr"/>
                      <a:r>
                        <a:rPr lang="zh-CN" altLang="en-US" sz="1400" dirty="0">
                          <a:latin typeface="宋体" panose="02010600030101010101" pitchFamily="2" charset="-122"/>
                          <a:ea typeface="宋体" panose="02010600030101010101" pitchFamily="2" charset="-122"/>
                        </a:rPr>
                        <a:t>周顺桂 教授</a:t>
                      </a:r>
                      <a:endParaRPr lang="en-US" altLang="zh-CN" sz="1400" dirty="0">
                        <a:latin typeface="宋体" panose="02010600030101010101" pitchFamily="2" charset="-122"/>
                        <a:ea typeface="宋体" panose="02010600030101010101" pitchFamily="2" charset="-122"/>
                      </a:endParaRPr>
                    </a:p>
                    <a:p>
                      <a:pPr algn="ctr"/>
                      <a:r>
                        <a:rPr lang="zh-CN" altLang="en-US" sz="1400" dirty="0">
                          <a:latin typeface="宋体" panose="02010600030101010101" pitchFamily="2" charset="-122"/>
                          <a:ea typeface="宋体" panose="02010600030101010101" pitchFamily="2" charset="-122"/>
                        </a:rPr>
                        <a:t>福建农林大学</a:t>
                      </a:r>
                      <a:endParaRPr lang="en-US" altLang="zh-CN" sz="1400" dirty="0">
                        <a:latin typeface="宋体" panose="02010600030101010101" pitchFamily="2" charset="-122"/>
                        <a:ea typeface="宋体" panose="02010600030101010101" pitchFamily="2" charset="-122"/>
                      </a:endParaRPr>
                    </a:p>
                  </a:txBody>
                  <a:tcPr anchor="ctr"/>
                </a:tc>
              </a:tr>
              <a:tr h="517361">
                <a:tc>
                  <a:txBody>
                    <a:bodyPr/>
                    <a:lstStyle/>
                    <a:p>
                      <a:pPr algn="ctr">
                        <a:buNone/>
                      </a:pPr>
                      <a:r>
                        <a:rPr lang="en-US" altLang="zh-CN" sz="1200" dirty="0">
                          <a:latin typeface="宋体" panose="02010600030101010101" pitchFamily="2" charset="-122"/>
                          <a:ea typeface="宋体" panose="02010600030101010101" pitchFamily="2" charset="-122"/>
                        </a:rPr>
                        <a:t>9:40-10:00</a:t>
                      </a:r>
                      <a:endParaRPr lang="zh-CN" altLang="en-US" sz="1200" dirty="0">
                        <a:latin typeface="宋体" panose="02010600030101010101" pitchFamily="2" charset="-122"/>
                        <a:ea typeface="宋体" panose="02010600030101010101" pitchFamily="2" charset="-122"/>
                      </a:endParaRPr>
                    </a:p>
                  </a:txBody>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defRPr/>
                      </a:pPr>
                      <a:r>
                        <a:rPr lang="zh-CN" altLang="en-US" sz="1400" kern="1200" dirty="0">
                          <a:solidFill>
                            <a:schemeClr val="dk1"/>
                          </a:solidFill>
                          <a:latin typeface="宋体" panose="02010600030101010101" pitchFamily="2" charset="-122"/>
                          <a:ea typeface="宋体" panose="02010600030101010101" pitchFamily="2" charset="-122"/>
                          <a:cs typeface="+mn-cs"/>
                          <a:sym typeface="+mn-ea"/>
                        </a:rPr>
                        <a:t>场地含水层非均质性表征方法与指示意义</a:t>
                      </a:r>
                      <a:endParaRPr lang="zh-CN" altLang="en-US" sz="1400" kern="1200" dirty="0">
                        <a:solidFill>
                          <a:schemeClr val="dk1"/>
                        </a:solidFill>
                        <a:latin typeface="宋体" panose="02010600030101010101" pitchFamily="2" charset="-122"/>
                        <a:ea typeface="宋体" panose="02010600030101010101" pitchFamily="2" charset="-122"/>
                        <a:cs typeface="+mn-cs"/>
                      </a:endParaRPr>
                    </a:p>
                  </a:txBody>
                  <a:tcPr anchor="ctr"/>
                </a:tc>
                <a:tc>
                  <a:txBody>
                    <a:bodyPr/>
                    <a:lstStyle/>
                    <a:p>
                      <a:pPr algn="ctr"/>
                      <a:r>
                        <a:rPr lang="zh-CN" altLang="en-US" sz="1400" b="0" dirty="0">
                          <a:solidFill>
                            <a:schemeClr val="tx1"/>
                          </a:solidFill>
                          <a:latin typeface="宋体" panose="02010600030101010101" pitchFamily="2" charset="-122"/>
                          <a:ea typeface="宋体" panose="02010600030101010101" pitchFamily="2" charset="-122"/>
                          <a:sym typeface="+mn-ea"/>
                        </a:rPr>
                        <a:t>袁松虎 教授</a:t>
                      </a:r>
                      <a:endParaRPr lang="en-US" altLang="zh-CN" sz="1400" b="0" dirty="0">
                        <a:solidFill>
                          <a:schemeClr val="tx1"/>
                        </a:solidFill>
                        <a:latin typeface="宋体" panose="02010600030101010101" pitchFamily="2" charset="-122"/>
                        <a:ea typeface="宋体" panose="02010600030101010101" pitchFamily="2" charset="-122"/>
                      </a:endParaRPr>
                    </a:p>
                    <a:p>
                      <a:pPr marL="0" marR="0" lvl="0" indent="0" algn="ctr" defTabSz="514350" rtl="0" eaLnBrk="1" fontAlgn="auto" latinLnBrk="0" hangingPunct="1">
                        <a:lnSpc>
                          <a:spcPct val="100000"/>
                        </a:lnSpc>
                        <a:spcBef>
                          <a:spcPts val="0"/>
                        </a:spcBef>
                        <a:spcAft>
                          <a:spcPts val="0"/>
                        </a:spcAft>
                        <a:buClrTx/>
                        <a:buSzTx/>
                        <a:buFontTx/>
                        <a:buNone/>
                        <a:defRPr/>
                      </a:pPr>
                      <a:r>
                        <a:rPr lang="zh-CN" altLang="en-US" sz="1400" b="0" dirty="0">
                          <a:solidFill>
                            <a:schemeClr val="tx1"/>
                          </a:solidFill>
                          <a:latin typeface="宋体" panose="02010600030101010101" pitchFamily="2" charset="-122"/>
                          <a:ea typeface="宋体" panose="02010600030101010101" pitchFamily="2" charset="-122"/>
                          <a:sym typeface="+mn-ea"/>
                        </a:rPr>
                        <a:t>中国地质大学</a:t>
                      </a:r>
                      <a:endParaRPr lang="zh-CN" altLang="en-US" sz="1400" b="0" dirty="0">
                        <a:solidFill>
                          <a:schemeClr val="tx1"/>
                        </a:solidFill>
                        <a:latin typeface="宋体" panose="02010600030101010101" pitchFamily="2" charset="-122"/>
                        <a:ea typeface="宋体" panose="02010600030101010101" pitchFamily="2" charset="-122"/>
                      </a:endParaRPr>
                    </a:p>
                  </a:txBody>
                  <a:tcPr anchor="ctr"/>
                </a:tc>
              </a:tr>
              <a:tr h="517361">
                <a:tc>
                  <a:txBody>
                    <a:bodyPr/>
                    <a:p>
                      <a:pPr algn="ctr">
                        <a:buNone/>
                      </a:pPr>
                      <a:r>
                        <a:rPr lang="en-US" altLang="zh-CN" sz="1200" dirty="0">
                          <a:latin typeface="宋体" panose="02010600030101010101" pitchFamily="2" charset="-122"/>
                          <a:ea typeface="宋体" panose="02010600030101010101" pitchFamily="2" charset="-122"/>
                          <a:sym typeface="+mn-ea"/>
                        </a:rPr>
                        <a:t>10:00-10:20</a:t>
                      </a:r>
                      <a:endParaRPr lang="zh-CN" altLang="en-US" sz="1200" dirty="0">
                        <a:latin typeface="宋体" panose="02010600030101010101" pitchFamily="2" charset="-122"/>
                        <a:ea typeface="宋体" panose="02010600030101010101" pitchFamily="2" charset="-122"/>
                      </a:endParaRPr>
                    </a:p>
                  </a:txBody>
                  <a:tcPr anchor="ctr"/>
                </a:tc>
                <a:tc>
                  <a:txBody>
                    <a:bodyPr/>
                    <a:p>
                      <a:pPr algn="ctr">
                        <a:buNone/>
                      </a:pPr>
                      <a:r>
                        <a:rPr lang="zh-CN" altLang="en-US" sz="1400" b="0" dirty="0">
                          <a:solidFill>
                            <a:schemeClr val="tx1"/>
                          </a:solidFill>
                          <a:latin typeface="宋体" panose="02010600030101010101" pitchFamily="2" charset="-122"/>
                          <a:ea typeface="宋体" panose="02010600030101010101" pitchFamily="2" charset="-122"/>
                        </a:rPr>
                        <a:t>矿物纳米酶与土壤降污固碳</a:t>
                      </a:r>
                      <a:endParaRPr lang="zh-CN" altLang="en-US" sz="1400" b="0" dirty="0">
                        <a:solidFill>
                          <a:schemeClr val="tx1"/>
                        </a:solidFill>
                        <a:latin typeface="宋体" panose="02010600030101010101" pitchFamily="2" charset="-122"/>
                        <a:ea typeface="宋体" panose="02010600030101010101" pitchFamily="2" charset="-122"/>
                      </a:endParaRPr>
                    </a:p>
                  </a:txBody>
                  <a:tcPr anchor="ctr"/>
                </a:tc>
                <a:tc>
                  <a:txBody>
                    <a:bodyPr/>
                    <a:p>
                      <a:pPr algn="ctr"/>
                      <a:r>
                        <a:rPr lang="zh-CN" altLang="en-US" sz="1400" b="0" dirty="0">
                          <a:solidFill>
                            <a:schemeClr val="tx1"/>
                          </a:solidFill>
                          <a:latin typeface="宋体" panose="02010600030101010101" pitchFamily="2" charset="-122"/>
                          <a:ea typeface="宋体" panose="02010600030101010101" pitchFamily="2" charset="-122"/>
                          <a:sym typeface="+mn-ea"/>
                        </a:rPr>
                        <a:t>余光辉 教授</a:t>
                      </a:r>
                      <a:endParaRPr lang="en-US" altLang="zh-CN" sz="1400" b="0" dirty="0">
                        <a:solidFill>
                          <a:schemeClr val="tx1"/>
                        </a:solidFill>
                        <a:latin typeface="宋体" panose="02010600030101010101" pitchFamily="2" charset="-122"/>
                        <a:ea typeface="宋体" panose="02010600030101010101" pitchFamily="2" charset="-122"/>
                      </a:endParaRPr>
                    </a:p>
                    <a:p>
                      <a:pPr marL="0" marR="0" lvl="0" indent="0" algn="ctr" defTabSz="514350" rtl="0" eaLnBrk="1" fontAlgn="auto" latinLnBrk="0" hangingPunct="1">
                        <a:lnSpc>
                          <a:spcPct val="100000"/>
                        </a:lnSpc>
                        <a:spcBef>
                          <a:spcPts val="0"/>
                        </a:spcBef>
                        <a:spcAft>
                          <a:spcPts val="0"/>
                        </a:spcAft>
                        <a:buClrTx/>
                        <a:buSzTx/>
                        <a:buFontTx/>
                        <a:buNone/>
                        <a:defRPr/>
                      </a:pPr>
                      <a:r>
                        <a:rPr lang="zh-CN" altLang="en-US" sz="1400" b="0" dirty="0">
                          <a:solidFill>
                            <a:schemeClr val="tx1"/>
                          </a:solidFill>
                          <a:latin typeface="宋体" panose="02010600030101010101" pitchFamily="2" charset="-122"/>
                          <a:ea typeface="宋体" panose="02010600030101010101" pitchFamily="2" charset="-122"/>
                          <a:sym typeface="+mn-ea"/>
                        </a:rPr>
                        <a:t>天津大学</a:t>
                      </a:r>
                      <a:endParaRPr lang="zh-CN" altLang="en-US" sz="1400" b="0" dirty="0">
                        <a:solidFill>
                          <a:schemeClr val="tx1"/>
                        </a:solidFill>
                        <a:latin typeface="宋体" panose="02010600030101010101" pitchFamily="2" charset="-122"/>
                        <a:ea typeface="宋体" panose="02010600030101010101" pitchFamily="2" charset="-122"/>
                      </a:endParaRPr>
                    </a:p>
                  </a:txBody>
                  <a:tcPr anchor="ctr"/>
                </a:tc>
              </a:tr>
              <a:tr h="360000">
                <a:tc>
                  <a:txBody>
                    <a:bodyPr/>
                    <a:lstStyle/>
                    <a:p>
                      <a:pPr algn="ctr">
                        <a:buNone/>
                      </a:pPr>
                      <a:r>
                        <a:rPr lang="en-US" altLang="zh-CN" sz="1200" dirty="0">
                          <a:latin typeface="宋体" panose="02010600030101010101" pitchFamily="2" charset="-122"/>
                          <a:ea typeface="宋体" panose="02010600030101010101" pitchFamily="2" charset="-122"/>
                        </a:rPr>
                        <a:t>10:20-10:35</a:t>
                      </a:r>
                      <a:endParaRPr lang="zh-CN" altLang="en-US" sz="1200" dirty="0">
                        <a:latin typeface="宋体" panose="02010600030101010101" pitchFamily="2" charset="-122"/>
                        <a:ea typeface="宋体" panose="02010600030101010101" pitchFamily="2" charset="-122"/>
                      </a:endParaRPr>
                    </a:p>
                  </a:txBody>
                  <a:tcPr anchor="ctr"/>
                </a:tc>
                <a:tc gridSpan="2">
                  <a:txBody>
                    <a:bodyPr/>
                    <a:lstStyle/>
                    <a:p>
                      <a:pPr algn="ctr"/>
                      <a:r>
                        <a:rPr lang="zh-CN" altLang="en-US" sz="1400" dirty="0">
                          <a:latin typeface="宋体" panose="02010600030101010101" pitchFamily="2" charset="-122"/>
                          <a:ea typeface="宋体" panose="02010600030101010101" pitchFamily="2" charset="-122"/>
                        </a:rPr>
                        <a:t>茶歇</a:t>
                      </a:r>
                      <a:endParaRPr lang="zh-CN" altLang="en-US" dirty="0"/>
                    </a:p>
                  </a:txBody>
                  <a:tcPr anchor="ctr"/>
                </a:tc>
                <a:tc hMerge="1">
                  <a:tcPr anchor="ctr"/>
                </a:tc>
              </a:tr>
              <a:tr h="360000">
                <a:tc gridSpan="3">
                  <a:txBody>
                    <a:bodyPr/>
                    <a:lstStyle/>
                    <a:p>
                      <a:pPr algn="ctr">
                        <a:buNone/>
                      </a:pPr>
                      <a:r>
                        <a:rPr lang="zh-CN" altLang="en-US" sz="1400" b="0" dirty="0">
                          <a:latin typeface="宋体" panose="02010600030101010101" pitchFamily="2" charset="-122"/>
                          <a:ea typeface="宋体" panose="02010600030101010101" pitchFamily="2" charset="-122"/>
                        </a:rPr>
                        <a:t>主持人 李成涛 教授</a:t>
                      </a:r>
                      <a:endParaRPr lang="zh-CN" altLang="en-US" sz="1400" b="0" dirty="0">
                        <a:latin typeface="宋体" panose="02010600030101010101" pitchFamily="2" charset="-122"/>
                        <a:ea typeface="宋体" panose="02010600030101010101" pitchFamily="2" charset="-122"/>
                      </a:endParaRPr>
                    </a:p>
                  </a:txBody>
                  <a:tcPr anchor="ctr"/>
                </a:tc>
                <a:tc hMerge="1">
                  <a:tcPr/>
                </a:tc>
                <a:tc hMerge="1">
                  <a:tcPr anchor="ctr"/>
                </a:tc>
              </a:tr>
              <a:tr h="730392">
                <a:tc>
                  <a:txBody>
                    <a:bodyPr/>
                    <a:lstStyle/>
                    <a:p>
                      <a:pPr algn="ctr">
                        <a:buNone/>
                      </a:pPr>
                      <a:r>
                        <a:rPr lang="en-US" altLang="zh-CN" sz="1200" dirty="0">
                          <a:latin typeface="宋体" panose="02010600030101010101" pitchFamily="2" charset="-122"/>
                          <a:ea typeface="宋体" panose="02010600030101010101" pitchFamily="2" charset="-122"/>
                        </a:rPr>
                        <a:t>10:35-10:55</a:t>
                      </a:r>
                      <a:endParaRPr lang="zh-CN" altLang="en-US" sz="1200" dirty="0">
                        <a:latin typeface="宋体" panose="02010600030101010101" pitchFamily="2" charset="-122"/>
                        <a:ea typeface="宋体" panose="02010600030101010101" pitchFamily="2" charset="-122"/>
                      </a:endParaRPr>
                    </a:p>
                  </a:txBody>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defRPr/>
                      </a:pPr>
                      <a:r>
                        <a:rPr lang="zh-CN" altLang="en-US" sz="1400" b="0" kern="1200" dirty="0">
                          <a:solidFill>
                            <a:schemeClr val="dk1"/>
                          </a:solidFill>
                          <a:latin typeface="宋体" panose="02010600030101010101" pitchFamily="2" charset="-122"/>
                          <a:ea typeface="宋体" panose="02010600030101010101" pitchFamily="2" charset="-122"/>
                          <a:cs typeface="+mn-cs"/>
                        </a:rPr>
                        <a:t>土壤微塑料的环境过程与</a:t>
                      </a:r>
                      <a:endParaRPr lang="en-US" altLang="zh-CN" sz="1400" b="0" kern="1200" dirty="0">
                        <a:solidFill>
                          <a:schemeClr val="dk1"/>
                        </a:solidFill>
                        <a:latin typeface="宋体" panose="02010600030101010101" pitchFamily="2" charset="-122"/>
                        <a:ea typeface="宋体" panose="02010600030101010101" pitchFamily="2" charset="-122"/>
                        <a:cs typeface="+mn-cs"/>
                      </a:endParaRPr>
                    </a:p>
                    <a:p>
                      <a:pPr marL="0" marR="0" lvl="0" indent="0" algn="ctr" defTabSz="514350" rtl="0" eaLnBrk="1" fontAlgn="auto" latinLnBrk="0" hangingPunct="1">
                        <a:lnSpc>
                          <a:spcPct val="100000"/>
                        </a:lnSpc>
                        <a:spcBef>
                          <a:spcPts val="0"/>
                        </a:spcBef>
                        <a:spcAft>
                          <a:spcPts val="0"/>
                        </a:spcAft>
                        <a:buClrTx/>
                        <a:buSzTx/>
                        <a:buFontTx/>
                        <a:buNone/>
                        <a:defRPr/>
                      </a:pPr>
                      <a:r>
                        <a:rPr lang="zh-CN" altLang="en-US" sz="1400" b="0" kern="1200" dirty="0">
                          <a:solidFill>
                            <a:schemeClr val="dk1"/>
                          </a:solidFill>
                          <a:latin typeface="宋体" panose="02010600030101010101" pitchFamily="2" charset="-122"/>
                          <a:ea typeface="宋体" panose="02010600030101010101" pitchFamily="2" charset="-122"/>
                          <a:cs typeface="+mn-cs"/>
                        </a:rPr>
                        <a:t>环境效应</a:t>
                      </a:r>
                      <a:endParaRPr lang="zh-CN" altLang="en-US" sz="1400" b="0" kern="1200" dirty="0">
                        <a:solidFill>
                          <a:schemeClr val="dk1"/>
                        </a:solidFill>
                        <a:latin typeface="宋体" panose="02010600030101010101" pitchFamily="2" charset="-122"/>
                        <a:ea typeface="宋体" panose="02010600030101010101" pitchFamily="2" charset="-122"/>
                        <a:cs typeface="+mn-cs"/>
                      </a:endParaRPr>
                    </a:p>
                  </a:txBody>
                  <a:tcPr anchor="ctr"/>
                </a:tc>
                <a:tc>
                  <a:txBody>
                    <a:bodyPr/>
                    <a:lstStyle/>
                    <a:p>
                      <a:pPr algn="ctr"/>
                      <a:r>
                        <a:rPr lang="zh-CN" altLang="en-US" sz="1400" b="0" kern="1200" dirty="0">
                          <a:solidFill>
                            <a:schemeClr val="tx1"/>
                          </a:solidFill>
                          <a:latin typeface="宋体" panose="02010600030101010101" pitchFamily="2" charset="-122"/>
                          <a:ea typeface="宋体" panose="02010600030101010101" pitchFamily="2" charset="-122"/>
                          <a:cs typeface="+mn-cs"/>
                          <a:sym typeface="+mn-ea"/>
                        </a:rPr>
                        <a:t>郭学涛 教授</a:t>
                      </a:r>
                      <a:endParaRPr lang="en-US" altLang="zh-CN" sz="1400" b="0" kern="1200" dirty="0">
                        <a:solidFill>
                          <a:schemeClr val="tx1"/>
                        </a:solidFill>
                        <a:latin typeface="宋体" panose="02010600030101010101" pitchFamily="2" charset="-122"/>
                        <a:ea typeface="宋体" panose="02010600030101010101" pitchFamily="2" charset="-122"/>
                        <a:cs typeface="+mn-cs"/>
                        <a:sym typeface="+mn-ea"/>
                      </a:endParaRPr>
                    </a:p>
                    <a:p>
                      <a:pPr algn="ctr"/>
                      <a:r>
                        <a:rPr lang="zh-CN" altLang="en-US" sz="1400" b="0" kern="1200" dirty="0">
                          <a:solidFill>
                            <a:schemeClr val="tx1"/>
                          </a:solidFill>
                          <a:latin typeface="宋体" panose="02010600030101010101" pitchFamily="2" charset="-122"/>
                          <a:ea typeface="宋体" panose="02010600030101010101" pitchFamily="2" charset="-122"/>
                          <a:cs typeface="+mn-cs"/>
                          <a:sym typeface="+mn-ea"/>
                        </a:rPr>
                        <a:t>西北农林科技大学</a:t>
                      </a:r>
                      <a:endParaRPr lang="zh-CN" altLang="en-US" sz="1400" b="0" kern="1200" dirty="0">
                        <a:solidFill>
                          <a:schemeClr val="tx1"/>
                        </a:solidFill>
                        <a:latin typeface="宋体" panose="02010600030101010101" pitchFamily="2" charset="-122"/>
                        <a:ea typeface="宋体" panose="02010600030101010101" pitchFamily="2" charset="-122"/>
                        <a:cs typeface="+mn-cs"/>
                        <a:sym typeface="+mn-ea"/>
                      </a:endParaRPr>
                    </a:p>
                  </a:txBody>
                  <a:tcPr anchor="ctr"/>
                </a:tc>
              </a:tr>
              <a:tr h="730392">
                <a:tc>
                  <a:txBody>
                    <a:bodyPr/>
                    <a:lstStyle/>
                    <a:p>
                      <a:pPr algn="ctr">
                        <a:buNone/>
                      </a:pPr>
                      <a:r>
                        <a:rPr lang="en-US" altLang="zh-CN" sz="1200" dirty="0">
                          <a:latin typeface="宋体" panose="02010600030101010101" pitchFamily="2" charset="-122"/>
                          <a:ea typeface="宋体" panose="02010600030101010101" pitchFamily="2" charset="-122"/>
                        </a:rPr>
                        <a:t>10:55-11:15</a:t>
                      </a:r>
                      <a:endParaRPr lang="zh-CN" altLang="en-US" sz="1200" dirty="0">
                        <a:latin typeface="宋体" panose="02010600030101010101" pitchFamily="2" charset="-122"/>
                        <a:ea typeface="宋体" panose="02010600030101010101" pitchFamily="2" charset="-122"/>
                      </a:endParaRPr>
                    </a:p>
                  </a:txBody>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defRPr/>
                      </a:pPr>
                      <a:r>
                        <a:rPr lang="zh-CN" altLang="en-US" sz="1400" dirty="0">
                          <a:latin typeface="宋体" panose="02010600030101010101" pitchFamily="2" charset="-122"/>
                          <a:ea typeface="宋体" panose="02010600030101010101" pitchFamily="2" charset="-122"/>
                        </a:rPr>
                        <a:t>土壤氮循环与绿色农业</a:t>
                      </a:r>
                      <a:endParaRPr lang="zh-CN" altLang="en-US" sz="1400" dirty="0">
                        <a:latin typeface="宋体" panose="02010600030101010101" pitchFamily="2" charset="-122"/>
                        <a:ea typeface="宋体" panose="02010600030101010101" pitchFamily="2" charset="-122"/>
                      </a:endParaRPr>
                    </a:p>
                  </a:txBody>
                  <a:tcPr anchor="ctr"/>
                </a:tc>
                <a:tc>
                  <a:txBody>
                    <a:bodyPr/>
                    <a:lstStyle/>
                    <a:p>
                      <a:pPr marL="0" algn="ctr" defTabSz="514350" rtl="0" eaLnBrk="1" latinLnBrk="0" hangingPunct="1"/>
                      <a:r>
                        <a:rPr lang="zh-CN" altLang="en-US" sz="1400" b="0" kern="1200" dirty="0">
                          <a:solidFill>
                            <a:schemeClr val="tx1"/>
                          </a:solidFill>
                          <a:latin typeface="宋体" panose="02010600030101010101" pitchFamily="2" charset="-122"/>
                          <a:ea typeface="宋体" panose="02010600030101010101" pitchFamily="2" charset="-122"/>
                          <a:cs typeface="+mn-cs"/>
                        </a:rPr>
                        <a:t>李兆磊 教授</a:t>
                      </a:r>
                      <a:endParaRPr lang="en-US" altLang="zh-CN" sz="1400" b="0" kern="1200" dirty="0">
                        <a:solidFill>
                          <a:schemeClr val="tx1"/>
                        </a:solidFill>
                        <a:latin typeface="宋体" panose="02010600030101010101" pitchFamily="2" charset="-122"/>
                        <a:ea typeface="宋体" panose="02010600030101010101" pitchFamily="2" charset="-122"/>
                        <a:cs typeface="+mn-cs"/>
                      </a:endParaRPr>
                    </a:p>
                    <a:p>
                      <a:pPr marL="0" algn="ctr" defTabSz="514350" rtl="0" eaLnBrk="1" latinLnBrk="0" hangingPunct="1"/>
                      <a:r>
                        <a:rPr lang="zh-CN" altLang="en-US" sz="1400" b="0" kern="1200" dirty="0">
                          <a:solidFill>
                            <a:schemeClr val="tx1"/>
                          </a:solidFill>
                          <a:latin typeface="宋体" panose="02010600030101010101" pitchFamily="2" charset="-122"/>
                          <a:ea typeface="宋体" panose="02010600030101010101" pitchFamily="2" charset="-122"/>
                          <a:cs typeface="+mn-cs"/>
                        </a:rPr>
                        <a:t>西北农林科技大学</a:t>
                      </a:r>
                      <a:endParaRPr lang="zh-CN" altLang="en-US" sz="1400" b="0" kern="1200" dirty="0">
                        <a:solidFill>
                          <a:schemeClr val="tx1"/>
                        </a:solidFill>
                        <a:latin typeface="宋体" panose="02010600030101010101" pitchFamily="2" charset="-122"/>
                        <a:ea typeface="宋体" panose="02010600030101010101" pitchFamily="2" charset="-122"/>
                        <a:cs typeface="+mn-cs"/>
                      </a:endParaRPr>
                    </a:p>
                  </a:txBody>
                  <a:tcPr anchor="ctr"/>
                </a:tc>
              </a:tr>
              <a:tr h="730392">
                <a:tc>
                  <a:txBody>
                    <a:bodyPr/>
                    <a:lstStyle/>
                    <a:p>
                      <a:pPr algn="ctr">
                        <a:buNone/>
                      </a:pPr>
                      <a:r>
                        <a:rPr lang="en-US" altLang="zh-CN" sz="1200" dirty="0">
                          <a:latin typeface="宋体" panose="02010600030101010101" pitchFamily="2" charset="-122"/>
                          <a:ea typeface="宋体" panose="02010600030101010101" pitchFamily="2" charset="-122"/>
                          <a:sym typeface="+mn-ea"/>
                        </a:rPr>
                        <a:t>11:15-11:30</a:t>
                      </a:r>
                      <a:endParaRPr lang="zh-CN" altLang="en-US" sz="1200" b="0" kern="1200" dirty="0">
                        <a:solidFill>
                          <a:schemeClr val="dk1"/>
                        </a:solidFill>
                        <a:latin typeface="宋体" panose="02010600030101010101" pitchFamily="2" charset="-122"/>
                        <a:ea typeface="宋体" panose="02010600030101010101" pitchFamily="2" charset="-122"/>
                        <a:cs typeface="+mn-cs"/>
                      </a:endParaRPr>
                    </a:p>
                    <a:p>
                      <a:pPr algn="ctr">
                        <a:buNone/>
                      </a:pPr>
                      <a:endParaRPr lang="zh-CN" altLang="en-US" sz="1200" dirty="0">
                        <a:latin typeface="宋体" panose="02010600030101010101" pitchFamily="2" charset="-122"/>
                        <a:ea typeface="宋体" panose="02010600030101010101" pitchFamily="2" charset="-122"/>
                      </a:endParaRPr>
                    </a:p>
                  </a:txBody>
                  <a:tcPr anchor="ctr"/>
                </a:tc>
                <a:tc>
                  <a:txBody>
                    <a:bodyPr/>
                    <a:lstStyle/>
                    <a:p>
                      <a:pPr algn="ctr">
                        <a:buNone/>
                      </a:pPr>
                      <a:r>
                        <a:rPr lang="zh-CN" altLang="en-US" sz="1400" b="0" dirty="0">
                          <a:solidFill>
                            <a:schemeClr val="tx1"/>
                          </a:solidFill>
                          <a:latin typeface="宋体" panose="02010600030101010101" pitchFamily="2" charset="-122"/>
                          <a:ea typeface="宋体" panose="02010600030101010101" pitchFamily="2" charset="-122"/>
                        </a:rPr>
                        <a:t>陕西省河流湿地生态与环境重点实验室</a:t>
                      </a:r>
                      <a:endParaRPr lang="zh-CN" altLang="en-US" sz="1400" b="0" dirty="0">
                        <a:solidFill>
                          <a:schemeClr val="tx1"/>
                        </a:solidFill>
                        <a:latin typeface="宋体" panose="02010600030101010101" pitchFamily="2" charset="-122"/>
                        <a:ea typeface="宋体" panose="02010600030101010101" pitchFamily="2" charset="-122"/>
                      </a:endParaRPr>
                    </a:p>
                  </a:txBody>
                  <a:tcPr anchor="ctr"/>
                </a:tc>
                <a:tc>
                  <a:txBody>
                    <a:bodyPr/>
                    <a:lstStyle/>
                    <a:p>
                      <a:pPr algn="ctr">
                        <a:buNone/>
                      </a:pPr>
                      <a:r>
                        <a:rPr lang="zh-CN" altLang="en-US" sz="1400" b="0" dirty="0">
                          <a:solidFill>
                            <a:schemeClr val="tx1"/>
                          </a:solidFill>
                          <a:latin typeface="宋体" panose="02010600030101010101" pitchFamily="2" charset="-122"/>
                          <a:ea typeface="宋体" panose="02010600030101010101" pitchFamily="2" charset="-122"/>
                        </a:rPr>
                        <a:t>吴逸群</a:t>
                      </a:r>
                      <a:r>
                        <a:rPr lang="en-US" altLang="zh-CN" sz="1400" b="0" dirty="0">
                          <a:solidFill>
                            <a:schemeClr val="tx1"/>
                          </a:solidFill>
                          <a:latin typeface="宋体" panose="02010600030101010101" pitchFamily="2" charset="-122"/>
                          <a:ea typeface="宋体" panose="02010600030101010101" pitchFamily="2" charset="-122"/>
                        </a:rPr>
                        <a:t> </a:t>
                      </a:r>
                      <a:r>
                        <a:rPr lang="zh-CN" altLang="en-US" sz="1400" b="0" dirty="0">
                          <a:solidFill>
                            <a:schemeClr val="tx1"/>
                          </a:solidFill>
                          <a:latin typeface="宋体" panose="02010600030101010101" pitchFamily="2" charset="-122"/>
                          <a:ea typeface="宋体" panose="02010600030101010101" pitchFamily="2" charset="-122"/>
                        </a:rPr>
                        <a:t>教授</a:t>
                      </a:r>
                      <a:endParaRPr lang="en-US" altLang="zh-CN" sz="1400" b="0" dirty="0">
                        <a:solidFill>
                          <a:schemeClr val="tx1"/>
                        </a:solidFill>
                        <a:latin typeface="宋体" panose="02010600030101010101" pitchFamily="2" charset="-122"/>
                        <a:ea typeface="宋体" panose="02010600030101010101" pitchFamily="2" charset="-122"/>
                      </a:endParaRPr>
                    </a:p>
                    <a:p>
                      <a:pPr algn="ctr">
                        <a:buNone/>
                      </a:pPr>
                      <a:r>
                        <a:rPr lang="zh-CN" altLang="en-US" sz="1400" b="0" dirty="0">
                          <a:solidFill>
                            <a:schemeClr val="tx1"/>
                          </a:solidFill>
                          <a:latin typeface="宋体" panose="02010600030101010101" pitchFamily="2" charset="-122"/>
                          <a:ea typeface="宋体" panose="02010600030101010101" pitchFamily="2" charset="-122"/>
                        </a:rPr>
                        <a:t>渭南师范学院</a:t>
                      </a:r>
                      <a:endParaRPr lang="zh-CN" altLang="en-US" sz="1400" b="0" dirty="0">
                        <a:solidFill>
                          <a:schemeClr val="tx1"/>
                        </a:solidFill>
                        <a:latin typeface="宋体" panose="02010600030101010101" pitchFamily="2" charset="-122"/>
                        <a:ea typeface="宋体" panose="02010600030101010101" pitchFamily="2" charset="-122"/>
                      </a:endParaRPr>
                    </a:p>
                  </a:txBody>
                  <a:tcPr anchor="ctr"/>
                </a:tc>
              </a:tr>
              <a:tr h="730392">
                <a:tc>
                  <a:txBody>
                    <a:bodyPr/>
                    <a:lstStyle/>
                    <a:p>
                      <a:pPr marL="0" marR="0" lvl="0" indent="0" algn="ctr" defTabSz="514350" rtl="0" eaLnBrk="1" fontAlgn="auto" latinLnBrk="0" hangingPunct="1">
                        <a:lnSpc>
                          <a:spcPct val="100000"/>
                        </a:lnSpc>
                        <a:spcBef>
                          <a:spcPts val="0"/>
                        </a:spcBef>
                        <a:spcAft>
                          <a:spcPts val="0"/>
                        </a:spcAft>
                        <a:buClrTx/>
                        <a:buSzTx/>
                        <a:buFontTx/>
                        <a:buNone/>
                        <a:defRPr/>
                      </a:pPr>
                      <a:r>
                        <a:rPr lang="en-US" altLang="zh-CN" sz="1200" dirty="0">
                          <a:solidFill>
                            <a:schemeClr val="tx1"/>
                          </a:solidFill>
                          <a:latin typeface="宋体" panose="02010600030101010101" pitchFamily="2" charset="-122"/>
                          <a:ea typeface="宋体" panose="02010600030101010101" pitchFamily="2" charset="-122"/>
                          <a:sym typeface="+mn-ea"/>
                        </a:rPr>
                        <a:t>11:30-11:45</a:t>
                      </a:r>
                      <a:endParaRPr lang="zh-CN" altLang="en-US" sz="1200" b="0" kern="1200" dirty="0">
                        <a:solidFill>
                          <a:schemeClr val="dk1"/>
                        </a:solidFill>
                        <a:latin typeface="宋体" panose="02010600030101010101" pitchFamily="2" charset="-122"/>
                        <a:ea typeface="宋体" panose="02010600030101010101" pitchFamily="2" charset="-122"/>
                        <a:cs typeface="+mn-cs"/>
                      </a:endParaRPr>
                    </a:p>
                  </a:txBody>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defRPr/>
                      </a:pPr>
                      <a:r>
                        <a:rPr lang="zh-CN" altLang="en-US" sz="1400" b="0" dirty="0">
                          <a:solidFill>
                            <a:schemeClr val="tx1"/>
                          </a:solidFill>
                          <a:latin typeface="宋体" panose="02010600030101010101" pitchFamily="2" charset="-122"/>
                          <a:ea typeface="宋体" panose="02010600030101010101" pitchFamily="2" charset="-122"/>
                        </a:rPr>
                        <a:t>六价铬污染土壤的多维修复体系与关键技术</a:t>
                      </a:r>
                      <a:endParaRPr lang="zh-CN" altLang="en-US" sz="1400" b="0" dirty="0">
                        <a:solidFill>
                          <a:schemeClr val="tx1"/>
                        </a:solidFill>
                        <a:latin typeface="宋体" panose="02010600030101010101" pitchFamily="2" charset="-122"/>
                        <a:ea typeface="宋体" panose="02010600030101010101" pitchFamily="2" charset="-122"/>
                      </a:endParaRPr>
                    </a:p>
                  </a:txBody>
                  <a:tcPr anchor="ctr"/>
                </a:tc>
                <a:tc>
                  <a:txBody>
                    <a:bodyPr/>
                    <a:lstStyle/>
                    <a:p>
                      <a:pPr algn="ctr"/>
                      <a:r>
                        <a:rPr lang="zh-CN" altLang="en-US" sz="1400" b="0" dirty="0">
                          <a:solidFill>
                            <a:schemeClr val="tx1"/>
                          </a:solidFill>
                          <a:latin typeface="宋体" panose="02010600030101010101" pitchFamily="2" charset="-122"/>
                          <a:ea typeface="宋体" panose="02010600030101010101" pitchFamily="2" charset="-122"/>
                          <a:sym typeface="+mn-ea"/>
                        </a:rPr>
                        <a:t>韩颖</a:t>
                      </a:r>
                      <a:r>
                        <a:rPr lang="en-US" altLang="zh-CN" sz="1400" b="0" dirty="0">
                          <a:solidFill>
                            <a:schemeClr val="tx1"/>
                          </a:solidFill>
                          <a:latin typeface="宋体" panose="02010600030101010101" pitchFamily="2" charset="-122"/>
                          <a:ea typeface="宋体" panose="02010600030101010101" pitchFamily="2" charset="-122"/>
                          <a:sym typeface="+mn-ea"/>
                        </a:rPr>
                        <a:t> </a:t>
                      </a:r>
                      <a:r>
                        <a:rPr lang="zh-CN" altLang="en-US" sz="1400" b="0" dirty="0">
                          <a:solidFill>
                            <a:schemeClr val="tx1"/>
                          </a:solidFill>
                          <a:latin typeface="宋体" panose="02010600030101010101" pitchFamily="2" charset="-122"/>
                          <a:ea typeface="宋体" panose="02010600030101010101" pitchFamily="2" charset="-122"/>
                          <a:sym typeface="+mn-ea"/>
                        </a:rPr>
                        <a:t>教授</a:t>
                      </a:r>
                      <a:endParaRPr lang="zh-CN" altLang="en-US" sz="1400" b="0" dirty="0">
                        <a:solidFill>
                          <a:schemeClr val="tx1"/>
                        </a:solidFill>
                        <a:latin typeface="宋体" panose="02010600030101010101" pitchFamily="2" charset="-122"/>
                        <a:ea typeface="宋体" panose="02010600030101010101" pitchFamily="2" charset="-122"/>
                        <a:sym typeface="+mn-ea"/>
                      </a:endParaRPr>
                    </a:p>
                    <a:p>
                      <a:pPr algn="ctr"/>
                      <a:r>
                        <a:rPr lang="zh-CN" altLang="en-US" sz="1400" b="0" kern="1200" dirty="0">
                          <a:solidFill>
                            <a:schemeClr val="tx1"/>
                          </a:solidFill>
                          <a:latin typeface="宋体" panose="02010600030101010101" pitchFamily="2" charset="-122"/>
                          <a:ea typeface="宋体" panose="02010600030101010101" pitchFamily="2" charset="-122"/>
                          <a:cs typeface="+mn-cs"/>
                          <a:sym typeface="+mn-ea"/>
                        </a:rPr>
                        <a:t>西南科技大学</a:t>
                      </a:r>
                      <a:endParaRPr lang="zh-CN" altLang="en-US" sz="1400" b="0" kern="1200" dirty="0">
                        <a:solidFill>
                          <a:schemeClr val="tx1"/>
                        </a:solidFill>
                        <a:latin typeface="宋体" panose="02010600030101010101" pitchFamily="2" charset="-122"/>
                        <a:ea typeface="宋体" panose="02010600030101010101" pitchFamily="2" charset="-122"/>
                        <a:cs typeface="+mn-cs"/>
                        <a:sym typeface="+mn-ea"/>
                      </a:endParaRPr>
                    </a:p>
                  </a:txBody>
                  <a:tcPr anchor="ctr"/>
                </a:tc>
              </a:tr>
            </a:tbl>
          </a:graphicData>
        </a:graphic>
      </p:graphicFrame>
      <p:sp>
        <p:nvSpPr>
          <p:cNvPr id="16" name="文本框 15"/>
          <p:cNvSpPr txBox="1"/>
          <p:nvPr/>
        </p:nvSpPr>
        <p:spPr>
          <a:xfrm>
            <a:off x="540000" y="621888"/>
            <a:ext cx="3429000" cy="369332"/>
          </a:xfrm>
          <a:prstGeom prst="rect">
            <a:avLst/>
          </a:prstGeom>
          <a:noFill/>
        </p:spPr>
        <p:txBody>
          <a:bodyPr wrap="square">
            <a:spAutoFit/>
          </a:bodyPr>
          <a:lstStyle/>
          <a:p>
            <a:r>
              <a:rPr lang="zh-CN" altLang="en-US" dirty="0">
                <a:latin typeface="方正小标宋_GBK" panose="03000509000000000000" pitchFamily="65" charset="-122"/>
                <a:ea typeface="方正小标宋_GBK" panose="03000509000000000000" pitchFamily="65" charset="-122"/>
              </a:rPr>
              <a:t>四、报告日程</a:t>
            </a:r>
            <a:endParaRPr lang="zh-CN" altLang="en-US" dirty="0"/>
          </a:p>
        </p:txBody>
      </p:sp>
    </p:spTree>
  </p:cSld>
  <p:clrMapOvr>
    <a:masterClrMapping/>
  </p:clrMapOvr>
</p:sld>
</file>

<file path=ppt/tags/tag1.xml><?xml version="1.0" encoding="utf-8"?>
<p:tagLst xmlns:p="http://schemas.openxmlformats.org/presentationml/2006/main">
  <p:tag name="KSO_WM_DIAGRAM_VIRTUALLY_FRAME" val="{&quot;height&quot;:804.4,&quot;left&quot;:14.7,&quot;top&quot;:49.35,&quot;width&quot;:514}"/>
</p:tagLst>
</file>

<file path=ppt/tags/tag10.xml><?xml version="1.0" encoding="utf-8"?>
<p:tagLst xmlns:p="http://schemas.openxmlformats.org/presentationml/2006/main">
  <p:tag name="KSO_WM_DIAGRAM_VIRTUALLY_FRAME" val="{&quot;height&quot;:804.4,&quot;left&quot;:14.7,&quot;top&quot;:49.35,&quot;width&quot;:514}"/>
</p:tagLst>
</file>

<file path=ppt/tags/tag11.xml><?xml version="1.0" encoding="utf-8"?>
<p:tagLst xmlns:p="http://schemas.openxmlformats.org/presentationml/2006/main">
  <p:tag name="KSO_WM_DIAGRAM_VIRTUALLY_FRAME" val="{&quot;height&quot;:804.4,&quot;left&quot;:14.7,&quot;top&quot;:49.35,&quot;width&quot;:514}"/>
</p:tagLst>
</file>

<file path=ppt/tags/tag12.xml><?xml version="1.0" encoding="utf-8"?>
<p:tagLst xmlns:p="http://schemas.openxmlformats.org/presentationml/2006/main">
  <p:tag name="KSO_WM_DIAGRAM_VIRTUALLY_FRAME" val="{&quot;height&quot;:480.3,&quot;left&quot;:11.9,&quot;top&quot;:266.7,&quot;width&quot;:531.45}"/>
</p:tagLst>
</file>

<file path=ppt/tags/tag13.xml><?xml version="1.0" encoding="utf-8"?>
<p:tagLst xmlns:p="http://schemas.openxmlformats.org/presentationml/2006/main">
  <p:tag name="KSO_WM_DIAGRAM_VIRTUALLY_FRAME" val="{&quot;height&quot;:804.4,&quot;left&quot;:14.7,&quot;top&quot;:49.35,&quot;width&quot;:514}"/>
</p:tagLst>
</file>

<file path=ppt/tags/tag14.xml><?xml version="1.0" encoding="utf-8"?>
<p:tagLst xmlns:p="http://schemas.openxmlformats.org/presentationml/2006/main">
  <p:tag name="KSO_WM_DIAGRAM_VIRTUALLY_FRAME" val="{&quot;height&quot;:480.3,&quot;left&quot;:11.9,&quot;top&quot;:266.7,&quot;width&quot;:531.45}"/>
</p:tagLst>
</file>

<file path=ppt/tags/tag15.xml><?xml version="1.0" encoding="utf-8"?>
<p:tagLst xmlns:p="http://schemas.openxmlformats.org/presentationml/2006/main">
  <p:tag name="KSO_WM_DIAGRAM_VIRTUALLY_FRAME" val="{&quot;height&quot;:804.4,&quot;left&quot;:14.7,&quot;top&quot;:49.35,&quot;width&quot;:514}"/>
</p:tagLst>
</file>

<file path=ppt/tags/tag16.xml><?xml version="1.0" encoding="utf-8"?>
<p:tagLst xmlns:p="http://schemas.openxmlformats.org/presentationml/2006/main">
  <p:tag name="KSO_WM_DIAGRAM_VIRTUALLY_FRAME" val="{&quot;height&quot;:480.3,&quot;left&quot;:11.9,&quot;top&quot;:266.7,&quot;width&quot;:531.45}"/>
</p:tagLst>
</file>

<file path=ppt/tags/tag17.xml><?xml version="1.0" encoding="utf-8"?>
<p:tagLst xmlns:p="http://schemas.openxmlformats.org/presentationml/2006/main">
  <p:tag name="KSO_WM_DIAGRAM_VIRTUALLY_FRAME" val="{&quot;height&quot;:804.4,&quot;left&quot;:14.7,&quot;top&quot;:49.35,&quot;width&quot;:514}"/>
</p:tagLst>
</file>

<file path=ppt/tags/tag18.xml><?xml version="1.0" encoding="utf-8"?>
<p:tagLst xmlns:p="http://schemas.openxmlformats.org/presentationml/2006/main">
  <p:tag name="KSO_WM_DIAGRAM_VIRTUALLY_FRAME" val="{&quot;height&quot;:804.4,&quot;left&quot;:14.7,&quot;top&quot;:49.35,&quot;width&quot;:514}"/>
</p:tagLst>
</file>

<file path=ppt/tags/tag19.xml><?xml version="1.0" encoding="utf-8"?>
<p:tagLst xmlns:p="http://schemas.openxmlformats.org/presentationml/2006/main">
  <p:tag name="KSO_WM_DIAGRAM_VIRTUALLY_FRAME" val="{&quot;height&quot;:804.4,&quot;left&quot;:14.7,&quot;top&quot;:49.35,&quot;width&quot;:514}"/>
</p:tagLst>
</file>

<file path=ppt/tags/tag2.xml><?xml version="1.0" encoding="utf-8"?>
<p:tagLst xmlns:p="http://schemas.openxmlformats.org/presentationml/2006/main">
  <p:tag name="KSO_WM_DIAGRAM_VIRTUALLY_FRAME" val="{&quot;height&quot;:804.4,&quot;left&quot;:14.7,&quot;top&quot;:49.35,&quot;width&quot;:514}"/>
</p:tagLst>
</file>

<file path=ppt/tags/tag20.xml><?xml version="1.0" encoding="utf-8"?>
<p:tagLst xmlns:p="http://schemas.openxmlformats.org/presentationml/2006/main">
  <p:tag name="KSO_WM_DIAGRAM_VIRTUALLY_FRAME" val="{&quot;height&quot;:660.2955118110236,&quot;left&quot;:33.919055118110236,&quot;top&quot;:58.412047244094495,&quot;width&quot;:476.9671653543308}"/>
</p:tagLst>
</file>

<file path=ppt/tags/tag21.xml><?xml version="1.0" encoding="utf-8"?>
<p:tagLst xmlns:p="http://schemas.openxmlformats.org/presentationml/2006/main">
  <p:tag name="KSO_WM_DIAGRAM_VIRTUALLY_FRAME" val="{&quot;height&quot;:660.2955118110236,&quot;left&quot;:33.919055118110236,&quot;top&quot;:58.412047244094495,&quot;width&quot;:476.9671653543308}"/>
</p:tagLst>
</file>

<file path=ppt/tags/tag22.xml><?xml version="1.0" encoding="utf-8"?>
<p:tagLst xmlns:p="http://schemas.openxmlformats.org/presentationml/2006/main">
  <p:tag name="KSO_WM_DIAGRAM_VIRTUALLY_FRAME" val="{&quot;height&quot;:660.2955118110236,&quot;left&quot;:33.919055118110236,&quot;top&quot;:58.412047244094495,&quot;width&quot;:476.9671653543308}"/>
</p:tagLst>
</file>

<file path=ppt/tags/tag23.xml><?xml version="1.0" encoding="utf-8"?>
<p:tagLst xmlns:p="http://schemas.openxmlformats.org/presentationml/2006/main">
  <p:tag name="KSO_WM_DIAGRAM_VIRTUALLY_FRAME" val="{&quot;height&quot;:660.2955118110236,&quot;left&quot;:33.919055118110236,&quot;top&quot;:58.412047244094495,&quot;width&quot;:486.7171653543308}"/>
</p:tagLst>
</file>

<file path=ppt/tags/tag24.xml><?xml version="1.0" encoding="utf-8"?>
<p:tagLst xmlns:p="http://schemas.openxmlformats.org/presentationml/2006/main">
  <p:tag name="KSO_WM_DIAGRAM_VIRTUALLY_FRAME" val="{&quot;height&quot;:660.2955118110236,&quot;left&quot;:33.919055118110236,&quot;top&quot;:58.412047244094495,&quot;width&quot;:486.7171653543308}"/>
</p:tagLst>
</file>

<file path=ppt/tags/tag25.xml><?xml version="1.0" encoding="utf-8"?>
<p:tagLst xmlns:p="http://schemas.openxmlformats.org/presentationml/2006/main">
  <p:tag name="KSO_WM_DIAGRAM_VIRTUALLY_FRAME" val="{&quot;height&quot;:660.2955118110236,&quot;left&quot;:33.919055118110236,&quot;top&quot;:58.412047244094495,&quot;width&quot;:486.7171653543308}"/>
</p:tagLst>
</file>

<file path=ppt/tags/tag26.xml><?xml version="1.0" encoding="utf-8"?>
<p:tagLst xmlns:p="http://schemas.openxmlformats.org/presentationml/2006/main">
  <p:tag name="KSO_WM_DIAGRAM_VIRTUALLY_FRAME" val="{&quot;height&quot;:660.2955118110236,&quot;left&quot;:33.919055118110236,&quot;top&quot;:58.412047244094495,&quot;width&quot;:486.7171653543308}"/>
</p:tagLst>
</file>

<file path=ppt/tags/tag27.xml><?xml version="1.0" encoding="utf-8"?>
<p:tagLst xmlns:p="http://schemas.openxmlformats.org/presentationml/2006/main">
  <p:tag name="KSO_WM_DIAGRAM_VIRTUALLY_FRAME" val="{&quot;height&quot;:660.2955118110236,&quot;left&quot;:33.919055118110236,&quot;top&quot;:58.412047244094495,&quot;width&quot;:486.7171653543308}"/>
</p:tagLst>
</file>

<file path=ppt/tags/tag28.xml><?xml version="1.0" encoding="utf-8"?>
<p:tagLst xmlns:p="http://schemas.openxmlformats.org/presentationml/2006/main">
  <p:tag name="KSO_WM_DIAGRAM_VIRTUALLY_FRAME" val="{&quot;height&quot;:660.2955118110236,&quot;left&quot;:33.919055118110236,&quot;top&quot;:58.412047244094495,&quot;width&quot;:486.7171653543308}"/>
</p:tagLst>
</file>

<file path=ppt/tags/tag29.xml><?xml version="1.0" encoding="utf-8"?>
<p:tagLst xmlns:p="http://schemas.openxmlformats.org/presentationml/2006/main">
  <p:tag name="KSO_WM_DIAGRAM_VIRTUALLY_FRAME" val="{&quot;height&quot;:480.3,&quot;left&quot;:11.9,&quot;top&quot;:266.7,&quot;width&quot;:531.45}"/>
</p:tagLst>
</file>

<file path=ppt/tags/tag3.xml><?xml version="1.0" encoding="utf-8"?>
<p:tagLst xmlns:p="http://schemas.openxmlformats.org/presentationml/2006/main">
  <p:tag name="KSO_WM_DIAGRAM_VIRTUALLY_FRAME" val="{&quot;height&quot;:804.4,&quot;left&quot;:14.7,&quot;top&quot;:49.35,&quot;width&quot;:514}"/>
</p:tagLst>
</file>

<file path=ppt/tags/tag30.xml><?xml version="1.0" encoding="utf-8"?>
<p:tagLst xmlns:p="http://schemas.openxmlformats.org/presentationml/2006/main">
  <p:tag name="KSO_WM_DIAGRAM_VIRTUALLY_FRAME" val="{&quot;height&quot;:480.3,&quot;left&quot;:11.9,&quot;top&quot;:266.7,&quot;width&quot;:531.45}"/>
</p:tagLst>
</file>

<file path=ppt/tags/tag31.xml><?xml version="1.0" encoding="utf-8"?>
<p:tagLst xmlns:p="http://schemas.openxmlformats.org/presentationml/2006/main">
  <p:tag name="KSO_WM_DIAGRAM_VIRTUALLY_FRAME" val="{&quot;height&quot;:480.3,&quot;left&quot;:11.9,&quot;top&quot;:266.7,&quot;width&quot;:531.45}"/>
</p:tagLst>
</file>

<file path=ppt/tags/tag32.xml><?xml version="1.0" encoding="utf-8"?>
<p:tagLst xmlns:p="http://schemas.openxmlformats.org/presentationml/2006/main">
  <p:tag name="KSO_WM_DIAGRAM_VIRTUALLY_FRAME" val="{&quot;height&quot;:480.3,&quot;left&quot;:11.9,&quot;top&quot;:266.7,&quot;width&quot;:531.45}"/>
</p:tagLst>
</file>

<file path=ppt/tags/tag33.xml><?xml version="1.0" encoding="utf-8"?>
<p:tagLst xmlns:p="http://schemas.openxmlformats.org/presentationml/2006/main">
  <p:tag name="KSO_WM_DIAGRAM_VIRTUALLY_FRAME" val="{&quot;height&quot;:480.3,&quot;left&quot;:11.9,&quot;top&quot;:266.7,&quot;width&quot;:531.45}"/>
</p:tagLst>
</file>

<file path=ppt/tags/tag34.xml><?xml version="1.0" encoding="utf-8"?>
<p:tagLst xmlns:p="http://schemas.openxmlformats.org/presentationml/2006/main">
  <p:tag name="KSO_WM_DIAGRAM_VIRTUALLY_FRAME" val="{&quot;height&quot;:480.3,&quot;left&quot;:11.9,&quot;top&quot;:266.7,&quot;width&quot;:531.45}"/>
</p:tagLst>
</file>

<file path=ppt/tags/tag35.xml><?xml version="1.0" encoding="utf-8"?>
<p:tagLst xmlns:p="http://schemas.openxmlformats.org/presentationml/2006/main">
  <p:tag name="KSO_WM_DIAGRAM_VIRTUALLY_FRAME" val="{&quot;height&quot;:480.3,&quot;left&quot;:11.9,&quot;top&quot;:266.7,&quot;width&quot;:531.45}"/>
</p:tagLst>
</file>

<file path=ppt/tags/tag36.xml><?xml version="1.0" encoding="utf-8"?>
<p:tagLst xmlns:p="http://schemas.openxmlformats.org/presentationml/2006/main">
  <p:tag name="KSO_WM_DIAGRAM_VIRTUALLY_FRAME" val="{&quot;height&quot;:480.3,&quot;left&quot;:11.9,&quot;top&quot;:266.7,&quot;width&quot;:531.45}"/>
</p:tagLst>
</file>

<file path=ppt/tags/tag37.xml><?xml version="1.0" encoding="utf-8"?>
<p:tagLst xmlns:p="http://schemas.openxmlformats.org/presentationml/2006/main">
  <p:tag name="KSO_WM_DIAGRAM_VIRTUALLY_FRAME" val="{&quot;height&quot;:480.3,&quot;left&quot;:11.9,&quot;top&quot;:266.7,&quot;width&quot;:531.45}"/>
</p:tagLst>
</file>

<file path=ppt/tags/tag38.xml><?xml version="1.0" encoding="utf-8"?>
<p:tagLst xmlns:p="http://schemas.openxmlformats.org/presentationml/2006/main">
  <p:tag name="KSO_WM_DIAGRAM_VIRTUALLY_FRAME" val="{&quot;height&quot;:804.4,&quot;left&quot;:14.7,&quot;top&quot;:49.35,&quot;width&quot;:514}"/>
</p:tagLst>
</file>

<file path=ppt/tags/tag39.xml><?xml version="1.0" encoding="utf-8"?>
<p:tagLst xmlns:p="http://schemas.openxmlformats.org/presentationml/2006/main">
  <p:tag name="KSO_WM_DIAGRAM_VIRTUALLY_FRAME" val="{&quot;height&quot;:804.4,&quot;left&quot;:14.7,&quot;top&quot;:49.35,&quot;width&quot;:514}"/>
</p:tagLst>
</file>

<file path=ppt/tags/tag4.xml><?xml version="1.0" encoding="utf-8"?>
<p:tagLst xmlns:p="http://schemas.openxmlformats.org/presentationml/2006/main">
  <p:tag name="KSO_WM_DIAGRAM_VIRTUALLY_FRAME" val="{&quot;height&quot;:804.4,&quot;left&quot;:14.7,&quot;top&quot;:49.35,&quot;width&quot;:514}"/>
</p:tagLst>
</file>

<file path=ppt/tags/tag40.xml><?xml version="1.0" encoding="utf-8"?>
<p:tagLst xmlns:p="http://schemas.openxmlformats.org/presentationml/2006/main">
  <p:tag name="KSO_WM_DIAGRAM_VIRTUALLY_FRAME" val="{&quot;height&quot;:480.3,&quot;left&quot;:11.9,&quot;top&quot;:266.7,&quot;width&quot;:531.45}"/>
</p:tagLst>
</file>

<file path=ppt/tags/tag41.xml><?xml version="1.0" encoding="utf-8"?>
<p:tagLst xmlns:p="http://schemas.openxmlformats.org/presentationml/2006/main">
  <p:tag name="KSO_WM_DIAGRAM_VIRTUALLY_FRAME" val="{&quot;height&quot;:480.3,&quot;left&quot;:11.9,&quot;top&quot;:266.7,&quot;width&quot;:531.45}"/>
</p:tagLst>
</file>

<file path=ppt/tags/tag42.xml><?xml version="1.0" encoding="utf-8"?>
<p:tagLst xmlns:p="http://schemas.openxmlformats.org/presentationml/2006/main">
  <p:tag name="KSO_WM_DIAGRAM_VIRTUALLY_FRAME" val="{&quot;height&quot;:480.3,&quot;left&quot;:11.9,&quot;top&quot;:266.7,&quot;width&quot;:531.45}"/>
</p:tagLst>
</file>

<file path=ppt/tags/tag43.xml><?xml version="1.0" encoding="utf-8"?>
<p:tagLst xmlns:p="http://schemas.openxmlformats.org/presentationml/2006/main">
  <p:tag name="KSO_WM_DIAGRAM_VIRTUALLY_FRAME" val="{&quot;height&quot;:804.4,&quot;left&quot;:14.7,&quot;top&quot;:49.35,&quot;width&quot;:514}"/>
</p:tagLst>
</file>

<file path=ppt/tags/tag44.xml><?xml version="1.0" encoding="utf-8"?>
<p:tagLst xmlns:p="http://schemas.openxmlformats.org/presentationml/2006/main">
  <p:tag name="KSO_WM_DIAGRAM_VIRTUALLY_FRAME" val="{&quot;height&quot;:480.3,&quot;left&quot;:11.9,&quot;top&quot;:266.7,&quot;width&quot;:531.45}"/>
</p:tagLst>
</file>

<file path=ppt/tags/tag45.xml><?xml version="1.0" encoding="utf-8"?>
<p:tagLst xmlns:p="http://schemas.openxmlformats.org/presentationml/2006/main">
  <p:tag name="KSO_WM_DIAGRAM_VIRTUALLY_FRAME" val="{&quot;height&quot;:480.3,&quot;left&quot;:11.9,&quot;top&quot;:266.7,&quot;width&quot;:531.45}"/>
</p:tagLst>
</file>

<file path=ppt/tags/tag5.xml><?xml version="1.0" encoding="utf-8"?>
<p:tagLst xmlns:p="http://schemas.openxmlformats.org/presentationml/2006/main">
  <p:tag name="KSO_WM_DIAGRAM_VIRTUALLY_FRAME" val="{&quot;height&quot;:804.4,&quot;left&quot;:14.7,&quot;top&quot;:49.35,&quot;width&quot;:514}"/>
</p:tagLst>
</file>

<file path=ppt/tags/tag6.xml><?xml version="1.0" encoding="utf-8"?>
<p:tagLst xmlns:p="http://schemas.openxmlformats.org/presentationml/2006/main">
  <p:tag name="KSO_WM_DIAGRAM_VIRTUALLY_FRAME" val="{&quot;height&quot;:804.4,&quot;left&quot;:14.7,&quot;top&quot;:49.35,&quot;width&quot;:514}"/>
</p:tagLst>
</file>

<file path=ppt/tags/tag7.xml><?xml version="1.0" encoding="utf-8"?>
<p:tagLst xmlns:p="http://schemas.openxmlformats.org/presentationml/2006/main">
  <p:tag name="KSO_WM_DIAGRAM_VIRTUALLY_FRAME" val="{&quot;height&quot;:804.4,&quot;left&quot;:14.7,&quot;top&quot;:49.35,&quot;width&quot;:514}"/>
</p:tagLst>
</file>

<file path=ppt/tags/tag8.xml><?xml version="1.0" encoding="utf-8"?>
<p:tagLst xmlns:p="http://schemas.openxmlformats.org/presentationml/2006/main">
  <p:tag name="KSO_WM_DIAGRAM_VIRTUALLY_FRAME" val="{&quot;height&quot;:804.4,&quot;left&quot;:14.7,&quot;top&quot;:49.35,&quot;width&quot;:514}"/>
</p:tagLst>
</file>

<file path=ppt/tags/tag9.xml><?xml version="1.0" encoding="utf-8"?>
<p:tagLst xmlns:p="http://schemas.openxmlformats.org/presentationml/2006/main">
  <p:tag name="KSO_WM_DIAGRAM_VIRTUALLY_FRAME" val="{&quot;height&quot;:804.4,&quot;left&quot;:14.7,&quot;top&quot;:49.35,&quot;width&quot;:51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22350</Words>
  <Application>WPS 演示</Application>
  <PresentationFormat>A4 纸张(210x297 毫米)</PresentationFormat>
  <Paragraphs>834</Paragraphs>
  <Slides>36</Slides>
  <Notes>2</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36</vt:i4>
      </vt:variant>
    </vt:vector>
  </HeadingPairs>
  <TitlesOfParts>
    <vt:vector size="51" baseType="lpstr">
      <vt:lpstr>Arial</vt:lpstr>
      <vt:lpstr>宋体</vt:lpstr>
      <vt:lpstr>Wingdings</vt:lpstr>
      <vt:lpstr>方正小标宋_GBK</vt:lpstr>
      <vt:lpstr>微软雅黑</vt:lpstr>
      <vt:lpstr>Times New Roman</vt:lpstr>
      <vt:lpstr>等线</vt:lpstr>
      <vt:lpstr>黑体</vt:lpstr>
      <vt:lpstr>Arial Unicode MS</vt:lpstr>
      <vt:lpstr>等线 Light</vt:lpstr>
      <vt:lpstr>方正小标宋简体</vt:lpstr>
      <vt:lpstr>楷体</vt:lpstr>
      <vt:lpstr>KSOF8080F95D</vt:lpstr>
      <vt:lpstr>Segoe Print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花 花</dc:creator>
  <cp:lastModifiedBy>火绒草</cp:lastModifiedBy>
  <cp:revision>275</cp:revision>
  <cp:lastPrinted>2026-03-25T02:54:00Z</cp:lastPrinted>
  <dcterms:created xsi:type="dcterms:W3CDTF">2026-02-25T02:18:00Z</dcterms:created>
  <dcterms:modified xsi:type="dcterms:W3CDTF">2026-04-01T16:02:50Z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2052-12.1.0.25225</vt:lpwstr>
  </property>
  <property fmtid="{D5CDD505-2E9C-101B-9397-08002B2CF9AE}" pid="3" name="ICV">
    <vt:lpwstr>D2193BFD0B504C42BB8AD83A7B3BA0F2_13</vt:lpwstr>
  </property>
</Properties>
</file>